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Raleway"/>
      <p:regular r:id="rId41"/>
      <p:bold r:id="rId42"/>
      <p:italic r:id="rId43"/>
      <p:boldItalic r:id="rId44"/>
    </p:embeddedFont>
    <p:embeddedFont>
      <p:font typeface="Proxima Nova"/>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9" roundtripDataSignature="AMtx7mjSYpl26La/FhULDqu/SnxRwlIa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ProximaNova-bold.fntdata"/><Relationship Id="rId45" Type="http://schemas.openxmlformats.org/officeDocument/2006/relationships/font" Target="fonts/ProximaNova-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ProximaNova-boldItalic.fntdata"/><Relationship Id="rId47" Type="http://schemas.openxmlformats.org/officeDocument/2006/relationships/font" Target="fonts/ProximaNova-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mmunity.oracle.com/community/groundbreakers/java/jcp/java-in-education/overview"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ducation.oracle.com/usergroupchampions" TargetMode="External"/><Relationship Id="rId3" Type="http://schemas.openxmlformats.org/officeDocument/2006/relationships/hyperlink" Target="https://community.oracle.com/community/groundbreakers/java/jcp/java-in-education/overview"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If you plan to do the demonstrations you will need a computer with Java 21 or greater. The demonstrations require JShell and the ability to run java from the command line</a:t>
            </a:r>
            <a:endParaRPr/>
          </a:p>
          <a:p>
            <a:pPr indent="0" lvl="0" marL="0" rtl="0" algn="l">
              <a:spcBef>
                <a:spcPts val="0"/>
              </a:spcBef>
              <a:spcAft>
                <a:spcPts val="0"/>
              </a:spcAft>
              <a:buNone/>
            </a:pPr>
            <a:r>
              <a:rPr lang="en-CA"/>
              <a:t>Download the files from the github repository https://github.com/omniprof/JCP_EC_Education_WG_Presentation.</a:t>
            </a:r>
            <a:endParaRPr/>
          </a:p>
          <a:p>
            <a:pPr indent="0" lvl="0" marL="0" rtl="0" algn="l">
              <a:spcBef>
                <a:spcPts val="0"/>
              </a:spcBef>
              <a:spcAft>
                <a:spcPts val="0"/>
              </a:spcAft>
              <a:buNone/>
            </a:pPr>
            <a:r>
              <a:rPr lang="en-CA"/>
              <a:t>Place the java, python and txt file into a folder and have a console/terminal opened to that folder.</a:t>
            </a:r>
            <a:endParaRPr/>
          </a:p>
          <a:p>
            <a:pPr indent="0" lvl="0" marL="0" rtl="0" algn="l">
              <a:spcBef>
                <a:spcPts val="0"/>
              </a:spcBef>
              <a:spcAft>
                <a:spcPts val="0"/>
              </a:spcAft>
              <a:buNone/>
            </a:pPr>
            <a:r>
              <a:rPr lang="en-CA"/>
              <a:t>Open the JShellDemoCode.txt in an editor as you will need to copy the contents of the file into the JShell Edit Pad.</a:t>
            </a:r>
            <a:endParaRPr/>
          </a:p>
          <a:p>
            <a:pPr indent="0" lvl="0" marL="0" rtl="0" algn="l">
              <a:spcBef>
                <a:spcPts val="0"/>
              </a:spcBef>
              <a:spcAft>
                <a:spcPts val="0"/>
              </a:spcAft>
              <a:buNone/>
            </a:pPr>
            <a:r>
              <a:rPr lang="en-CA"/>
              <a:t>Open JavaCalculations03.java in an editor as you will need the java command line statement at the end of the file.</a:t>
            </a:r>
            <a:endParaRPr/>
          </a:p>
          <a:p>
            <a:pPr indent="0" lvl="0" marL="0" rtl="0" algn="l">
              <a:spcBef>
                <a:spcPts val="0"/>
              </a:spcBef>
              <a:spcAft>
                <a:spcPts val="0"/>
              </a:spcAft>
              <a:buNone/>
            </a:pPr>
            <a:r>
              <a:rPr lang="en-CA"/>
              <a:t>Open a JShell console.</a:t>
            </a:r>
            <a:endParaRPr/>
          </a:p>
          <a:p>
            <a:pPr indent="0" lvl="0" marL="0" rtl="0" algn="l">
              <a:spcBef>
                <a:spcPts val="0"/>
              </a:spcBef>
              <a:spcAft>
                <a:spcPts val="0"/>
              </a:spcAft>
              <a:buNone/>
            </a:pPr>
            <a:r>
              <a:rPr lang="en-CA"/>
              <a:t>You are ready to begin.</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CA"/>
              <a:t>NOTE For JUG leaders/Java Community Leaders:  There are ore resources and tips for community members working with students and universities on the wiki </a:t>
            </a:r>
            <a:r>
              <a:rPr lang="en-CA" u="sng">
                <a:solidFill>
                  <a:schemeClr val="hlink"/>
                </a:solidFill>
                <a:hlinkClick r:id="rId2"/>
              </a:rPr>
              <a:t>https://community.oracle.com/community/groundbreakers/java/jcp/java-in-education/overview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Java is a typed language.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Every variable musts be declared with a 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Primitives just need the type shown once such as ‘int x;’</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References have required that the type is shown twice.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The new var keyword eliminates this repetition.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Another complaint about verbosity or excess coding is removed.</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One of the most common reasons for a local NullPointerException is neglecting to instantiate a reference. With var it must be instantiated. </a:t>
            </a:r>
            <a:endParaRPr/>
          </a:p>
        </p:txBody>
      </p:sp>
      <p:sp>
        <p:nvSpPr>
          <p:cNvPr id="243" name="Google Shape;24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Does anyone really like concatenating long strings so that they don’t continue past the edge of the string?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What about formatted strings such as in XML or HTML? Not only do you have to concatenate but you also have to insert spaces to maintain the format. Its doubtful anyone bothers to do so.</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The next two examples show an HTML page as a single string. It should be obvious which one makes more sense.</a:t>
            </a:r>
            <a:endParaRPr/>
          </a:p>
        </p:txBody>
      </p:sp>
      <p:sp>
        <p:nvSpPr>
          <p:cNvPr id="262" name="Google Shape;26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The bad old days of quotation marks, pluses and strings.</a:t>
            </a:r>
            <a:endParaRPr/>
          </a:p>
        </p:txBody>
      </p:sp>
      <p:sp>
        <p:nvSpPr>
          <p:cNvPr id="281" name="Google Shape;28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The 21</a:t>
            </a:r>
            <a:r>
              <a:rPr baseline="30000" lang="en-CA"/>
              <a:t>st</a:t>
            </a:r>
            <a:r>
              <a:rPr lang="en-CA"/>
              <a:t> century approach to long strings.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The left most string defines the left margin and that many spaces are trimmed from every 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Spaces to the right are left as is.</a:t>
            </a:r>
            <a:endParaRPr/>
          </a:p>
          <a:p>
            <a:pPr indent="0" lvl="0" marL="0" rtl="0" algn="l">
              <a:spcBef>
                <a:spcPts val="0"/>
              </a:spcBef>
              <a:spcAft>
                <a:spcPts val="0"/>
              </a:spcAft>
              <a:buNone/>
            </a:pPr>
            <a:r>
              <a:t/>
            </a:r>
            <a:endParaRPr/>
          </a:p>
        </p:txBody>
      </p:sp>
      <p:sp>
        <p:nvSpPr>
          <p:cNvPr id="291" name="Google Shape;29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Here we are using the String formatted method to support inserting place holders for variables into a String similar to printf.</a:t>
            </a:r>
            <a:endParaRPr/>
          </a:p>
        </p:txBody>
      </p:sp>
      <p:sp>
        <p:nvSpPr>
          <p:cNvPr id="302" name="Google Shape;30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CA"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String Template is a preview featurr of JDK 21. Rather than use a placeholder as shown in String Formatted, in this new approach you can use the name of a String object enclosed in \{ and } and it will take the value of the named String.</a:t>
            </a:r>
            <a:endParaRPr/>
          </a:p>
        </p:txBody>
      </p:sp>
      <p:sp>
        <p:nvSpPr>
          <p:cNvPr id="313" name="Google Shape;31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CA"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The Java switch is really the original C switch.</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While much has changed the switch has 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Now we have three different formats for a switch. The original, the expression and the rule.</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Verbosity is again reduced with the elimination of break in the expression and rule styles.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Its even more dramatic when reducing the amount of code you need to write as the next slide will show.</a:t>
            </a:r>
            <a:endParaRPr/>
          </a:p>
        </p:txBody>
      </p:sp>
      <p:sp>
        <p:nvSpPr>
          <p:cNvPr id="324" name="Google Shape;32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This is the expression format switch.</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The traditional switch on the left is 15 lines.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The new expression switch is 7 lines.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Not needing to explain why every case needs a break will make Java more of a joy to teach.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1" name="Google Shape;341;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In the pattern matching switch you may use an object as a parameter to the switch.</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Each case can test if the object is either a specific object type or its superclass.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It also introduces multiple tests  in a case.</a:t>
            </a:r>
            <a:endParaRPr/>
          </a:p>
          <a:p>
            <a:pPr indent="0" lvl="0" marL="0" rtl="0" algn="l">
              <a:spcBef>
                <a:spcPts val="0"/>
              </a:spcBef>
              <a:spcAft>
                <a:spcPts val="0"/>
              </a:spcAft>
              <a:buNone/>
            </a:pPr>
            <a:r>
              <a:t/>
            </a:r>
            <a:endParaRPr/>
          </a:p>
        </p:txBody>
      </p:sp>
      <p:sp>
        <p:nvSpPr>
          <p:cNvPr id="350" name="Google Shape;350;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The JavaBean style class is the go to class design for holding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Numerous frameworks depend on classes with setters, getters, hashCode, equals and toString.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The modern programming model is moving away from the mutable to the immutable bean, initialized thru the constructor and only have getters plus the others.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The new record class type addresses amount of code you need to write and encourages immutability.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Immutable data objects can take center stage in an application.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8" name="Google Shape;35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Rather than instance variables declared after the class declaration they are now listed in the class signature.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These instance variables are private naturally.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Notice what is missing.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There are no setters so that the object created this was is immutable.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There is no getter but the value of any instance value can be read just using the name of the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There is a hashCode, equals, and toString there to be used.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The new compact constructor allows for validation if required.</a:t>
            </a:r>
            <a:endParaRPr/>
          </a:p>
        </p:txBody>
      </p:sp>
      <p:sp>
        <p:nvSpPr>
          <p:cNvPr id="381" name="Google Shape;381;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For anyone learning to program Python and JavaScript are promoted as being far easier to learn than Java.</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Sophisticated tools such as IDEs are not required, but neither are they for Java. Unfortunately the fact that Java can be as easy to use Python and JavaScript has been kept a secret.</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Both of these languages have become popular by perpetuating the myth that they are more modern. Python is older than Java and JavaScript is only a year younger.</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Java was developed to run the systems the world depends 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Java gained its reputation for complexity not because it was complex but because it was put to use to handle complex problems.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0" name="Google Shape;40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CA"/>
              <a:t>Python was developed to support scripting. Scripting is defined as short bits of code to achieve a single task.</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CA"/>
              <a:t>Like JavaScript, it demonstrated a capability to handle increasing complex problems.</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CA"/>
              <a:t>Unfortunately the scripting approach to problem solving results in writing unstructured programs employing the stream of consciousness methodology.</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CA"/>
              <a:t>Researchers and scientists are turning to scripting languages as a shortcut in the false belief that Java is too hard.</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425" name="Google Shape;425;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The comparison is meant to show the difference in the languages.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It is not about which language has a better syntax or style.</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It is about dispelling the myth that Python is an easier language to understand and significantly more compact in its code.</a:t>
            </a:r>
            <a:endParaRPr/>
          </a:p>
        </p:txBody>
      </p:sp>
      <p:sp>
        <p:nvSpPr>
          <p:cNvPr id="442" name="Google Shape;442;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Here is a simple program that calculates the monthly payment for money borrowed at a fixed 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In Python it appears quite straightforward.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Python is untyped so that data types of the variables are determined at runtime.,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Also notice that input variables have to be cast to a type.</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CA"/>
              <a:t>I wonder what will happen if the interest rate is ‘bob’?</a:t>
            </a:r>
            <a:endParaRPr/>
          </a:p>
          <a:p>
            <a:pPr indent="0" lvl="0" marL="0" rtl="0" algn="l">
              <a:spcBef>
                <a:spcPts val="0"/>
              </a:spcBef>
              <a:spcAft>
                <a:spcPts val="0"/>
              </a:spcAft>
              <a:buNone/>
            </a:pPr>
            <a:r>
              <a:t/>
            </a:r>
            <a:endParaRPr/>
          </a:p>
        </p:txBody>
      </p:sp>
      <p:sp>
        <p:nvSpPr>
          <p:cNvPr id="459" name="Google Shape;459;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Here is the same code in Java.</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Its longer because output and input are separate actions.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What happens if I enter ‘bob’ as the interest rate? An exception will be thrown right where the invalid data is entered.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67" name="Google Shape;467;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Here is the Nameless class version.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5" name="Google Shape;475;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Here is the same code but structured as an object oriented solution.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To understand the Python functions it is necessary to examine the last line of each function to determine if they are returning anything.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The tuple structure is cool and until the Java Record I’d give the point to Python.</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Do not view the Python code as being difficult to understand especially if you have not used it. To a Python programmer Java looks bizarre.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3" name="Google Shape;483;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The Python OOP was 18 lines, blank lines not counted.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This Java OOP is 24 lines, blank lines and the closing brace not counted.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The extra lines come from the separation of input and output, the declaration of the Record that acts as a tuple, and the declaration of the main method.</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As a program increases in complexity it will be expected that difference in number of lines will be insignificant.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Java is not more verbose or more complex than Python or JavaScript.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91" name="Google Shape;49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8" name="Google Shape;49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Python is widely used in machine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Java has been slow to adapt to this type of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The work being done in the Java Platform, especially through the Portola  OpenJDK project will make Java more appealing in this space, with mproved Java/Native Interoperability, and a simple, safe, and performant replacement for JNI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There is also a standalone, optional Java SE JSR being developed through the JCP that is addressing the visual aspects of ML. With JSR 381 Java is moving into the realm of machine learning.</a:t>
            </a:r>
            <a:endParaRPr/>
          </a:p>
          <a:p>
            <a:pPr indent="0" lvl="0" marL="0" rtl="0" algn="l">
              <a:spcBef>
                <a:spcPts val="0"/>
              </a:spcBef>
              <a:spcAft>
                <a:spcPts val="0"/>
              </a:spcAft>
              <a:buNone/>
            </a:pPr>
            <a:r>
              <a:t/>
            </a:r>
            <a:endParaRPr/>
          </a:p>
        </p:txBody>
      </p:sp>
      <p:sp>
        <p:nvSpPr>
          <p:cNvPr id="499" name="Google Shape;499;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3" name="Google Shape;51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Java has never played as well as it should when interacting with code written in C or C++. Possible but not simple.</a:t>
            </a:r>
            <a:endParaRPr/>
          </a:p>
          <a:p>
            <a:pPr indent="0" lvl="0" marL="0" rtl="0" algn="l">
              <a:spcBef>
                <a:spcPts val="0"/>
              </a:spcBef>
              <a:spcAft>
                <a:spcPts val="0"/>
              </a:spcAft>
              <a:buNone/>
            </a:pPr>
            <a:r>
              <a:rPr lang="en-CA"/>
              <a:t>The two new APIs, Foreign Linker API &amp; Foreign Memory Access API, will go a long way to making this easier than the current approach that requires JNI.</a:t>
            </a:r>
            <a:endParaRPr/>
          </a:p>
          <a:p>
            <a:pPr indent="0" lvl="0" marL="0" rtl="0" algn="l">
              <a:spcBef>
                <a:spcPts val="0"/>
              </a:spcBef>
              <a:spcAft>
                <a:spcPts val="0"/>
              </a:spcAft>
              <a:buNone/>
            </a:pPr>
            <a:r>
              <a:rPr lang="en-CA"/>
              <a:t>When someone says they must use Python for AI/ML work say to then “Not so fast!”.</a:t>
            </a:r>
            <a:endParaRPr/>
          </a:p>
        </p:txBody>
      </p:sp>
      <p:sp>
        <p:nvSpPr>
          <p:cNvPr id="514" name="Google Shape;514;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5" name="Google Shape;525;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The Java Virtual Machine is the foundation upon which new and even old languages are being created.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This means that Java skills and many Java libraries can be used in other languages..</a:t>
            </a:r>
            <a:endParaRPr/>
          </a:p>
        </p:txBody>
      </p:sp>
      <p:sp>
        <p:nvSpPr>
          <p:cNvPr id="526" name="Google Shape;526;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7" name="Google Shape;53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Ask the following question, would you hire a programmer trained in Python to work in Java or a Java programmer to work in Python?</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Obviously as Java programmers the answer is obvious.</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The question does go to the heart of how you become a successful programmer.</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Behind Java is a wealth of information on using the language to solve most any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The Java community is constantly pushing the bounds of the language.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No one trains for one language and expects to work in that language for their whole career.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38" name="Google Shape;538;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7" name="Google Shape;56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This presentation is being prepared by a college instructor in Computer Science.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I know that many instructors are not involved in the community.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Students are returning to Computer Science, applications to programs around the word are increasing significantly.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We need to encourage these program to make Java a first class language.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We need to dispel the myth about Java.</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We need JUGs around the world to reach out to schools at all levels and demonstrate why Java is the language to learn.</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**Discounts for all User Group members from Oracle University here : </a:t>
            </a:r>
            <a:r>
              <a:rPr lang="en-CA" u="sng">
                <a:solidFill>
                  <a:schemeClr val="hlink"/>
                </a:solidFill>
                <a:hlinkClick r:id="rId2"/>
              </a:rPr>
              <a:t>https://education.oracle.com/usergroupchampions</a:t>
            </a:r>
            <a:r>
              <a:rPr lang="en-CA"/>
              <a:t> </a:t>
            </a:r>
            <a:endParaRPr/>
          </a:p>
          <a:p>
            <a:pPr indent="0" lvl="0" marL="0" rtl="0" algn="l">
              <a:spcBef>
                <a:spcPts val="0"/>
              </a:spcBef>
              <a:spcAft>
                <a:spcPts val="0"/>
              </a:spcAft>
              <a:buNone/>
            </a:pPr>
            <a:r>
              <a:rPr lang="en-CA"/>
              <a:t>Currently 25% discount through 12/21/2020.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More resources for community members working with students and universities on the wiki </a:t>
            </a:r>
            <a:r>
              <a:rPr lang="en-CA" u="sng">
                <a:solidFill>
                  <a:schemeClr val="hlink"/>
                </a:solidFill>
                <a:hlinkClick r:id="rId3"/>
              </a:rPr>
              <a:t>https://community.oracle.com/community/groundbreakers/java/jcp/java-in-education/overview</a:t>
            </a:r>
            <a:endParaRPr/>
          </a:p>
        </p:txBody>
      </p:sp>
      <p:sp>
        <p:nvSpPr>
          <p:cNvPr id="568" name="Google Shape;568;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Over the last few years Java has gained the unfounded reputation of being difficult to code, old fashioned in its structure, and significantly verbose as compared to other languages.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This means that new users and users of other languages shy away from Java because they believe they will have to write a lot more code to get things done in Java. </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In this presentation we will look at enhancements to Java that continue to make Java the best language for education for new programmers.</a:t>
            </a:r>
            <a:endParaRPr/>
          </a:p>
          <a:p>
            <a:pPr indent="0" lvl="0" marL="0" rtl="0" algn="l">
              <a:spcBef>
                <a:spcPts val="0"/>
              </a:spcBef>
              <a:spcAft>
                <a:spcPts val="0"/>
              </a:spcAft>
              <a:buNone/>
            </a:pPr>
            <a:r>
              <a:t/>
            </a:r>
            <a:endParaRPr/>
          </a:p>
        </p:txBody>
      </p:sp>
      <p:sp>
        <p:nvSpPr>
          <p:cNvPr id="129" name="Google Shape;1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JShell is all about immediate feedback.</a:t>
            </a:r>
            <a:endParaRPr/>
          </a:p>
          <a:p>
            <a:pPr indent="0" lvl="0" marL="0" rtl="0" algn="l">
              <a:spcBef>
                <a:spcPts val="0"/>
              </a:spcBef>
              <a:spcAft>
                <a:spcPts val="0"/>
              </a:spcAft>
              <a:buNone/>
            </a:pPr>
            <a:r>
              <a:rPr lang="en-CA"/>
              <a:t>There is no need to start-up a complex IDE such as IntelliJ, Eclipse or NetBeans.</a:t>
            </a:r>
            <a:endParaRPr/>
          </a:p>
          <a:p>
            <a:pPr indent="0" lvl="0" marL="0" rtl="0" algn="l">
              <a:spcBef>
                <a:spcPts val="0"/>
              </a:spcBef>
              <a:spcAft>
                <a:spcPts val="0"/>
              </a:spcAft>
              <a:buNone/>
            </a:pPr>
            <a:r>
              <a:rPr lang="en-CA"/>
              <a:t>It is not even necessary to have a text editor.</a:t>
            </a:r>
            <a:endParaRPr/>
          </a:p>
          <a:p>
            <a:pPr indent="0" lvl="0" marL="0" rtl="0" algn="l">
              <a:spcBef>
                <a:spcPts val="0"/>
              </a:spcBef>
              <a:spcAft>
                <a:spcPts val="0"/>
              </a:spcAft>
              <a:buNone/>
            </a:pPr>
            <a:r>
              <a:rPr lang="en-CA"/>
              <a:t>It can be used to enter and execute lines one at a time.</a:t>
            </a:r>
            <a:endParaRPr/>
          </a:p>
          <a:p>
            <a:pPr indent="0" lvl="0" marL="0" rtl="0" algn="l">
              <a:spcBef>
                <a:spcPts val="0"/>
              </a:spcBef>
              <a:spcAft>
                <a:spcPts val="0"/>
              </a:spcAft>
              <a:buNone/>
            </a:pPr>
            <a:r>
              <a:rPr lang="en-CA"/>
              <a:t>Using its own built in JShell Edit Pad you can write full methods and execute them right away.</a:t>
            </a:r>
            <a:endParaRPr/>
          </a:p>
          <a:p>
            <a:pPr indent="0" lvl="0" marL="0" rtl="0" algn="l">
              <a:spcBef>
                <a:spcPts val="0"/>
              </a:spcBef>
              <a:spcAft>
                <a:spcPts val="0"/>
              </a:spcAft>
              <a:buNone/>
            </a:pPr>
            <a:r>
              <a:rPr lang="en-CA"/>
              <a:t>Bring the JShell console/terminal window to the foreground</a:t>
            </a:r>
            <a:endParaRPr/>
          </a:p>
          <a:p>
            <a:pPr indent="0" lvl="0" marL="0" rtl="0" algn="l">
              <a:spcBef>
                <a:spcPts val="0"/>
              </a:spcBef>
              <a:spcAft>
                <a:spcPts val="0"/>
              </a:spcAft>
              <a:buNone/>
            </a:pPr>
            <a:r>
              <a:rPr lang="en-CA"/>
              <a:t>Enter “/edit” to open the JShell Edit Pad.</a:t>
            </a:r>
            <a:endParaRPr/>
          </a:p>
          <a:p>
            <a:pPr indent="0" lvl="0" marL="0" rtl="0" algn="l">
              <a:spcBef>
                <a:spcPts val="0"/>
              </a:spcBef>
              <a:spcAft>
                <a:spcPts val="0"/>
              </a:spcAft>
              <a:buNone/>
            </a:pPr>
            <a:r>
              <a:rPr lang="en-CA"/>
              <a:t>Show the audience the contents of the JShellCodeDemo.txt file pointing out it is just a single method without any class decorations.</a:t>
            </a:r>
            <a:endParaRPr/>
          </a:p>
          <a:p>
            <a:pPr indent="0" lvl="0" marL="0" rtl="0" algn="l">
              <a:spcBef>
                <a:spcPts val="0"/>
              </a:spcBef>
              <a:spcAft>
                <a:spcPts val="0"/>
              </a:spcAft>
              <a:buNone/>
            </a:pPr>
            <a:r>
              <a:rPr lang="en-CA"/>
              <a:t>Copy the text and paste it into the JShell Edit Pad and click on the buttons ‘Accept’ and then ‘Exit’.</a:t>
            </a:r>
            <a:endParaRPr/>
          </a:p>
          <a:p>
            <a:pPr indent="0" lvl="0" marL="0" rtl="0" algn="l">
              <a:spcBef>
                <a:spcPts val="0"/>
              </a:spcBef>
              <a:spcAft>
                <a:spcPts val="0"/>
              </a:spcAft>
              <a:buNone/>
            </a:pPr>
            <a:r>
              <a:rPr lang="en-CA"/>
              <a:t>Now type ‘loan()’ at the prompt in JShell. You can now enter an amount of money to borrow, the annual interest rate and the number of months you will take to repay the loan.</a:t>
            </a:r>
            <a:endParaRPr/>
          </a:p>
          <a:p>
            <a:pPr indent="0" lvl="0" marL="0" rtl="0" algn="l">
              <a:spcBef>
                <a:spcPts val="0"/>
              </a:spcBef>
              <a:spcAft>
                <a:spcPts val="0"/>
              </a:spcAft>
              <a:buNone/>
            </a:pPr>
            <a:r>
              <a:t/>
            </a:r>
            <a:endParaRPr/>
          </a:p>
        </p:txBody>
      </p:sp>
      <p:sp>
        <p:nvSpPr>
          <p:cNvPr id="146" name="Google Shape;14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When learning a new language you want the focus on the language.</a:t>
            </a:r>
            <a:endParaRPr/>
          </a:p>
          <a:p>
            <a:pPr indent="0" lvl="0" marL="0" rtl="0" algn="l">
              <a:spcBef>
                <a:spcPts val="0"/>
              </a:spcBef>
              <a:spcAft>
                <a:spcPts val="0"/>
              </a:spcAft>
              <a:buNone/>
            </a:pPr>
            <a:r>
              <a:rPr lang="en-CA"/>
              <a:t>Using an IDE introduces a tool that must also be learned. This may not be a problem for an experienced developer looking to learn Java but a student at any level will likely find the tool distracting.</a:t>
            </a:r>
            <a:endParaRPr/>
          </a:p>
          <a:p>
            <a:pPr indent="0" lvl="0" marL="0" rtl="0" algn="l">
              <a:spcBef>
                <a:spcPts val="0"/>
              </a:spcBef>
              <a:spcAft>
                <a:spcPts val="0"/>
              </a:spcAft>
              <a:buNone/>
            </a:pPr>
            <a:r>
              <a:rPr lang="en-CA"/>
              <a:t>Python launches programs with just a single command line. Now Java does too.</a:t>
            </a:r>
            <a:endParaRPr/>
          </a:p>
          <a:p>
            <a:pPr indent="0" lvl="0" marL="0" rtl="0" algn="l">
              <a:spcBef>
                <a:spcPts val="0"/>
              </a:spcBef>
              <a:spcAft>
                <a:spcPts val="0"/>
              </a:spcAft>
              <a:buNone/>
            </a:pPr>
            <a:r>
              <a:rPr lang="en-CA"/>
              <a:t>The single file may contain just one class with its main method or multiple classes.</a:t>
            </a:r>
            <a:endParaRPr/>
          </a:p>
          <a:p>
            <a:pPr indent="0" lvl="0" marL="0" rtl="0" algn="l">
              <a:spcBef>
                <a:spcPts val="0"/>
              </a:spcBef>
              <a:spcAft>
                <a:spcPts val="0"/>
              </a:spcAft>
              <a:buNone/>
            </a:pPr>
            <a:r>
              <a:rPr lang="en-CA"/>
              <a:t>While the conventions for writing Java tells us to use multiple class files, that was never necessary.</a:t>
            </a:r>
            <a:endParaRPr/>
          </a:p>
          <a:p>
            <a:pPr indent="0" lvl="0" marL="0" rtl="0" algn="l">
              <a:spcBef>
                <a:spcPts val="0"/>
              </a:spcBef>
              <a:spcAft>
                <a:spcPts val="0"/>
              </a:spcAft>
              <a:buNone/>
            </a:pPr>
            <a:r>
              <a:rPr lang="en-CA"/>
              <a:t>Single-File Launch requires just a text editor, notepad or vim, and code can be compiled and executed in a single command line. No IDE to muddy the waters.</a:t>
            </a:r>
            <a:endParaRPr/>
          </a:p>
          <a:p>
            <a:pPr indent="0" lvl="0" marL="0" rtl="0" algn="l">
              <a:spcBef>
                <a:spcPts val="0"/>
              </a:spcBef>
              <a:spcAft>
                <a:spcPts val="0"/>
              </a:spcAft>
              <a:buNone/>
            </a:pPr>
            <a:r>
              <a:rPr lang="en-CA"/>
              <a:t>In the Linux/Mac environment there is the Shebang syntax that makes running a single-file program as easy as running a shell script.</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Do a demonstration of a single-file program. </a:t>
            </a:r>
            <a:endParaRPr/>
          </a:p>
          <a:p>
            <a:pPr indent="0" lvl="0" marL="0" rtl="0" algn="l">
              <a:spcBef>
                <a:spcPts val="0"/>
              </a:spcBef>
              <a:spcAft>
                <a:spcPts val="0"/>
              </a:spcAft>
              <a:buNone/>
            </a:pPr>
            <a:r>
              <a:rPr lang="en-CA"/>
              <a:t>Bring up the editor that has JavaCalculations03.java. This is an OOP version of a loan calculation. It uses the preview feature ‘record’. Copy the java statement at the end of the file.</a:t>
            </a:r>
            <a:endParaRPr/>
          </a:p>
          <a:p>
            <a:pPr indent="0" lvl="0" marL="0" rtl="0" algn="l">
              <a:spcBef>
                <a:spcPts val="0"/>
              </a:spcBef>
              <a:spcAft>
                <a:spcPts val="0"/>
              </a:spcAft>
              <a:buNone/>
            </a:pPr>
            <a:r>
              <a:rPr lang="en-CA"/>
              <a:t>Bring up the console/terminal you prepared that is in the folder that the java files are in.</a:t>
            </a:r>
            <a:endParaRPr/>
          </a:p>
          <a:p>
            <a:pPr indent="0" lvl="0" marL="0" rtl="0" algn="l">
              <a:spcBef>
                <a:spcPts val="0"/>
              </a:spcBef>
              <a:spcAft>
                <a:spcPts val="0"/>
              </a:spcAft>
              <a:buNone/>
            </a:pPr>
            <a:r>
              <a:rPr lang="en-CA"/>
              <a:t>Paste the java command line into the console/terminal and the program will begin and ask you for the loan input data.</a:t>
            </a:r>
            <a:endParaRPr/>
          </a:p>
          <a:p>
            <a:pPr indent="0" lvl="0" marL="0" rtl="0" algn="l">
              <a:spcBef>
                <a:spcPts val="0"/>
              </a:spcBef>
              <a:spcAft>
                <a:spcPts val="0"/>
              </a:spcAft>
              <a:buNone/>
            </a:pPr>
            <a:r>
              <a:rPr lang="en-CA"/>
              <a:t>The other two java files will also run at the command line.</a:t>
            </a:r>
            <a:endParaRPr/>
          </a:p>
          <a:p>
            <a:pPr indent="0" lvl="0" marL="0" rtl="0" algn="l">
              <a:spcBef>
                <a:spcPts val="0"/>
              </a:spcBef>
              <a:spcAft>
                <a:spcPts val="0"/>
              </a:spcAft>
              <a:buNone/>
            </a:pPr>
            <a:r>
              <a:t/>
            </a:r>
            <a:endParaRPr/>
          </a:p>
        </p:txBody>
      </p:sp>
      <p:sp>
        <p:nvSpPr>
          <p:cNvPr id="178" name="Google Shape;17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JEP 445 is the most significant simplification of Java for education. You no longer need “public class”, no need for access control  or static. All methods are treated as “public static”. </a:t>
            </a:r>
            <a:endParaRPr/>
          </a:p>
        </p:txBody>
      </p:sp>
      <p:sp>
        <p:nvSpPr>
          <p:cNvPr id="215" name="Google Shape;21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3" name="Google Shape;9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4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4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4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4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4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7"/>
          <p:cNvSpPr/>
          <p:nvPr>
            <p:ph idx="2" type="pic"/>
          </p:nvPr>
        </p:nvSpPr>
        <p:spPr>
          <a:xfrm>
            <a:off x="5183188" y="987425"/>
            <a:ext cx="6172200" cy="4873625"/>
          </a:xfrm>
          <a:prstGeom prst="rect">
            <a:avLst/>
          </a:prstGeom>
          <a:noFill/>
          <a:ln>
            <a:noFill/>
          </a:ln>
        </p:spPr>
      </p:sp>
      <p:sp>
        <p:nvSpPr>
          <p:cNvPr id="68" name="Google Shape;68;p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7" name="Google Shape;8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8" name="Google Shape;8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9" name="Google Shape;8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Calibri"/>
                <a:ea typeface="Calibri"/>
                <a:cs typeface="Calibri"/>
                <a:sym typeface="Calibri"/>
              </a:defRPr>
            </a:lvl1pPr>
            <a:lvl2pPr indent="0" lvl="1" marL="0" marR="0" rtl="0" algn="r">
              <a:spcBef>
                <a:spcPts val="0"/>
              </a:spcBef>
              <a:buNone/>
              <a:defRPr b="0" sz="1200" u="none">
                <a:solidFill>
                  <a:schemeClr val="lt1"/>
                </a:solidFill>
                <a:latin typeface="Calibri"/>
                <a:ea typeface="Calibri"/>
                <a:cs typeface="Calibri"/>
                <a:sym typeface="Calibri"/>
              </a:defRPr>
            </a:lvl2pPr>
            <a:lvl3pPr indent="0" lvl="2" marL="0" marR="0" rtl="0" algn="r">
              <a:spcBef>
                <a:spcPts val="0"/>
              </a:spcBef>
              <a:buNone/>
              <a:defRPr b="0" sz="1200" u="none">
                <a:solidFill>
                  <a:schemeClr val="lt1"/>
                </a:solidFill>
                <a:latin typeface="Calibri"/>
                <a:ea typeface="Calibri"/>
                <a:cs typeface="Calibri"/>
                <a:sym typeface="Calibri"/>
              </a:defRPr>
            </a:lvl3pPr>
            <a:lvl4pPr indent="0" lvl="3" marL="0" marR="0" rtl="0" algn="r">
              <a:spcBef>
                <a:spcPts val="0"/>
              </a:spcBef>
              <a:buNone/>
              <a:defRPr b="0" sz="1200" u="none">
                <a:solidFill>
                  <a:schemeClr val="lt1"/>
                </a:solidFill>
                <a:latin typeface="Calibri"/>
                <a:ea typeface="Calibri"/>
                <a:cs typeface="Calibri"/>
                <a:sym typeface="Calibri"/>
              </a:defRPr>
            </a:lvl4pPr>
            <a:lvl5pPr indent="0" lvl="4" marL="0" marR="0" rtl="0" algn="r">
              <a:spcBef>
                <a:spcPts val="0"/>
              </a:spcBef>
              <a:buNone/>
              <a:defRPr b="0" sz="1200" u="none">
                <a:solidFill>
                  <a:schemeClr val="lt1"/>
                </a:solidFill>
                <a:latin typeface="Calibri"/>
                <a:ea typeface="Calibri"/>
                <a:cs typeface="Calibri"/>
                <a:sym typeface="Calibri"/>
              </a:defRPr>
            </a:lvl5pPr>
            <a:lvl6pPr indent="0" lvl="5" marL="0" marR="0" rtl="0" algn="r">
              <a:spcBef>
                <a:spcPts val="0"/>
              </a:spcBef>
              <a:buNone/>
              <a:defRPr b="0" sz="1200" u="none">
                <a:solidFill>
                  <a:schemeClr val="lt1"/>
                </a:solidFill>
                <a:latin typeface="Calibri"/>
                <a:ea typeface="Calibri"/>
                <a:cs typeface="Calibri"/>
                <a:sym typeface="Calibri"/>
              </a:defRPr>
            </a:lvl6pPr>
            <a:lvl7pPr indent="0" lvl="6" marL="0" marR="0" rtl="0" algn="r">
              <a:spcBef>
                <a:spcPts val="0"/>
              </a:spcBef>
              <a:buNone/>
              <a:defRPr b="0" sz="1200" u="none">
                <a:solidFill>
                  <a:schemeClr val="lt1"/>
                </a:solidFill>
                <a:latin typeface="Calibri"/>
                <a:ea typeface="Calibri"/>
                <a:cs typeface="Calibri"/>
                <a:sym typeface="Calibri"/>
              </a:defRPr>
            </a:lvl7pPr>
            <a:lvl8pPr indent="0" lvl="7" marL="0" marR="0" rtl="0" algn="r">
              <a:spcBef>
                <a:spcPts val="0"/>
              </a:spcBef>
              <a:buNone/>
              <a:defRPr b="0" sz="1200" u="none">
                <a:solidFill>
                  <a:schemeClr val="lt1"/>
                </a:solidFill>
                <a:latin typeface="Calibri"/>
                <a:ea typeface="Calibri"/>
                <a:cs typeface="Calibri"/>
                <a:sym typeface="Calibri"/>
              </a:defRPr>
            </a:lvl8pPr>
            <a:lvl9pPr indent="0" lvl="8" marL="0" marR="0" rtl="0" algn="r">
              <a:spcBef>
                <a:spcPts val="0"/>
              </a:spcBef>
              <a:buNone/>
              <a:defRPr b="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education.oracle.com/usergroupchampion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hyperlink" Target="https://github.com/omniprof/JCP_EC_Education_WG_Present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
          <p:cNvSpPr/>
          <p:nvPr/>
        </p:nvSpPr>
        <p:spPr>
          <a:xfrm>
            <a:off x="0" y="0"/>
            <a:ext cx="5468548"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02" name="Google Shape;102;p1"/>
          <p:cNvCxnSpPr/>
          <p:nvPr/>
        </p:nvCxnSpPr>
        <p:spPr>
          <a:xfrm>
            <a:off x="786679" y="3928939"/>
            <a:ext cx="3931920" cy="0"/>
          </a:xfrm>
          <a:prstGeom prst="straightConnector1">
            <a:avLst/>
          </a:prstGeom>
          <a:noFill/>
          <a:ln cap="flat" cmpd="sng" w="19050">
            <a:solidFill>
              <a:srgbClr val="FFFFFF">
                <a:alpha val="80000"/>
              </a:srgbClr>
            </a:solidFill>
            <a:prstDash val="solid"/>
            <a:miter lim="800000"/>
            <a:headEnd len="sm" w="sm" type="none"/>
            <a:tailEnd len="sm" w="sm" type="none"/>
          </a:ln>
        </p:spPr>
      </p:cxnSp>
      <p:pic>
        <p:nvPicPr>
          <p:cNvPr descr="Education" id="103" name="Google Shape;103;p1"/>
          <p:cNvPicPr preferRelativeResize="0"/>
          <p:nvPr/>
        </p:nvPicPr>
        <p:blipFill rotWithShape="1">
          <a:blip r:embed="rId3">
            <a:alphaModFix/>
          </a:blip>
          <a:srcRect b="0" l="0" r="0" t="0"/>
          <a:stretch/>
        </p:blipFill>
        <p:spPr>
          <a:xfrm>
            <a:off x="9749363" y="-354336"/>
            <a:ext cx="2675469" cy="2675469"/>
          </a:xfrm>
          <a:prstGeom prst="rect">
            <a:avLst/>
          </a:prstGeom>
          <a:noFill/>
          <a:ln>
            <a:noFill/>
          </a:ln>
        </p:spPr>
      </p:pic>
      <p:sp>
        <p:nvSpPr>
          <p:cNvPr id="104" name="Google Shape;104;p1"/>
          <p:cNvSpPr/>
          <p:nvPr/>
        </p:nvSpPr>
        <p:spPr>
          <a:xfrm>
            <a:off x="0" y="0"/>
            <a:ext cx="5468548" cy="6874042"/>
          </a:xfrm>
          <a:prstGeom prst="rect">
            <a:avLst/>
          </a:prstGeom>
          <a:solidFill>
            <a:srgbClr val="0075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Google Shape;105;p1"/>
          <p:cNvSpPr txBox="1"/>
          <p:nvPr>
            <p:ph type="ctrTitle"/>
          </p:nvPr>
        </p:nvSpPr>
        <p:spPr>
          <a:xfrm>
            <a:off x="80150" y="803700"/>
            <a:ext cx="5388300" cy="2053800"/>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lt1"/>
              </a:buClr>
              <a:buSzPct val="100000"/>
              <a:buFont typeface="Calibri"/>
              <a:buNone/>
            </a:pPr>
            <a:r>
              <a:rPr lang="en-CA" sz="5400">
                <a:solidFill>
                  <a:schemeClr val="lt1"/>
                </a:solidFill>
              </a:rPr>
              <a:t>Java en la Educación </a:t>
            </a:r>
            <a:endParaRPr/>
          </a:p>
          <a:p>
            <a:pPr indent="0" lvl="0" marL="0" rtl="0" algn="r">
              <a:lnSpc>
                <a:spcPct val="90000"/>
              </a:lnSpc>
              <a:spcBef>
                <a:spcPts val="0"/>
              </a:spcBef>
              <a:spcAft>
                <a:spcPts val="0"/>
              </a:spcAft>
              <a:buClr>
                <a:srgbClr val="FFFFFF"/>
              </a:buClr>
              <a:buSzPct val="100000"/>
              <a:buFont typeface="Calibri"/>
              <a:buNone/>
            </a:pPr>
            <a:r>
              <a:t/>
            </a:r>
            <a:endParaRPr sz="5400">
              <a:solidFill>
                <a:srgbClr val="FFFFFF"/>
              </a:solidFill>
            </a:endParaRPr>
          </a:p>
        </p:txBody>
      </p:sp>
      <p:sp>
        <p:nvSpPr>
          <p:cNvPr id="106" name="Google Shape;106;p1"/>
          <p:cNvSpPr txBox="1"/>
          <p:nvPr>
            <p:ph idx="1" type="subTitle"/>
          </p:nvPr>
        </p:nvSpPr>
        <p:spPr>
          <a:xfrm>
            <a:off x="257176" y="4019317"/>
            <a:ext cx="4829174" cy="2495783"/>
          </a:xfrm>
          <a:prstGeom prst="rect">
            <a:avLst/>
          </a:prstGeom>
          <a:noFill/>
          <a:ln>
            <a:noFill/>
          </a:ln>
        </p:spPr>
        <p:txBody>
          <a:bodyPr anchorCtr="0" anchor="t" bIns="45700" lIns="91425" spcFirstLastPara="1" rIns="91425" wrap="square" tIns="45700">
            <a:normAutofit lnSpcReduction="20000"/>
          </a:bodyPr>
          <a:lstStyle/>
          <a:p>
            <a:pPr indent="0" lvl="0" marL="0" rtl="0" algn="r">
              <a:lnSpc>
                <a:spcPct val="90000"/>
              </a:lnSpc>
              <a:spcBef>
                <a:spcPts val="0"/>
              </a:spcBef>
              <a:spcAft>
                <a:spcPts val="0"/>
              </a:spcAft>
              <a:buClr>
                <a:srgbClr val="FFFFFF"/>
              </a:buClr>
              <a:buSzPts val="1800"/>
              <a:buNone/>
            </a:pPr>
            <a:r>
              <a:rPr lang="en-CA" sz="1800">
                <a:solidFill>
                  <a:srgbClr val="FFFFFF"/>
                </a:solidFill>
              </a:rPr>
              <a:t>&lt;Inserta tu nombre aquí, si estás presentando&gt;  </a:t>
            </a:r>
            <a:endParaRPr/>
          </a:p>
          <a:p>
            <a:pPr indent="0" lvl="0" marL="0" rtl="0" algn="r">
              <a:lnSpc>
                <a:spcPct val="90000"/>
              </a:lnSpc>
              <a:spcBef>
                <a:spcPts val="1000"/>
              </a:spcBef>
              <a:spcAft>
                <a:spcPts val="0"/>
              </a:spcAft>
              <a:buClr>
                <a:srgbClr val="FFFFFF"/>
              </a:buClr>
              <a:buSzPts val="1800"/>
              <a:buNone/>
            </a:pPr>
            <a:r>
              <a:rPr lang="en-CA" sz="1800">
                <a:solidFill>
                  <a:srgbClr val="FFFFFF"/>
                </a:solidFill>
              </a:rPr>
              <a:t>JUG Presentation</a:t>
            </a:r>
            <a:endParaRPr/>
          </a:p>
          <a:p>
            <a:pPr indent="0" lvl="0" marL="0" rtl="0" algn="r">
              <a:lnSpc>
                <a:spcPct val="90000"/>
              </a:lnSpc>
              <a:spcBef>
                <a:spcPts val="1000"/>
              </a:spcBef>
              <a:spcAft>
                <a:spcPts val="0"/>
              </a:spcAft>
              <a:buClr>
                <a:srgbClr val="FFFFFF"/>
              </a:buClr>
              <a:buSzPts val="1800"/>
              <a:buNone/>
            </a:pPr>
            <a:r>
              <a:rPr lang="en-CA" sz="1800">
                <a:solidFill>
                  <a:srgbClr val="FFFFFF"/>
                </a:solidFill>
              </a:rPr>
              <a:t>Para programadores junior y estudiantes</a:t>
            </a:r>
            <a:endParaRPr/>
          </a:p>
          <a:p>
            <a:pPr indent="0" lvl="0" marL="0" rtl="0" algn="r">
              <a:lnSpc>
                <a:spcPct val="90000"/>
              </a:lnSpc>
              <a:spcBef>
                <a:spcPts val="1000"/>
              </a:spcBef>
              <a:spcAft>
                <a:spcPts val="0"/>
              </a:spcAft>
              <a:buClr>
                <a:schemeClr val="dk1"/>
              </a:buClr>
              <a:buSzPts val="1800"/>
              <a:buNone/>
            </a:pPr>
            <a:r>
              <a:t/>
            </a:r>
            <a:endParaRPr sz="1800">
              <a:solidFill>
                <a:srgbClr val="FFFFFF"/>
              </a:solidFill>
            </a:endParaRPr>
          </a:p>
          <a:p>
            <a:pPr indent="0" lvl="0" marL="0" rtl="0" algn="r">
              <a:lnSpc>
                <a:spcPct val="90000"/>
              </a:lnSpc>
              <a:spcBef>
                <a:spcPts val="1000"/>
              </a:spcBef>
              <a:spcAft>
                <a:spcPts val="0"/>
              </a:spcAft>
              <a:buClr>
                <a:schemeClr val="dk1"/>
              </a:buClr>
              <a:buSzPts val="1800"/>
              <a:buNone/>
            </a:pPr>
            <a:r>
              <a:t/>
            </a:r>
            <a:endParaRPr sz="1800">
              <a:solidFill>
                <a:srgbClr val="FFFFFF"/>
              </a:solidFill>
            </a:endParaRPr>
          </a:p>
          <a:p>
            <a:pPr indent="0" lvl="0" marL="0" rtl="0" algn="r">
              <a:lnSpc>
                <a:spcPct val="90000"/>
              </a:lnSpc>
              <a:spcBef>
                <a:spcPts val="1000"/>
              </a:spcBef>
              <a:spcAft>
                <a:spcPts val="0"/>
              </a:spcAft>
              <a:buClr>
                <a:srgbClr val="FFFFFF"/>
              </a:buClr>
              <a:buSzPts val="1800"/>
              <a:buNone/>
            </a:pPr>
            <a:r>
              <a:rPr lang="en-CA" sz="1800">
                <a:solidFill>
                  <a:srgbClr val="FFFFFF"/>
                </a:solidFill>
              </a:rPr>
              <a:t>Preparado por </a:t>
            </a:r>
            <a:r>
              <a:rPr b="1" lang="en-CA" sz="1800">
                <a:solidFill>
                  <a:srgbClr val="FFFFFF"/>
                </a:solidFill>
              </a:rPr>
              <a:t>Ken Fogel</a:t>
            </a:r>
            <a:r>
              <a:rPr lang="en-CA" sz="1800">
                <a:solidFill>
                  <a:srgbClr val="FFFFFF"/>
                </a:solidFill>
              </a:rPr>
              <a:t> y el </a:t>
            </a:r>
            <a:r>
              <a:rPr b="1" lang="en-CA" sz="1800">
                <a:solidFill>
                  <a:srgbClr val="FFFFFF"/>
                </a:solidFill>
              </a:rPr>
              <a:t>JCP Executive Committee (EC)  Java in Education Working Group</a:t>
            </a:r>
            <a:endParaRPr b="1"/>
          </a:p>
        </p:txBody>
      </p:sp>
      <p:pic>
        <p:nvPicPr>
          <p:cNvPr id="107" name="Google Shape;107;p1"/>
          <p:cNvPicPr preferRelativeResize="0"/>
          <p:nvPr/>
        </p:nvPicPr>
        <p:blipFill rotWithShape="1">
          <a:blip r:embed="rId4">
            <a:alphaModFix/>
          </a:blip>
          <a:srcRect b="0" l="0" r="0" t="0"/>
          <a:stretch/>
        </p:blipFill>
        <p:spPr>
          <a:xfrm>
            <a:off x="5933511" y="2029159"/>
            <a:ext cx="6131805" cy="484488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10"/>
          <p:cNvSpPr txBox="1"/>
          <p:nvPr>
            <p:ph type="title"/>
          </p:nvPr>
        </p:nvSpPr>
        <p:spPr>
          <a:xfrm>
            <a:off x="838199" y="365125"/>
            <a:ext cx="1099104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CA"/>
              <a:t>var</a:t>
            </a:r>
            <a:r>
              <a:rPr lang="en-CA"/>
              <a:t> – Reducción de redundancia JDK 10</a:t>
            </a:r>
            <a:endParaRPr/>
          </a:p>
        </p:txBody>
      </p:sp>
      <p:grpSp>
        <p:nvGrpSpPr>
          <p:cNvPr id="246" name="Google Shape;246;p10"/>
          <p:cNvGrpSpPr/>
          <p:nvPr/>
        </p:nvGrpSpPr>
        <p:grpSpPr>
          <a:xfrm>
            <a:off x="838200" y="1827749"/>
            <a:ext cx="10515600" cy="4347088"/>
            <a:chOff x="0" y="2124"/>
            <a:chExt cx="10515600" cy="4347088"/>
          </a:xfrm>
        </p:grpSpPr>
        <p:sp>
          <p:nvSpPr>
            <p:cNvPr id="247" name="Google Shape;247;p10"/>
            <p:cNvSpPr/>
            <p:nvPr/>
          </p:nvSpPr>
          <p:spPr>
            <a:xfrm rot="5400000">
              <a:off x="6589693" y="-2661723"/>
              <a:ext cx="1121829" cy="6729984"/>
            </a:xfrm>
            <a:prstGeom prst="round2SameRect">
              <a:avLst>
                <a:gd fmla="val 16667" name="adj1"/>
                <a:gd fmla="val 0" name="adj2"/>
              </a:avLst>
            </a:prstGeom>
            <a:solidFill>
              <a:srgbClr val="F49201">
                <a:alpha val="24705"/>
              </a:srgbClr>
            </a:solidFill>
            <a:ln cap="flat" cmpd="sng" w="12700">
              <a:solidFill>
                <a:srgbClr val="D4E2C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
            <p:cNvSpPr txBox="1"/>
            <p:nvPr/>
          </p:nvSpPr>
          <p:spPr>
            <a:xfrm>
              <a:off x="3785616" y="197117"/>
              <a:ext cx="6675221" cy="1012303"/>
            </a:xfrm>
            <a:prstGeom prst="rect">
              <a:avLst/>
            </a:prstGeom>
            <a:noFill/>
            <a:ln>
              <a:noFill/>
            </a:ln>
          </p:spPr>
          <p:txBody>
            <a:bodyPr anchorCtr="0" anchor="ctr" bIns="59050" lIns="118100" spcFirstLastPara="1" rIns="118100" wrap="square" tIns="59050">
              <a:noAutofit/>
            </a:bodyPr>
            <a:lstStyle/>
            <a:p>
              <a:pPr indent="-285750" lvl="1" marL="285750" marR="0" rtl="0" algn="l">
                <a:lnSpc>
                  <a:spcPct val="90000"/>
                </a:lnSpc>
                <a:spcBef>
                  <a:spcPts val="0"/>
                </a:spcBef>
                <a:spcAft>
                  <a:spcPts val="0"/>
                </a:spcAft>
                <a:buClr>
                  <a:schemeClr val="dk1"/>
                </a:buClr>
                <a:buSzPts val="3100"/>
                <a:buFont typeface="Consolas"/>
                <a:buChar char="•"/>
              </a:pPr>
              <a:r>
                <a:rPr b="0" i="0" lang="en-CA" sz="3100" u="none" cap="none" strike="noStrike">
                  <a:solidFill>
                    <a:schemeClr val="dk1"/>
                  </a:solidFill>
                  <a:latin typeface="Consolas"/>
                  <a:ea typeface="Consolas"/>
                  <a:cs typeface="Consolas"/>
                  <a:sym typeface="Consolas"/>
                </a:rPr>
                <a:t>MyClass m = new MyClass();</a:t>
              </a:r>
              <a:endParaRPr b="0" i="0" sz="3100" u="none" cap="none" strike="noStrike">
                <a:solidFill>
                  <a:schemeClr val="dk1"/>
                </a:solidFill>
                <a:latin typeface="Consolas"/>
                <a:ea typeface="Consolas"/>
                <a:cs typeface="Consolas"/>
                <a:sym typeface="Consolas"/>
              </a:endParaRPr>
            </a:p>
          </p:txBody>
        </p:sp>
        <p:sp>
          <p:nvSpPr>
            <p:cNvPr id="249" name="Google Shape;249;p10"/>
            <p:cNvSpPr/>
            <p:nvPr/>
          </p:nvSpPr>
          <p:spPr>
            <a:xfrm>
              <a:off x="0" y="2124"/>
              <a:ext cx="3785616" cy="1402286"/>
            </a:xfrm>
            <a:prstGeom prst="roundRect">
              <a:avLst>
                <a:gd fmla="val 16667" name="adj"/>
              </a:avLst>
            </a:prstGeom>
            <a:solidFill>
              <a:srgbClr val="F4920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
            <p:cNvSpPr txBox="1"/>
            <p:nvPr/>
          </p:nvSpPr>
          <p:spPr>
            <a:xfrm>
              <a:off x="68454" y="70578"/>
              <a:ext cx="3648708" cy="1265378"/>
            </a:xfrm>
            <a:prstGeom prst="rect">
              <a:avLst/>
            </a:prstGeom>
            <a:noFill/>
            <a:ln>
              <a:noFill/>
            </a:ln>
          </p:spPr>
          <p:txBody>
            <a:bodyPr anchorCtr="0" anchor="ctr" bIns="51425" lIns="102850" spcFirstLastPara="1" rIns="102850" wrap="square" tIns="51425">
              <a:noAutofit/>
            </a:bodyPr>
            <a:lstStyle/>
            <a:p>
              <a:pPr indent="0" lvl="0" marL="0" marR="0" rtl="0" algn="ctr">
                <a:lnSpc>
                  <a:spcPct val="90000"/>
                </a:lnSpc>
                <a:spcBef>
                  <a:spcPts val="0"/>
                </a:spcBef>
                <a:spcAft>
                  <a:spcPts val="0"/>
                </a:spcAft>
                <a:buClr>
                  <a:schemeClr val="lt1"/>
                </a:buClr>
                <a:buSzPts val="2700"/>
                <a:buFont typeface="Calibri"/>
                <a:buNone/>
              </a:pPr>
              <a:r>
                <a:rPr lang="en-CA" sz="2700">
                  <a:solidFill>
                    <a:schemeClr val="lt1"/>
                  </a:solidFill>
                  <a:latin typeface="Calibri"/>
                  <a:ea typeface="Calibri"/>
                  <a:cs typeface="Calibri"/>
                  <a:sym typeface="Calibri"/>
                </a:rPr>
                <a:t>No más:</a:t>
              </a:r>
              <a:endParaRPr sz="2700">
                <a:solidFill>
                  <a:schemeClr val="lt1"/>
                </a:solidFill>
                <a:latin typeface="Calibri"/>
                <a:ea typeface="Calibri"/>
                <a:cs typeface="Calibri"/>
                <a:sym typeface="Calibri"/>
              </a:endParaRPr>
            </a:p>
          </p:txBody>
        </p:sp>
        <p:sp>
          <p:nvSpPr>
            <p:cNvPr id="251" name="Google Shape;251;p10"/>
            <p:cNvSpPr/>
            <p:nvPr/>
          </p:nvSpPr>
          <p:spPr>
            <a:xfrm rot="5400000">
              <a:off x="6589693" y="-1189323"/>
              <a:ext cx="1121829" cy="6729984"/>
            </a:xfrm>
            <a:prstGeom prst="round2SameRect">
              <a:avLst>
                <a:gd fmla="val 16667" name="adj1"/>
                <a:gd fmla="val 0" name="adj2"/>
              </a:avLst>
            </a:prstGeom>
            <a:solidFill>
              <a:srgbClr val="F49201">
                <a:alpha val="24705"/>
              </a:srgbClr>
            </a:solidFill>
            <a:ln cap="flat" cmpd="sng" w="12700">
              <a:solidFill>
                <a:srgbClr val="D4E2C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0"/>
            <p:cNvSpPr txBox="1"/>
            <p:nvPr/>
          </p:nvSpPr>
          <p:spPr>
            <a:xfrm>
              <a:off x="3785616" y="1669517"/>
              <a:ext cx="6675221" cy="1012303"/>
            </a:xfrm>
            <a:prstGeom prst="rect">
              <a:avLst/>
            </a:prstGeom>
            <a:noFill/>
            <a:ln>
              <a:noFill/>
            </a:ln>
          </p:spPr>
          <p:txBody>
            <a:bodyPr anchorCtr="0" anchor="ctr" bIns="59050" lIns="118100" spcFirstLastPara="1" rIns="118100" wrap="square" tIns="59050">
              <a:noAutofit/>
            </a:bodyPr>
            <a:lstStyle/>
            <a:p>
              <a:pPr indent="-285750" lvl="1" marL="285750" marR="0" rtl="0" algn="l">
                <a:lnSpc>
                  <a:spcPct val="90000"/>
                </a:lnSpc>
                <a:spcBef>
                  <a:spcPts val="0"/>
                </a:spcBef>
                <a:spcAft>
                  <a:spcPts val="0"/>
                </a:spcAft>
                <a:buClr>
                  <a:schemeClr val="dk1"/>
                </a:buClr>
                <a:buSzPts val="3100"/>
                <a:buFont typeface="Consolas"/>
                <a:buChar char="•"/>
              </a:pPr>
              <a:r>
                <a:rPr b="0" i="0" lang="en-CA" sz="3100" u="none" cap="none" strike="noStrike">
                  <a:solidFill>
                    <a:schemeClr val="dk1"/>
                  </a:solidFill>
                  <a:latin typeface="Consolas"/>
                  <a:ea typeface="Consolas"/>
                  <a:cs typeface="Consolas"/>
                  <a:sym typeface="Consolas"/>
                </a:rPr>
                <a:t>var m = new MyClass();</a:t>
              </a:r>
              <a:endParaRPr b="0" i="0" sz="3100" u="none" cap="none" strike="noStrike">
                <a:solidFill>
                  <a:schemeClr val="dk1"/>
                </a:solidFill>
                <a:latin typeface="Consolas"/>
                <a:ea typeface="Consolas"/>
                <a:cs typeface="Consolas"/>
                <a:sym typeface="Consolas"/>
              </a:endParaRPr>
            </a:p>
          </p:txBody>
        </p:sp>
        <p:sp>
          <p:nvSpPr>
            <p:cNvPr id="253" name="Google Shape;253;p10"/>
            <p:cNvSpPr/>
            <p:nvPr/>
          </p:nvSpPr>
          <p:spPr>
            <a:xfrm>
              <a:off x="0" y="1474525"/>
              <a:ext cx="3785616" cy="1402286"/>
            </a:xfrm>
            <a:prstGeom prst="roundRect">
              <a:avLst>
                <a:gd fmla="val 16667" name="adj"/>
              </a:avLst>
            </a:prstGeom>
            <a:solidFill>
              <a:srgbClr val="F49201">
                <a:alpha val="90980"/>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
            <p:cNvSpPr txBox="1"/>
            <p:nvPr/>
          </p:nvSpPr>
          <p:spPr>
            <a:xfrm>
              <a:off x="68454" y="1542979"/>
              <a:ext cx="3648708" cy="1265378"/>
            </a:xfrm>
            <a:prstGeom prst="rect">
              <a:avLst/>
            </a:prstGeom>
            <a:noFill/>
            <a:ln>
              <a:noFill/>
            </a:ln>
          </p:spPr>
          <p:txBody>
            <a:bodyPr anchorCtr="0" anchor="ctr" bIns="51425" lIns="102850" spcFirstLastPara="1" rIns="102850" wrap="square" tIns="51425">
              <a:noAutofit/>
            </a:bodyPr>
            <a:lstStyle/>
            <a:p>
              <a:pPr indent="0" lvl="0" marL="0" marR="0" rtl="0" algn="ctr">
                <a:lnSpc>
                  <a:spcPct val="90000"/>
                </a:lnSpc>
                <a:spcBef>
                  <a:spcPts val="0"/>
                </a:spcBef>
                <a:spcAft>
                  <a:spcPts val="0"/>
                </a:spcAft>
                <a:buClr>
                  <a:schemeClr val="lt1"/>
                </a:buClr>
                <a:buSzPts val="2700"/>
                <a:buFont typeface="Calibri"/>
                <a:buNone/>
              </a:pPr>
              <a:r>
                <a:rPr lang="en-CA" sz="2700">
                  <a:solidFill>
                    <a:schemeClr val="lt1"/>
                  </a:solidFill>
                  <a:latin typeface="Calibri"/>
                  <a:ea typeface="Calibri"/>
                  <a:cs typeface="Calibri"/>
                  <a:sym typeface="Calibri"/>
                </a:rPr>
                <a:t>Ahora se convierte en</a:t>
              </a:r>
              <a:r>
                <a:rPr lang="en-CA" sz="2700">
                  <a:solidFill>
                    <a:schemeClr val="lt1"/>
                  </a:solidFill>
                  <a:latin typeface="Calibri"/>
                  <a:ea typeface="Calibri"/>
                  <a:cs typeface="Calibri"/>
                  <a:sym typeface="Calibri"/>
                </a:rPr>
                <a:t>:</a:t>
              </a:r>
              <a:endParaRPr sz="2700">
                <a:solidFill>
                  <a:schemeClr val="lt1"/>
                </a:solidFill>
                <a:latin typeface="Calibri"/>
                <a:ea typeface="Calibri"/>
                <a:cs typeface="Calibri"/>
                <a:sym typeface="Calibri"/>
              </a:endParaRPr>
            </a:p>
          </p:txBody>
        </p:sp>
        <p:sp>
          <p:nvSpPr>
            <p:cNvPr id="255" name="Google Shape;255;p10"/>
            <p:cNvSpPr/>
            <p:nvPr/>
          </p:nvSpPr>
          <p:spPr>
            <a:xfrm rot="5400000">
              <a:off x="6589693" y="283077"/>
              <a:ext cx="1121829" cy="6729984"/>
            </a:xfrm>
            <a:prstGeom prst="round2SameRect">
              <a:avLst>
                <a:gd fmla="val 16667" name="adj1"/>
                <a:gd fmla="val 0" name="adj2"/>
              </a:avLst>
            </a:prstGeom>
            <a:solidFill>
              <a:srgbClr val="F49201">
                <a:alpha val="24705"/>
              </a:srgbClr>
            </a:solidFill>
            <a:ln cap="flat" cmpd="sng" w="12700">
              <a:solidFill>
                <a:srgbClr val="D4E2C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
            <p:cNvSpPr txBox="1"/>
            <p:nvPr/>
          </p:nvSpPr>
          <p:spPr>
            <a:xfrm>
              <a:off x="3785616" y="3141918"/>
              <a:ext cx="6675221" cy="1012303"/>
            </a:xfrm>
            <a:prstGeom prst="rect">
              <a:avLst/>
            </a:prstGeom>
            <a:noFill/>
            <a:ln>
              <a:noFill/>
            </a:ln>
          </p:spPr>
          <p:txBody>
            <a:bodyPr anchorCtr="0" anchor="ctr" bIns="59050" lIns="118100" spcFirstLastPara="1" rIns="118100" wrap="square" tIns="59050">
              <a:noAutofit/>
            </a:bodyPr>
            <a:lstStyle/>
            <a:p>
              <a:pPr indent="-285750" lvl="1" marL="285750" marR="0" rtl="0" algn="l">
                <a:lnSpc>
                  <a:spcPct val="90000"/>
                </a:lnSpc>
                <a:spcBef>
                  <a:spcPts val="0"/>
                </a:spcBef>
                <a:spcAft>
                  <a:spcPts val="0"/>
                </a:spcAft>
                <a:buClr>
                  <a:schemeClr val="dk1"/>
                </a:buClr>
                <a:buSzPts val="3100"/>
                <a:buFont typeface="Calibri"/>
                <a:buChar char="•"/>
              </a:pPr>
              <a:r>
                <a:rPr b="0" i="0" lang="en-CA" sz="3100" u="none" cap="none" strike="noStrike">
                  <a:solidFill>
                    <a:schemeClr val="dk1"/>
                  </a:solidFill>
                  <a:latin typeface="Calibri"/>
                  <a:ea typeface="Calibri"/>
                  <a:cs typeface="Calibri"/>
                  <a:sym typeface="Calibri"/>
                </a:rPr>
                <a:t>Will reduce the occurrence of the dreaded NullPointerException</a:t>
              </a:r>
              <a:endParaRPr b="0" i="0" sz="3100" u="none" cap="none" strike="noStrike">
                <a:solidFill>
                  <a:schemeClr val="dk1"/>
                </a:solidFill>
                <a:latin typeface="Calibri"/>
                <a:ea typeface="Calibri"/>
                <a:cs typeface="Calibri"/>
                <a:sym typeface="Calibri"/>
              </a:endParaRPr>
            </a:p>
          </p:txBody>
        </p:sp>
        <p:sp>
          <p:nvSpPr>
            <p:cNvPr id="257" name="Google Shape;257;p10"/>
            <p:cNvSpPr/>
            <p:nvPr/>
          </p:nvSpPr>
          <p:spPr>
            <a:xfrm>
              <a:off x="0" y="2946926"/>
              <a:ext cx="3785616" cy="1402286"/>
            </a:xfrm>
            <a:prstGeom prst="roundRect">
              <a:avLst>
                <a:gd fmla="val 16667" name="adj"/>
              </a:avLst>
            </a:prstGeom>
            <a:solidFill>
              <a:srgbClr val="F49201">
                <a:alpha val="73725"/>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txBox="1"/>
            <p:nvPr/>
          </p:nvSpPr>
          <p:spPr>
            <a:xfrm>
              <a:off x="68454" y="3015380"/>
              <a:ext cx="3648708" cy="1265378"/>
            </a:xfrm>
            <a:prstGeom prst="rect">
              <a:avLst/>
            </a:prstGeom>
            <a:noFill/>
            <a:ln>
              <a:noFill/>
            </a:ln>
          </p:spPr>
          <p:txBody>
            <a:bodyPr anchorCtr="0" anchor="ctr" bIns="51425" lIns="102850" spcFirstLastPara="1" rIns="102850" wrap="square" tIns="51425">
              <a:noAutofit/>
            </a:bodyPr>
            <a:lstStyle/>
            <a:p>
              <a:pPr indent="0" lvl="0" marL="0" marR="0" rtl="0" algn="ctr">
                <a:lnSpc>
                  <a:spcPct val="90000"/>
                </a:lnSpc>
                <a:spcBef>
                  <a:spcPts val="0"/>
                </a:spcBef>
                <a:spcAft>
                  <a:spcPts val="0"/>
                </a:spcAft>
                <a:buClr>
                  <a:schemeClr val="lt1"/>
                </a:buClr>
                <a:buSzPts val="2700"/>
                <a:buFont typeface="Calibri"/>
                <a:buNone/>
              </a:pPr>
              <a:r>
                <a:rPr lang="en-CA" sz="2700">
                  <a:solidFill>
                    <a:schemeClr val="lt1"/>
                  </a:solidFill>
                  <a:latin typeface="Calibri"/>
                  <a:ea typeface="Calibri"/>
                  <a:cs typeface="Calibri"/>
                  <a:sym typeface="Calibri"/>
                </a:rPr>
                <a:t>Fomenta</a:t>
              </a:r>
              <a:r>
                <a:rPr lang="en-CA" sz="2700">
                  <a:solidFill>
                    <a:schemeClr val="lt1"/>
                  </a:solidFill>
                  <a:latin typeface="Calibri"/>
                  <a:ea typeface="Calibri"/>
                  <a:cs typeface="Calibri"/>
                  <a:sym typeface="Calibri"/>
                </a:rPr>
                <a:t> solo la creación de objetos con su inicialización</a:t>
              </a:r>
              <a:endParaRPr sz="2700">
                <a:solidFill>
                  <a:schemeClr val="lt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338328" y="303591"/>
            <a:ext cx="4335327" cy="5896743"/>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65" name="Google Shape;265;p11"/>
          <p:cNvGrpSpPr/>
          <p:nvPr/>
        </p:nvGrpSpPr>
        <p:grpSpPr>
          <a:xfrm>
            <a:off x="6096000" y="432959"/>
            <a:ext cx="5659676" cy="5767374"/>
            <a:chOff x="0" y="129368"/>
            <a:chExt cx="5659676" cy="5767374"/>
          </a:xfrm>
        </p:grpSpPr>
        <p:sp>
          <p:nvSpPr>
            <p:cNvPr id="266" name="Google Shape;266;p11"/>
            <p:cNvSpPr/>
            <p:nvPr/>
          </p:nvSpPr>
          <p:spPr>
            <a:xfrm>
              <a:off x="0" y="4439832"/>
              <a:ext cx="5659676" cy="1456910"/>
            </a:xfrm>
            <a:prstGeom prst="rect">
              <a:avLst/>
            </a:prstGeom>
            <a:solidFill>
              <a:srgbClr val="F49201">
                <a:alpha val="75686"/>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txBox="1"/>
            <p:nvPr/>
          </p:nvSpPr>
          <p:spPr>
            <a:xfrm>
              <a:off x="0" y="4439832"/>
              <a:ext cx="5659676" cy="786731"/>
            </a:xfrm>
            <a:prstGeom prst="rect">
              <a:avLst/>
            </a:prstGeom>
            <a:noFill/>
            <a:ln>
              <a:noFill/>
            </a:ln>
          </p:spPr>
          <p:txBody>
            <a:bodyPr anchorCtr="0" anchor="ctr" bIns="170675" lIns="170675" spcFirstLastPara="1" rIns="170675" wrap="square" tIns="170675">
              <a:noAutofit/>
            </a:bodyPr>
            <a:lstStyle/>
            <a:p>
              <a:pPr indent="0" lvl="0" marL="0" marR="0" rtl="0" algn="ctr">
                <a:lnSpc>
                  <a:spcPct val="90000"/>
                </a:lnSpc>
                <a:spcBef>
                  <a:spcPts val="0"/>
                </a:spcBef>
                <a:spcAft>
                  <a:spcPts val="0"/>
                </a:spcAft>
                <a:buClr>
                  <a:schemeClr val="lt1"/>
                </a:buClr>
                <a:buSzPts val="2400"/>
                <a:buFont typeface="Calibri"/>
                <a:buNone/>
              </a:pPr>
              <a:r>
                <a:rPr lang="en-CA" sz="2400">
                  <a:solidFill>
                    <a:schemeClr val="lt1"/>
                  </a:solidFill>
                  <a:latin typeface="Calibri"/>
                  <a:ea typeface="Calibri"/>
                  <a:cs typeface="Calibri"/>
                  <a:sym typeface="Calibri"/>
                </a:rPr>
                <a:t>¿A quién no le gusta escribir tres comillas seguidas?</a:t>
              </a:r>
              <a:endParaRPr sz="2400">
                <a:solidFill>
                  <a:schemeClr val="lt1"/>
                </a:solidFill>
                <a:latin typeface="Calibri"/>
                <a:ea typeface="Calibri"/>
                <a:cs typeface="Calibri"/>
                <a:sym typeface="Calibri"/>
              </a:endParaRPr>
            </a:p>
          </p:txBody>
        </p:sp>
        <p:sp>
          <p:nvSpPr>
            <p:cNvPr id="268" name="Google Shape;268;p11"/>
            <p:cNvSpPr/>
            <p:nvPr/>
          </p:nvSpPr>
          <p:spPr>
            <a:xfrm>
              <a:off x="0" y="5226564"/>
              <a:ext cx="2829838" cy="670178"/>
            </a:xfrm>
            <a:prstGeom prst="rect">
              <a:avLst/>
            </a:prstGeom>
            <a:solidFill>
              <a:srgbClr val="BFBFBF">
                <a:alpha val="78823"/>
              </a:srgbClr>
            </a:solidFill>
            <a:ln cap="flat" cmpd="sng" w="12700">
              <a:solidFill>
                <a:srgbClr val="F7D5CB"/>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txBox="1"/>
            <p:nvPr/>
          </p:nvSpPr>
          <p:spPr>
            <a:xfrm>
              <a:off x="0" y="5226564"/>
              <a:ext cx="2829838" cy="670178"/>
            </a:xfrm>
            <a:prstGeom prst="rect">
              <a:avLst/>
            </a:prstGeom>
            <a:noFill/>
            <a:ln>
              <a:noFill/>
            </a:ln>
          </p:spPr>
          <p:txBody>
            <a:bodyPr anchorCtr="0" anchor="ctr" bIns="50800" lIns="284475" spcFirstLastPara="1" rIns="284475" wrap="square" tIns="50800">
              <a:noAutofit/>
            </a:bodyPr>
            <a:lstStyle/>
            <a:p>
              <a:pPr indent="0" lvl="0" marL="0" marR="0" rtl="0" algn="ctr">
                <a:lnSpc>
                  <a:spcPct val="90000"/>
                </a:lnSpc>
                <a:spcBef>
                  <a:spcPts val="0"/>
                </a:spcBef>
                <a:spcAft>
                  <a:spcPts val="0"/>
                </a:spcAft>
                <a:buClr>
                  <a:schemeClr val="dk1"/>
                </a:buClr>
                <a:buSzPts val="4000"/>
                <a:buFont typeface="Calibri"/>
                <a:buNone/>
              </a:pPr>
              <a:r>
                <a:rPr lang="en-CA" sz="4000">
                  <a:solidFill>
                    <a:schemeClr val="dk1"/>
                  </a:solidFill>
                  <a:latin typeface="Calibri"/>
                  <a:ea typeface="Calibri"/>
                  <a:cs typeface="Calibri"/>
                  <a:sym typeface="Calibri"/>
                </a:rPr>
                <a:t>"""</a:t>
              </a:r>
              <a:endParaRPr sz="4000">
                <a:solidFill>
                  <a:schemeClr val="dk1"/>
                </a:solidFill>
                <a:latin typeface="Calibri"/>
                <a:ea typeface="Calibri"/>
                <a:cs typeface="Calibri"/>
                <a:sym typeface="Calibri"/>
              </a:endParaRPr>
            </a:p>
          </p:txBody>
        </p:sp>
        <p:sp>
          <p:nvSpPr>
            <p:cNvPr id="270" name="Google Shape;270;p11"/>
            <p:cNvSpPr/>
            <p:nvPr/>
          </p:nvSpPr>
          <p:spPr>
            <a:xfrm>
              <a:off x="2829838" y="5196383"/>
              <a:ext cx="2829838" cy="670178"/>
            </a:xfrm>
            <a:prstGeom prst="rect">
              <a:avLst/>
            </a:prstGeom>
            <a:solidFill>
              <a:srgbClr val="DFDFDF">
                <a:alpha val="89803"/>
              </a:srgbClr>
            </a:solidFill>
            <a:ln cap="flat" cmpd="sng" w="12700">
              <a:solidFill>
                <a:srgbClr val="DFDFD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txBox="1"/>
            <p:nvPr/>
          </p:nvSpPr>
          <p:spPr>
            <a:xfrm>
              <a:off x="2829838" y="5196383"/>
              <a:ext cx="2829838" cy="670178"/>
            </a:xfrm>
            <a:prstGeom prst="rect">
              <a:avLst/>
            </a:prstGeom>
            <a:noFill/>
            <a:ln>
              <a:noFill/>
            </a:ln>
          </p:spPr>
          <p:txBody>
            <a:bodyPr anchorCtr="0" anchor="ctr" bIns="50800" lIns="284475" spcFirstLastPara="1" rIns="284475" wrap="square" tIns="50800">
              <a:noAutofit/>
            </a:bodyPr>
            <a:lstStyle/>
            <a:p>
              <a:pPr indent="0" lvl="0" marL="0" marR="0" rtl="0" algn="ctr">
                <a:lnSpc>
                  <a:spcPct val="90000"/>
                </a:lnSpc>
                <a:spcBef>
                  <a:spcPts val="0"/>
                </a:spcBef>
                <a:spcAft>
                  <a:spcPts val="0"/>
                </a:spcAft>
                <a:buClr>
                  <a:schemeClr val="dk1"/>
                </a:buClr>
                <a:buSzPts val="4000"/>
                <a:buFont typeface="Calibri"/>
                <a:buNone/>
              </a:pPr>
              <a:r>
                <a:rPr lang="en-CA" sz="4000">
                  <a:solidFill>
                    <a:schemeClr val="dk1"/>
                  </a:solidFill>
                  <a:latin typeface="Calibri"/>
                  <a:ea typeface="Calibri"/>
                  <a:cs typeface="Calibri"/>
                  <a:sym typeface="Calibri"/>
                </a:rPr>
                <a:t>"""</a:t>
              </a:r>
              <a:endParaRPr sz="4000">
                <a:solidFill>
                  <a:schemeClr val="dk1"/>
                </a:solidFill>
                <a:latin typeface="Calibri"/>
                <a:ea typeface="Calibri"/>
                <a:cs typeface="Calibri"/>
                <a:sym typeface="Calibri"/>
              </a:endParaRPr>
            </a:p>
          </p:txBody>
        </p:sp>
        <p:sp>
          <p:nvSpPr>
            <p:cNvPr id="272" name="Google Shape;272;p11"/>
            <p:cNvSpPr/>
            <p:nvPr/>
          </p:nvSpPr>
          <p:spPr>
            <a:xfrm rot="10800000">
              <a:off x="0" y="2348242"/>
              <a:ext cx="5659676" cy="2240727"/>
            </a:xfrm>
            <a:prstGeom prst="upArrowCallout">
              <a:avLst>
                <a:gd fmla="val 25000" name="adj1"/>
                <a:gd fmla="val 25000" name="adj2"/>
                <a:gd fmla="val 25000" name="adj3"/>
                <a:gd fmla="val 64977" name="adj4"/>
              </a:avLst>
            </a:prstGeom>
            <a:solidFill>
              <a:srgbClr val="F49201">
                <a:alpha val="7882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txBox="1"/>
            <p:nvPr/>
          </p:nvSpPr>
          <p:spPr>
            <a:xfrm>
              <a:off x="0" y="2348242"/>
              <a:ext cx="5659676" cy="1455957"/>
            </a:xfrm>
            <a:prstGeom prst="rect">
              <a:avLst/>
            </a:prstGeom>
            <a:noFill/>
            <a:ln>
              <a:noFill/>
            </a:ln>
          </p:spPr>
          <p:txBody>
            <a:bodyPr anchorCtr="0" anchor="ctr" bIns="170675" lIns="170675" spcFirstLastPara="1" rIns="170675" wrap="square" tIns="170675">
              <a:noAutofit/>
            </a:bodyPr>
            <a:lstStyle/>
            <a:p>
              <a:pPr indent="0" lvl="0" marL="0" rtl="0" algn="ctr">
                <a:lnSpc>
                  <a:spcPct val="90000"/>
                </a:lnSpc>
                <a:spcBef>
                  <a:spcPts val="0"/>
                </a:spcBef>
                <a:spcAft>
                  <a:spcPts val="0"/>
                </a:spcAft>
                <a:buClr>
                  <a:schemeClr val="dk1"/>
                </a:buClr>
                <a:buSzPts val="1100"/>
                <a:buFont typeface="Arial"/>
                <a:buNone/>
              </a:pPr>
              <a:r>
                <a:rPr lang="en-CA" sz="2400">
                  <a:solidFill>
                    <a:schemeClr val="lt1"/>
                  </a:solidFill>
                  <a:latin typeface="Calibri"/>
                  <a:ea typeface="Calibri"/>
                  <a:cs typeface="Calibri"/>
                  <a:sym typeface="Calibri"/>
                </a:rPr>
                <a:t>Especialmente útil para cadenas que contienen HTML, XML y</a:t>
              </a:r>
              <a:endParaRPr sz="2400">
                <a:solidFill>
                  <a:schemeClr val="lt1"/>
                </a:solidFill>
                <a:latin typeface="Calibri"/>
                <a:ea typeface="Calibri"/>
                <a:cs typeface="Calibri"/>
                <a:sym typeface="Calibri"/>
              </a:endParaRPr>
            </a:p>
            <a:p>
              <a:pPr indent="0" lvl="0" marL="0" marR="0" rtl="0" algn="ctr">
                <a:lnSpc>
                  <a:spcPct val="90000"/>
                </a:lnSpc>
                <a:spcBef>
                  <a:spcPts val="0"/>
                </a:spcBef>
                <a:spcAft>
                  <a:spcPts val="0"/>
                </a:spcAft>
                <a:buClr>
                  <a:schemeClr val="lt1"/>
                </a:buClr>
                <a:buSzPts val="2400"/>
                <a:buFont typeface="Calibri"/>
                <a:buNone/>
              </a:pPr>
              <a:r>
                <a:rPr lang="en-CA" sz="2400">
                  <a:solidFill>
                    <a:schemeClr val="lt1"/>
                  </a:solidFill>
                  <a:latin typeface="Calibri"/>
                  <a:ea typeface="Calibri"/>
                  <a:cs typeface="Calibri"/>
                  <a:sym typeface="Calibri"/>
                </a:rPr>
                <a:t>JSON.</a:t>
              </a:r>
              <a:endParaRPr sz="2400">
                <a:solidFill>
                  <a:schemeClr val="lt1"/>
                </a:solidFill>
                <a:latin typeface="Calibri"/>
                <a:ea typeface="Calibri"/>
                <a:cs typeface="Calibri"/>
                <a:sym typeface="Calibri"/>
              </a:endParaRPr>
            </a:p>
          </p:txBody>
        </p:sp>
        <p:sp>
          <p:nvSpPr>
            <p:cNvPr id="274" name="Google Shape;274;p11"/>
            <p:cNvSpPr/>
            <p:nvPr/>
          </p:nvSpPr>
          <p:spPr>
            <a:xfrm rot="10800000">
              <a:off x="0" y="129368"/>
              <a:ext cx="5659676" cy="2240727"/>
            </a:xfrm>
            <a:prstGeom prst="upArrowCallout">
              <a:avLst>
                <a:gd fmla="val 25000" name="adj1"/>
                <a:gd fmla="val 25000" name="adj2"/>
                <a:gd fmla="val 25000" name="adj3"/>
                <a:gd fmla="val 64977" name="adj4"/>
              </a:avLst>
            </a:prstGeom>
            <a:solidFill>
              <a:srgbClr val="F4920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txBox="1"/>
            <p:nvPr/>
          </p:nvSpPr>
          <p:spPr>
            <a:xfrm>
              <a:off x="0" y="129368"/>
              <a:ext cx="5659676" cy="1455957"/>
            </a:xfrm>
            <a:prstGeom prst="rect">
              <a:avLst/>
            </a:prstGeom>
            <a:noFill/>
            <a:ln>
              <a:noFill/>
            </a:ln>
          </p:spPr>
          <p:txBody>
            <a:bodyPr anchorCtr="0" anchor="ctr" bIns="170675" lIns="170675" spcFirstLastPara="1" rIns="170675" wrap="square" tIns="170675">
              <a:noAutofit/>
            </a:bodyPr>
            <a:lstStyle/>
            <a:p>
              <a:pPr indent="0" lvl="0" marL="0" rtl="0" algn="ctr">
                <a:lnSpc>
                  <a:spcPct val="90000"/>
                </a:lnSpc>
                <a:spcBef>
                  <a:spcPts val="0"/>
                </a:spcBef>
                <a:spcAft>
                  <a:spcPts val="0"/>
                </a:spcAft>
                <a:buClr>
                  <a:schemeClr val="dk1"/>
                </a:buClr>
                <a:buSzPts val="1100"/>
                <a:buFont typeface="Arial"/>
                <a:buNone/>
              </a:pPr>
              <a:r>
                <a:rPr lang="en-CA" sz="2400">
                  <a:solidFill>
                    <a:schemeClr val="lt1"/>
                  </a:solidFill>
                  <a:latin typeface="Calibri"/>
                  <a:ea typeface="Calibri"/>
                  <a:cs typeface="Calibri"/>
                  <a:sym typeface="Calibri"/>
                </a:rPr>
                <a:t>Finalmente, lo que ingresas en tu código fuente es lo que</a:t>
              </a:r>
              <a:endParaRPr sz="2400">
                <a:solidFill>
                  <a:schemeClr val="lt1"/>
                </a:solidFill>
                <a:latin typeface="Calibri"/>
                <a:ea typeface="Calibri"/>
                <a:cs typeface="Calibri"/>
                <a:sym typeface="Calibri"/>
              </a:endParaRPr>
            </a:p>
            <a:p>
              <a:pPr indent="0" lvl="0" marL="0" marR="0" rtl="0" algn="ctr">
                <a:lnSpc>
                  <a:spcPct val="90000"/>
                </a:lnSpc>
                <a:spcBef>
                  <a:spcPts val="0"/>
                </a:spcBef>
                <a:spcAft>
                  <a:spcPts val="0"/>
                </a:spcAft>
                <a:buClr>
                  <a:schemeClr val="lt1"/>
                </a:buClr>
                <a:buSzPts val="2400"/>
                <a:buFont typeface="Calibri"/>
                <a:buNone/>
              </a:pPr>
              <a:r>
                <a:rPr lang="en-CA" sz="2400">
                  <a:solidFill>
                    <a:schemeClr val="lt1"/>
                  </a:solidFill>
                  <a:latin typeface="Calibri"/>
                  <a:ea typeface="Calibri"/>
                  <a:cs typeface="Calibri"/>
                  <a:sym typeface="Calibri"/>
                </a:rPr>
                <a:t>obtienes.</a:t>
              </a:r>
              <a:endParaRPr sz="2400">
                <a:solidFill>
                  <a:schemeClr val="lt1"/>
                </a:solidFill>
                <a:latin typeface="Calibri"/>
                <a:ea typeface="Calibri"/>
                <a:cs typeface="Calibri"/>
                <a:sym typeface="Calibri"/>
              </a:endParaRPr>
            </a:p>
          </p:txBody>
        </p:sp>
      </p:grpSp>
      <p:sp>
        <p:nvSpPr>
          <p:cNvPr id="276" name="Google Shape;276;p11"/>
          <p:cNvSpPr/>
          <p:nvPr/>
        </p:nvSpPr>
        <p:spPr>
          <a:xfrm>
            <a:off x="0" y="-16042"/>
            <a:ext cx="5109251" cy="6874042"/>
          </a:xfrm>
          <a:prstGeom prst="rect">
            <a:avLst/>
          </a:prstGeom>
          <a:solidFill>
            <a:srgbClr val="0075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11"/>
          <p:cNvSpPr txBox="1"/>
          <p:nvPr>
            <p:ph type="title"/>
          </p:nvPr>
        </p:nvSpPr>
        <p:spPr>
          <a:xfrm>
            <a:off x="594359" y="637125"/>
            <a:ext cx="3964761" cy="525637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alibri"/>
              <a:buNone/>
            </a:pPr>
            <a:r>
              <a:rPr b="1" lang="en-CA" sz="4800">
                <a:solidFill>
                  <a:schemeClr val="lt1"/>
                </a:solidFill>
              </a:rPr>
              <a:t>Text Blocks</a:t>
            </a:r>
            <a:br>
              <a:rPr b="1" lang="en-CA" sz="4800">
                <a:solidFill>
                  <a:schemeClr val="lt1"/>
                </a:solidFill>
              </a:rPr>
            </a:br>
            <a:r>
              <a:rPr b="1" lang="en-CA" sz="4800">
                <a:solidFill>
                  <a:schemeClr val="lt1"/>
                </a:solidFill>
              </a:rPr>
              <a:t>JDK 15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321564" y="320040"/>
            <a:ext cx="11548872" cy="6217920"/>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84" name="Google Shape;284;p12"/>
          <p:cNvCxnSpPr/>
          <p:nvPr/>
        </p:nvCxnSpPr>
        <p:spPr>
          <a:xfrm>
            <a:off x="897636" y="1957388"/>
            <a:ext cx="10396728" cy="0"/>
          </a:xfrm>
          <a:prstGeom prst="straightConnector1">
            <a:avLst/>
          </a:prstGeom>
          <a:noFill/>
          <a:ln cap="flat" cmpd="sng" w="22225">
            <a:solidFill>
              <a:schemeClr val="lt1"/>
            </a:solidFill>
            <a:prstDash val="solid"/>
            <a:miter lim="800000"/>
            <a:headEnd len="sm" w="sm" type="none"/>
            <a:tailEnd len="sm" w="sm" type="none"/>
          </a:ln>
        </p:spPr>
      </p:cxnSp>
      <p:sp>
        <p:nvSpPr>
          <p:cNvPr id="285" name="Google Shape;285;p12"/>
          <p:cNvSpPr/>
          <p:nvPr/>
        </p:nvSpPr>
        <p:spPr>
          <a:xfrm>
            <a:off x="16043" y="-16042"/>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12"/>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590"/>
              </a:buClr>
              <a:buSzPts val="4400"/>
              <a:buFont typeface="Calibri"/>
              <a:buNone/>
            </a:pPr>
            <a:r>
              <a:rPr lang="en-CA">
                <a:solidFill>
                  <a:srgbClr val="007590"/>
                </a:solidFill>
              </a:rPr>
              <a:t>Concatenación de la vieja forma</a:t>
            </a:r>
            <a:endParaRPr/>
          </a:p>
        </p:txBody>
      </p:sp>
      <p:sp>
        <p:nvSpPr>
          <p:cNvPr id="287" name="Google Shape;287;p12"/>
          <p:cNvSpPr txBox="1"/>
          <p:nvPr>
            <p:ph idx="1" type="body"/>
          </p:nvPr>
        </p:nvSpPr>
        <p:spPr>
          <a:xfrm>
            <a:off x="110359" y="2269173"/>
            <a:ext cx="12065598" cy="365998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62626"/>
              </a:buClr>
              <a:buSzPts val="2400"/>
              <a:buNone/>
            </a:pPr>
            <a:r>
              <a:rPr b="1" lang="en-CA" sz="2400">
                <a:solidFill>
                  <a:srgbClr val="262626"/>
                </a:solidFill>
                <a:latin typeface="Consolas"/>
                <a:ea typeface="Consolas"/>
                <a:cs typeface="Consolas"/>
                <a:sym typeface="Consolas"/>
              </a:rPr>
              <a:t>String htmlStr = "&lt;html&gt;&lt;head&gt;&lt;link rel='stylesheet' "</a:t>
            </a:r>
            <a:endParaRPr/>
          </a:p>
          <a:p>
            <a:pPr indent="0" lvl="0" marL="0" rtl="0" algn="l">
              <a:lnSpc>
                <a:spcPct val="90000"/>
              </a:lnSpc>
              <a:spcBef>
                <a:spcPts val="1000"/>
              </a:spcBef>
              <a:spcAft>
                <a:spcPts val="0"/>
              </a:spcAft>
              <a:buClr>
                <a:srgbClr val="262626"/>
              </a:buClr>
              <a:buSzPts val="2400"/>
              <a:buNone/>
            </a:pPr>
            <a:r>
              <a:rPr b="1" lang="en-CA" sz="2400">
                <a:solidFill>
                  <a:srgbClr val="262626"/>
                </a:solidFill>
                <a:latin typeface="Consolas"/>
                <a:ea typeface="Consolas"/>
                <a:cs typeface="Consolas"/>
                <a:sym typeface="Consolas"/>
              </a:rPr>
              <a:t>   + "href='styles/main.css' "</a:t>
            </a:r>
            <a:endParaRPr/>
          </a:p>
          <a:p>
            <a:pPr indent="0" lvl="0" marL="0" rtl="0" algn="l">
              <a:lnSpc>
                <a:spcPct val="90000"/>
              </a:lnSpc>
              <a:spcBef>
                <a:spcPts val="1000"/>
              </a:spcBef>
              <a:spcAft>
                <a:spcPts val="0"/>
              </a:spcAft>
              <a:buClr>
                <a:srgbClr val="262626"/>
              </a:buClr>
              <a:buSzPts val="2400"/>
              <a:buNone/>
            </a:pPr>
            <a:r>
              <a:rPr b="1" lang="en-CA" sz="2400">
                <a:solidFill>
                  <a:srgbClr val="262626"/>
                </a:solidFill>
                <a:latin typeface="Consolas"/>
                <a:ea typeface="Consolas"/>
                <a:cs typeface="Consolas"/>
                <a:sym typeface="Consolas"/>
              </a:rPr>
              <a:t>   + "type='text/css'/&gt;&lt;title&gt;The Learning Servlet&lt;/title&gt;&lt;/head&gt;"</a:t>
            </a:r>
            <a:endParaRPr/>
          </a:p>
          <a:p>
            <a:pPr indent="0" lvl="0" marL="0" rtl="0" algn="l">
              <a:lnSpc>
                <a:spcPct val="90000"/>
              </a:lnSpc>
              <a:spcBef>
                <a:spcPts val="1000"/>
              </a:spcBef>
              <a:spcAft>
                <a:spcPts val="0"/>
              </a:spcAft>
              <a:buClr>
                <a:srgbClr val="262626"/>
              </a:buClr>
              <a:buSzPts val="2400"/>
              <a:buNone/>
            </a:pPr>
            <a:r>
              <a:rPr b="1" lang="en-CA" sz="2400">
                <a:solidFill>
                  <a:srgbClr val="262626"/>
                </a:solidFill>
                <a:latin typeface="Consolas"/>
                <a:ea typeface="Consolas"/>
                <a:cs typeface="Consolas"/>
                <a:sym typeface="Consolas"/>
              </a:rPr>
              <a:t>   + "&lt;body&gt;&lt;h1&gt;GET method&lt;/h1&gt;"</a:t>
            </a:r>
            <a:endParaRPr/>
          </a:p>
          <a:p>
            <a:pPr indent="0" lvl="0" marL="0" rtl="0" algn="l">
              <a:lnSpc>
                <a:spcPct val="90000"/>
              </a:lnSpc>
              <a:spcBef>
                <a:spcPts val="1000"/>
              </a:spcBef>
              <a:spcAft>
                <a:spcPts val="0"/>
              </a:spcAft>
              <a:buClr>
                <a:srgbClr val="262626"/>
              </a:buClr>
              <a:buSzPts val="2400"/>
              <a:buNone/>
            </a:pPr>
            <a:r>
              <a:rPr b="1" lang="en-CA" sz="2400">
                <a:solidFill>
                  <a:srgbClr val="262626"/>
                </a:solidFill>
                <a:latin typeface="Consolas"/>
                <a:ea typeface="Consolas"/>
                <a:cs typeface="Consolas"/>
                <a:sym typeface="Consolas"/>
              </a:rPr>
              <a:t>   + "&lt;form id='form:index' action='index.html'&gt;"</a:t>
            </a:r>
            <a:endParaRPr/>
          </a:p>
          <a:p>
            <a:pPr indent="0" lvl="0" marL="0" rtl="0" algn="l">
              <a:lnSpc>
                <a:spcPct val="90000"/>
              </a:lnSpc>
              <a:spcBef>
                <a:spcPts val="1000"/>
              </a:spcBef>
              <a:spcAft>
                <a:spcPts val="0"/>
              </a:spcAft>
              <a:buClr>
                <a:srgbClr val="262626"/>
              </a:buClr>
              <a:buSzPts val="2400"/>
              <a:buNone/>
            </a:pPr>
            <a:r>
              <a:rPr b="1" lang="en-CA" sz="2400">
                <a:solidFill>
                  <a:srgbClr val="262626"/>
                </a:solidFill>
                <a:latin typeface="Consolas"/>
                <a:ea typeface="Consolas"/>
                <a:cs typeface="Consolas"/>
                <a:sym typeface="Consolas"/>
              </a:rPr>
              <a:t>   + "&lt;br/&gt;&lt;input type='submit' value='Return to Home page'/&gt;&lt;/form&gt;"</a:t>
            </a:r>
            <a:endParaRPr/>
          </a:p>
          <a:p>
            <a:pPr indent="0" lvl="0" marL="0" rtl="0" algn="l">
              <a:lnSpc>
                <a:spcPct val="90000"/>
              </a:lnSpc>
              <a:spcBef>
                <a:spcPts val="1000"/>
              </a:spcBef>
              <a:spcAft>
                <a:spcPts val="0"/>
              </a:spcAft>
              <a:buClr>
                <a:srgbClr val="262626"/>
              </a:buClr>
              <a:buSzPts val="2400"/>
              <a:buNone/>
            </a:pPr>
            <a:r>
              <a:rPr b="1" lang="en-CA" sz="2400">
                <a:solidFill>
                  <a:srgbClr val="262626"/>
                </a:solidFill>
                <a:latin typeface="Consolas"/>
                <a:ea typeface="Consolas"/>
                <a:cs typeface="Consolas"/>
                <a:sym typeface="Consolas"/>
              </a:rPr>
              <a:t>   + "&lt;/body&gt;&lt;/html&gt;";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p13"/>
          <p:cNvSpPr/>
          <p:nvPr/>
        </p:nvSpPr>
        <p:spPr>
          <a:xfrm>
            <a:off x="321564" y="320040"/>
            <a:ext cx="11548872" cy="6217920"/>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94" name="Google Shape;294;p13"/>
          <p:cNvCxnSpPr/>
          <p:nvPr/>
        </p:nvCxnSpPr>
        <p:spPr>
          <a:xfrm>
            <a:off x="897636" y="1957388"/>
            <a:ext cx="10396728" cy="0"/>
          </a:xfrm>
          <a:prstGeom prst="straightConnector1">
            <a:avLst/>
          </a:prstGeom>
          <a:noFill/>
          <a:ln cap="flat" cmpd="sng" w="22225">
            <a:solidFill>
              <a:schemeClr val="lt1"/>
            </a:solidFill>
            <a:prstDash val="solid"/>
            <a:miter lim="800000"/>
            <a:headEnd len="sm" w="sm" type="none"/>
            <a:tailEnd len="sm" w="sm" type="none"/>
          </a:ln>
        </p:spPr>
      </p:cxnSp>
      <p:sp>
        <p:nvSpPr>
          <p:cNvPr id="295" name="Google Shape;295;p13"/>
          <p:cNvSpPr/>
          <p:nvPr/>
        </p:nvSpPr>
        <p:spPr>
          <a:xfrm>
            <a:off x="0" y="0"/>
            <a:ext cx="12192000" cy="6858000"/>
          </a:xfrm>
          <a:prstGeom prst="rect">
            <a:avLst/>
          </a:prstGeom>
          <a:solidFill>
            <a:srgbClr val="F4920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13"/>
          <p:cNvSpPr txBox="1"/>
          <p:nvPr>
            <p:ph type="title"/>
          </p:nvPr>
        </p:nvSpPr>
        <p:spPr>
          <a:xfrm>
            <a:off x="778764" y="116404"/>
            <a:ext cx="10515600" cy="11556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CA">
                <a:solidFill>
                  <a:schemeClr val="lt1"/>
                </a:solidFill>
              </a:rPr>
              <a:t>Bloque de Texto - Nueva forma JDK 15</a:t>
            </a:r>
            <a:endParaRPr/>
          </a:p>
        </p:txBody>
      </p:sp>
      <p:sp>
        <p:nvSpPr>
          <p:cNvPr id="297" name="Google Shape;297;p13"/>
          <p:cNvSpPr txBox="1"/>
          <p:nvPr>
            <p:ph idx="1" type="body"/>
          </p:nvPr>
        </p:nvSpPr>
        <p:spPr>
          <a:xfrm>
            <a:off x="0" y="1275173"/>
            <a:ext cx="12192000" cy="5585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b="1" lang="en-CA" sz="2400">
                <a:solidFill>
                  <a:schemeClr val="lt1"/>
                </a:solidFill>
                <a:latin typeface="Consolas"/>
                <a:ea typeface="Consolas"/>
                <a:cs typeface="Consolas"/>
                <a:sym typeface="Consolas"/>
              </a:rPr>
              <a:t>String htmlStr = </a:t>
            </a:r>
            <a:r>
              <a:rPr b="1" lang="en-CA" sz="2400">
                <a:latin typeface="Consolas"/>
                <a:ea typeface="Consolas"/>
                <a:cs typeface="Consolas"/>
                <a:sym typeface="Consolas"/>
              </a:rPr>
              <a: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&lt;html&gt;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&lt;head&gt;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&lt;link rel='stylesheet'href='styles/main.css' type='text/css’/&gt;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&lt;title&gt;The Learning Servlet&lt;/title&gt;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&lt;/head&gt;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&lt;body&gt;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&lt;h1&gt;GET method&lt;/h1&gt;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&lt;form id='form:index' action = 'index.html'&gt;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&lt;br/&gt;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&lt;input type= 'submit' value='Return to Home page' /&gt;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&lt;/form&gt;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&lt;/body&gt;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&lt;/html&gt;</a:t>
            </a:r>
            <a:r>
              <a:rPr b="1" lang="en-CA" sz="2400">
                <a:latin typeface="Consolas"/>
                <a:ea typeface="Consolas"/>
                <a:cs typeface="Consolas"/>
                <a:sym typeface="Consolas"/>
              </a:rPr>
              <a:t>"""</a:t>
            </a:r>
            <a:r>
              <a:rPr b="1" lang="en-CA" sz="2400">
                <a:solidFill>
                  <a:schemeClr val="lt1"/>
                </a:solidFill>
                <a:latin typeface="Consolas"/>
                <a:ea typeface="Consolas"/>
                <a:cs typeface="Consolas"/>
                <a:sym typeface="Consolas"/>
              </a:rPr>
              <a:t>;</a:t>
            </a:r>
            <a:endParaRPr/>
          </a:p>
          <a:p>
            <a:pPr indent="0" lvl="0" marL="0" rtl="0" algn="l">
              <a:lnSpc>
                <a:spcPct val="90000"/>
              </a:lnSpc>
              <a:spcBef>
                <a:spcPts val="500"/>
              </a:spcBef>
              <a:spcAft>
                <a:spcPts val="0"/>
              </a:spcAft>
              <a:buClr>
                <a:schemeClr val="dk1"/>
              </a:buClr>
              <a:buSzPts val="2000"/>
              <a:buNone/>
            </a:pPr>
            <a:r>
              <a:t/>
            </a:r>
            <a:endParaRPr b="1" sz="2000">
              <a:solidFill>
                <a:schemeClr val="lt1"/>
              </a:solidFill>
              <a:latin typeface="Consolas"/>
              <a:ea typeface="Consolas"/>
              <a:cs typeface="Consolas"/>
              <a:sym typeface="Consolas"/>
            </a:endParaRPr>
          </a:p>
        </p:txBody>
      </p:sp>
      <p:sp>
        <p:nvSpPr>
          <p:cNvPr id="298" name="Google Shape;298;p13"/>
          <p:cNvSpPr/>
          <p:nvPr/>
        </p:nvSpPr>
        <p:spPr>
          <a:xfrm>
            <a:off x="102476" y="1679035"/>
            <a:ext cx="331076" cy="5131671"/>
          </a:xfrm>
          <a:prstGeom prst="rect">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p14"/>
          <p:cNvSpPr/>
          <p:nvPr/>
        </p:nvSpPr>
        <p:spPr>
          <a:xfrm>
            <a:off x="321564" y="320040"/>
            <a:ext cx="11548872" cy="6217920"/>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305" name="Google Shape;305;p14"/>
          <p:cNvCxnSpPr/>
          <p:nvPr/>
        </p:nvCxnSpPr>
        <p:spPr>
          <a:xfrm>
            <a:off x="897636" y="1957388"/>
            <a:ext cx="10396728" cy="0"/>
          </a:xfrm>
          <a:prstGeom prst="straightConnector1">
            <a:avLst/>
          </a:prstGeom>
          <a:noFill/>
          <a:ln cap="flat" cmpd="sng" w="22225">
            <a:solidFill>
              <a:schemeClr val="lt1"/>
            </a:solidFill>
            <a:prstDash val="solid"/>
            <a:miter lim="800000"/>
            <a:headEnd len="sm" w="sm" type="none"/>
            <a:tailEnd len="sm" w="sm" type="none"/>
          </a:ln>
        </p:spPr>
      </p:cxnSp>
      <p:sp>
        <p:nvSpPr>
          <p:cNvPr id="306" name="Google Shape;306;p14"/>
          <p:cNvSpPr/>
          <p:nvPr/>
        </p:nvSpPr>
        <p:spPr>
          <a:xfrm>
            <a:off x="0" y="32201"/>
            <a:ext cx="12192000" cy="6858000"/>
          </a:xfrm>
          <a:prstGeom prst="rect">
            <a:avLst/>
          </a:prstGeom>
          <a:solidFill>
            <a:srgbClr val="F4920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7" name="Google Shape;307;p14"/>
          <p:cNvSpPr txBox="1"/>
          <p:nvPr>
            <p:ph type="title"/>
          </p:nvPr>
        </p:nvSpPr>
        <p:spPr>
          <a:xfrm>
            <a:off x="321564" y="115181"/>
            <a:ext cx="1181462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CA">
                <a:solidFill>
                  <a:schemeClr val="lt1"/>
                </a:solidFill>
              </a:rPr>
              <a:t>Pero espera, hay más</a:t>
            </a:r>
            <a:r>
              <a:rPr lang="en-CA">
                <a:solidFill>
                  <a:schemeClr val="lt1"/>
                </a:solidFill>
              </a:rPr>
              <a:t> . . . String formateado JDK 15</a:t>
            </a:r>
            <a:endParaRPr/>
          </a:p>
        </p:txBody>
      </p:sp>
      <p:sp>
        <p:nvSpPr>
          <p:cNvPr id="308" name="Google Shape;308;p14"/>
          <p:cNvSpPr txBox="1"/>
          <p:nvPr>
            <p:ph idx="1" type="body"/>
          </p:nvPr>
        </p:nvSpPr>
        <p:spPr>
          <a:xfrm>
            <a:off x="55808" y="1347952"/>
            <a:ext cx="12080384" cy="476737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b="1" lang="en-CA" sz="2400">
                <a:solidFill>
                  <a:schemeClr val="lt1"/>
                </a:solidFill>
                <a:latin typeface="Consolas"/>
                <a:ea typeface="Consolas"/>
                <a:cs typeface="Consolas"/>
                <a:sym typeface="Consolas"/>
              </a:rPr>
              <a:t>out.println("""</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&lt;html&gt;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&lt;head&gt;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&lt;title&gt;Just Servlet Output&lt;/title&gt;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&lt;link rel='stylesheet' href='styles/main.css' type= 'text/css'/&gt;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&lt;/head&gt;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&lt;body&gt;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&lt;h1&gt;Thanks for joining our email list&lt;/h1&gt;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&lt;p&gt;Here is the information that you entered:&lt;/p&gt;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&lt;label&gt;Email:&lt;/label&gt;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&lt;span&gt;</a:t>
            </a:r>
            <a:r>
              <a:rPr b="1" lang="en-CA">
                <a:solidFill>
                  <a:srgbClr val="002060"/>
                </a:solidFill>
                <a:latin typeface="Consolas"/>
                <a:ea typeface="Consolas"/>
                <a:cs typeface="Consolas"/>
                <a:sym typeface="Consolas"/>
              </a:rPr>
              <a:t>%s</a:t>
            </a:r>
            <a:r>
              <a:rPr b="1" lang="en-CA" sz="2400">
                <a:solidFill>
                  <a:schemeClr val="lt1"/>
                </a:solidFill>
                <a:latin typeface="Consolas"/>
                <a:ea typeface="Consolas"/>
                <a:cs typeface="Consolas"/>
                <a:sym typeface="Consolas"/>
              </a:rPr>
              <a:t>&lt;/span&gt;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&lt;/body&gt;</a:t>
            </a:r>
            <a:endParaRPr/>
          </a:p>
          <a:p>
            <a:pPr indent="0" lvl="0" marL="0" rtl="0" algn="l">
              <a:lnSpc>
                <a:spcPct val="90000"/>
              </a:lnSpc>
              <a:spcBef>
                <a:spcPts val="500"/>
              </a:spcBef>
              <a:spcAft>
                <a:spcPts val="0"/>
              </a:spcAft>
              <a:buClr>
                <a:schemeClr val="lt1"/>
              </a:buClr>
              <a:buSzPts val="2400"/>
              <a:buNone/>
            </a:pPr>
            <a:r>
              <a:rPr b="1" lang="en-CA" sz="2400">
                <a:solidFill>
                  <a:schemeClr val="lt1"/>
                </a:solidFill>
                <a:latin typeface="Consolas"/>
                <a:ea typeface="Consolas"/>
                <a:cs typeface="Consolas"/>
                <a:sym typeface="Consolas"/>
              </a:rPr>
              <a:t>  &lt;/html&gt;"""</a:t>
            </a:r>
            <a:r>
              <a:rPr b="1" lang="en-CA" sz="2400">
                <a:solidFill>
                  <a:srgbClr val="002060"/>
                </a:solidFill>
                <a:latin typeface="Consolas"/>
                <a:ea typeface="Consolas"/>
                <a:cs typeface="Consolas"/>
                <a:sym typeface="Consolas"/>
              </a:rPr>
              <a:t>.</a:t>
            </a:r>
            <a:r>
              <a:rPr b="1" lang="en-CA">
                <a:solidFill>
                  <a:srgbClr val="002060"/>
                </a:solidFill>
                <a:latin typeface="Consolas"/>
                <a:ea typeface="Consolas"/>
                <a:cs typeface="Consolas"/>
                <a:sym typeface="Consolas"/>
              </a:rPr>
              <a:t>formatted(user.getEmailAddress()</a:t>
            </a:r>
            <a:r>
              <a:rPr b="1" lang="en-CA" sz="2400">
                <a:solidFill>
                  <a:schemeClr val="lt1"/>
                </a:solidFill>
                <a:latin typeface="Consolas"/>
                <a:ea typeface="Consolas"/>
                <a:cs typeface="Consolas"/>
                <a:sym typeface="Consolas"/>
              </a:rPr>
              <a:t>));</a:t>
            </a:r>
            <a:endParaRPr/>
          </a:p>
        </p:txBody>
      </p:sp>
      <p:sp>
        <p:nvSpPr>
          <p:cNvPr id="309" name="Google Shape;309;p14"/>
          <p:cNvSpPr/>
          <p:nvPr/>
        </p:nvSpPr>
        <p:spPr>
          <a:xfrm>
            <a:off x="79012" y="1792626"/>
            <a:ext cx="373487" cy="4610538"/>
          </a:xfrm>
          <a:prstGeom prst="rect">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4" name="Shape 314"/>
        <p:cNvGrpSpPr/>
        <p:nvPr/>
      </p:nvGrpSpPr>
      <p:grpSpPr>
        <a:xfrm>
          <a:off x="0" y="0"/>
          <a:ext cx="0" cy="0"/>
          <a:chOff x="0" y="0"/>
          <a:chExt cx="0" cy="0"/>
        </a:xfrm>
      </p:grpSpPr>
      <p:sp>
        <p:nvSpPr>
          <p:cNvPr id="315" name="Google Shape;315;p15"/>
          <p:cNvSpPr/>
          <p:nvPr/>
        </p:nvSpPr>
        <p:spPr>
          <a:xfrm>
            <a:off x="321564" y="320040"/>
            <a:ext cx="11548872" cy="6217920"/>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316" name="Google Shape;316;p15"/>
          <p:cNvCxnSpPr/>
          <p:nvPr/>
        </p:nvCxnSpPr>
        <p:spPr>
          <a:xfrm>
            <a:off x="897636" y="1957388"/>
            <a:ext cx="10396728" cy="0"/>
          </a:xfrm>
          <a:prstGeom prst="straightConnector1">
            <a:avLst/>
          </a:prstGeom>
          <a:noFill/>
          <a:ln cap="flat" cmpd="sng" w="22225">
            <a:solidFill>
              <a:schemeClr val="lt1"/>
            </a:solidFill>
            <a:prstDash val="solid"/>
            <a:miter lim="800000"/>
            <a:headEnd len="sm" w="sm" type="none"/>
            <a:tailEnd len="sm" w="sm" type="none"/>
          </a:ln>
        </p:spPr>
      </p:cxnSp>
      <p:sp>
        <p:nvSpPr>
          <p:cNvPr id="317" name="Google Shape;317;p15"/>
          <p:cNvSpPr/>
          <p:nvPr/>
        </p:nvSpPr>
        <p:spPr>
          <a:xfrm>
            <a:off x="0" y="32201"/>
            <a:ext cx="12192000" cy="6858000"/>
          </a:xfrm>
          <a:prstGeom prst="rect">
            <a:avLst/>
          </a:prstGeom>
          <a:solidFill>
            <a:srgbClr val="F4920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8" name="Google Shape;318;p15"/>
          <p:cNvSpPr txBox="1"/>
          <p:nvPr>
            <p:ph type="title"/>
          </p:nvPr>
        </p:nvSpPr>
        <p:spPr>
          <a:xfrm>
            <a:off x="321564" y="115181"/>
            <a:ext cx="1181462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CA">
                <a:solidFill>
                  <a:schemeClr val="lt1"/>
                </a:solidFill>
              </a:rPr>
              <a:t>Y aún más</a:t>
            </a:r>
            <a:r>
              <a:rPr lang="en-CA">
                <a:solidFill>
                  <a:schemeClr val="lt1"/>
                </a:solidFill>
              </a:rPr>
              <a:t> . . . </a:t>
            </a:r>
            <a:r>
              <a:rPr i="1" lang="en-CA">
                <a:solidFill>
                  <a:schemeClr val="lt1"/>
                </a:solidFill>
              </a:rPr>
              <a:t>String template </a:t>
            </a:r>
            <a:r>
              <a:rPr lang="en-CA">
                <a:solidFill>
                  <a:schemeClr val="lt1"/>
                </a:solidFill>
              </a:rPr>
              <a:t>JDK 21 </a:t>
            </a:r>
            <a:r>
              <a:rPr b="1" i="1" lang="en-CA">
                <a:solidFill>
                  <a:schemeClr val="lt1"/>
                </a:solidFill>
              </a:rPr>
              <a:t>preview</a:t>
            </a:r>
            <a:endParaRPr b="1" i="1"/>
          </a:p>
        </p:txBody>
      </p:sp>
      <p:sp>
        <p:nvSpPr>
          <p:cNvPr id="319" name="Google Shape;319;p15"/>
          <p:cNvSpPr txBox="1"/>
          <p:nvPr>
            <p:ph idx="1" type="body"/>
          </p:nvPr>
        </p:nvSpPr>
        <p:spPr>
          <a:xfrm>
            <a:off x="55808" y="1347952"/>
            <a:ext cx="12080384" cy="476737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000"/>
              <a:buNone/>
            </a:pPr>
            <a:r>
              <a:rPr b="1" lang="en-CA" sz="2000">
                <a:solidFill>
                  <a:schemeClr val="lt1"/>
                </a:solidFill>
                <a:latin typeface="Consolas"/>
                <a:ea typeface="Consolas"/>
                <a:cs typeface="Consolas"/>
                <a:sym typeface="Consolas"/>
              </a:rPr>
              <a:t>   </a:t>
            </a:r>
            <a:r>
              <a:rPr b="1" lang="en-CA" sz="2000">
                <a:latin typeface="Consolas"/>
                <a:ea typeface="Consolas"/>
                <a:cs typeface="Consolas"/>
                <a:sym typeface="Consolas"/>
              </a:rPr>
              <a:t>String email = "person@mail.com";</a:t>
            </a:r>
            <a:endParaRPr/>
          </a:p>
          <a:p>
            <a:pPr indent="0" lvl="0" marL="0" rtl="0" algn="l">
              <a:lnSpc>
                <a:spcPct val="90000"/>
              </a:lnSpc>
              <a:spcBef>
                <a:spcPts val="500"/>
              </a:spcBef>
              <a:spcAft>
                <a:spcPts val="0"/>
              </a:spcAft>
              <a:buClr>
                <a:schemeClr val="lt1"/>
              </a:buClr>
              <a:buSzPts val="2000"/>
              <a:buNone/>
            </a:pPr>
            <a:r>
              <a:rPr b="1" lang="en-CA" sz="2000">
                <a:solidFill>
                  <a:schemeClr val="lt1"/>
                </a:solidFill>
                <a:latin typeface="Consolas"/>
                <a:ea typeface="Consolas"/>
                <a:cs typeface="Consolas"/>
                <a:sym typeface="Consolas"/>
              </a:rPr>
              <a:t>   String page = STR."""</a:t>
            </a:r>
            <a:endParaRPr/>
          </a:p>
          <a:p>
            <a:pPr indent="0" lvl="0" marL="0" rtl="0" algn="l">
              <a:lnSpc>
                <a:spcPct val="90000"/>
              </a:lnSpc>
              <a:spcBef>
                <a:spcPts val="500"/>
              </a:spcBef>
              <a:spcAft>
                <a:spcPts val="0"/>
              </a:spcAft>
              <a:buClr>
                <a:schemeClr val="lt1"/>
              </a:buClr>
              <a:buSzPts val="2000"/>
              <a:buNone/>
            </a:pPr>
            <a:r>
              <a:rPr b="1" lang="en-CA" sz="2000">
                <a:solidFill>
                  <a:schemeClr val="lt1"/>
                </a:solidFill>
                <a:latin typeface="Consolas"/>
                <a:ea typeface="Consolas"/>
                <a:cs typeface="Consolas"/>
                <a:sym typeface="Consolas"/>
              </a:rPr>
              <a:t>     &lt;html&gt;</a:t>
            </a:r>
            <a:endParaRPr/>
          </a:p>
          <a:p>
            <a:pPr indent="0" lvl="0" marL="0" rtl="0" algn="l">
              <a:lnSpc>
                <a:spcPct val="90000"/>
              </a:lnSpc>
              <a:spcBef>
                <a:spcPts val="500"/>
              </a:spcBef>
              <a:spcAft>
                <a:spcPts val="0"/>
              </a:spcAft>
              <a:buClr>
                <a:schemeClr val="lt1"/>
              </a:buClr>
              <a:buSzPts val="2000"/>
              <a:buNone/>
            </a:pPr>
            <a:r>
              <a:rPr b="1" lang="en-CA" sz="2000">
                <a:solidFill>
                  <a:schemeClr val="lt1"/>
                </a:solidFill>
                <a:latin typeface="Consolas"/>
                <a:ea typeface="Consolas"/>
                <a:cs typeface="Consolas"/>
                <a:sym typeface="Consolas"/>
              </a:rPr>
              <a:t>        &lt;head&gt;</a:t>
            </a:r>
            <a:endParaRPr/>
          </a:p>
          <a:p>
            <a:pPr indent="0" lvl="0" marL="0" rtl="0" algn="l">
              <a:lnSpc>
                <a:spcPct val="90000"/>
              </a:lnSpc>
              <a:spcBef>
                <a:spcPts val="500"/>
              </a:spcBef>
              <a:spcAft>
                <a:spcPts val="0"/>
              </a:spcAft>
              <a:buClr>
                <a:schemeClr val="lt1"/>
              </a:buClr>
              <a:buSzPts val="2000"/>
              <a:buNone/>
            </a:pPr>
            <a:r>
              <a:rPr b="1" lang="en-CA" sz="2000">
                <a:solidFill>
                  <a:schemeClr val="lt1"/>
                </a:solidFill>
                <a:latin typeface="Consolas"/>
                <a:ea typeface="Consolas"/>
                <a:cs typeface="Consolas"/>
                <a:sym typeface="Consolas"/>
              </a:rPr>
              <a:t>           &lt;title&gt;Just Servlet Output&lt;/title&gt;</a:t>
            </a:r>
            <a:endParaRPr/>
          </a:p>
          <a:p>
            <a:pPr indent="0" lvl="0" marL="0" rtl="0" algn="l">
              <a:lnSpc>
                <a:spcPct val="90000"/>
              </a:lnSpc>
              <a:spcBef>
                <a:spcPts val="500"/>
              </a:spcBef>
              <a:spcAft>
                <a:spcPts val="0"/>
              </a:spcAft>
              <a:buClr>
                <a:schemeClr val="lt1"/>
              </a:buClr>
              <a:buSzPts val="2000"/>
              <a:buNone/>
            </a:pPr>
            <a:r>
              <a:rPr b="1" lang="en-CA" sz="2000">
                <a:solidFill>
                  <a:schemeClr val="lt1"/>
                </a:solidFill>
                <a:latin typeface="Consolas"/>
                <a:ea typeface="Consolas"/>
                <a:cs typeface="Consolas"/>
                <a:sym typeface="Consolas"/>
              </a:rPr>
              <a:t>           &lt;link rel='stylesheet' href='styles/main.css' type= 'text/css’/&gt;</a:t>
            </a:r>
            <a:endParaRPr/>
          </a:p>
          <a:p>
            <a:pPr indent="0" lvl="0" marL="0" rtl="0" algn="l">
              <a:lnSpc>
                <a:spcPct val="90000"/>
              </a:lnSpc>
              <a:spcBef>
                <a:spcPts val="500"/>
              </a:spcBef>
              <a:spcAft>
                <a:spcPts val="0"/>
              </a:spcAft>
              <a:buClr>
                <a:schemeClr val="lt1"/>
              </a:buClr>
              <a:buSzPts val="2000"/>
              <a:buNone/>
            </a:pPr>
            <a:r>
              <a:rPr b="1" lang="en-CA" sz="2000">
                <a:solidFill>
                  <a:schemeClr val="lt1"/>
                </a:solidFill>
                <a:latin typeface="Consolas"/>
                <a:ea typeface="Consolas"/>
                <a:cs typeface="Consolas"/>
                <a:sym typeface="Consolas"/>
              </a:rPr>
              <a:t>        &lt;/head&gt;</a:t>
            </a:r>
            <a:endParaRPr/>
          </a:p>
          <a:p>
            <a:pPr indent="0" lvl="0" marL="0" rtl="0" algn="l">
              <a:lnSpc>
                <a:spcPct val="90000"/>
              </a:lnSpc>
              <a:spcBef>
                <a:spcPts val="500"/>
              </a:spcBef>
              <a:spcAft>
                <a:spcPts val="0"/>
              </a:spcAft>
              <a:buClr>
                <a:schemeClr val="lt1"/>
              </a:buClr>
              <a:buSzPts val="2000"/>
              <a:buNone/>
            </a:pPr>
            <a:r>
              <a:rPr b="1" lang="en-CA" sz="2000">
                <a:solidFill>
                  <a:schemeClr val="lt1"/>
                </a:solidFill>
                <a:latin typeface="Consolas"/>
                <a:ea typeface="Consolas"/>
                <a:cs typeface="Consolas"/>
                <a:sym typeface="Consolas"/>
              </a:rPr>
              <a:t>        &lt;body&gt;</a:t>
            </a:r>
            <a:endParaRPr/>
          </a:p>
          <a:p>
            <a:pPr indent="0" lvl="0" marL="0" rtl="0" algn="l">
              <a:lnSpc>
                <a:spcPct val="90000"/>
              </a:lnSpc>
              <a:spcBef>
                <a:spcPts val="500"/>
              </a:spcBef>
              <a:spcAft>
                <a:spcPts val="0"/>
              </a:spcAft>
              <a:buClr>
                <a:schemeClr val="lt1"/>
              </a:buClr>
              <a:buSzPts val="2000"/>
              <a:buNone/>
            </a:pPr>
            <a:r>
              <a:rPr b="1" lang="en-CA" sz="2000">
                <a:solidFill>
                  <a:schemeClr val="lt1"/>
                </a:solidFill>
                <a:latin typeface="Consolas"/>
                <a:ea typeface="Consolas"/>
                <a:cs typeface="Consolas"/>
                <a:sym typeface="Consolas"/>
              </a:rPr>
              <a:t>           &lt;h1&gt;Thanks for joining our email list&lt;/h1&gt;</a:t>
            </a:r>
            <a:endParaRPr/>
          </a:p>
          <a:p>
            <a:pPr indent="0" lvl="0" marL="0" rtl="0" algn="l">
              <a:lnSpc>
                <a:spcPct val="90000"/>
              </a:lnSpc>
              <a:spcBef>
                <a:spcPts val="500"/>
              </a:spcBef>
              <a:spcAft>
                <a:spcPts val="0"/>
              </a:spcAft>
              <a:buClr>
                <a:schemeClr val="lt1"/>
              </a:buClr>
              <a:buSzPts val="2000"/>
              <a:buNone/>
            </a:pPr>
            <a:r>
              <a:rPr b="1" lang="en-CA" sz="2000">
                <a:solidFill>
                  <a:schemeClr val="lt1"/>
                </a:solidFill>
                <a:latin typeface="Consolas"/>
                <a:ea typeface="Consolas"/>
                <a:cs typeface="Consolas"/>
                <a:sym typeface="Consolas"/>
              </a:rPr>
              <a:t>           &lt;p&gt;Here is the information that you entered:&lt;/p&gt;</a:t>
            </a:r>
            <a:endParaRPr/>
          </a:p>
          <a:p>
            <a:pPr indent="0" lvl="0" marL="0" rtl="0" algn="l">
              <a:lnSpc>
                <a:spcPct val="90000"/>
              </a:lnSpc>
              <a:spcBef>
                <a:spcPts val="500"/>
              </a:spcBef>
              <a:spcAft>
                <a:spcPts val="0"/>
              </a:spcAft>
              <a:buClr>
                <a:schemeClr val="lt1"/>
              </a:buClr>
              <a:buSzPts val="2000"/>
              <a:buNone/>
            </a:pPr>
            <a:r>
              <a:rPr b="1" lang="en-CA" sz="2000">
                <a:solidFill>
                  <a:schemeClr val="lt1"/>
                </a:solidFill>
                <a:latin typeface="Consolas"/>
                <a:ea typeface="Consolas"/>
                <a:cs typeface="Consolas"/>
                <a:sym typeface="Consolas"/>
              </a:rPr>
              <a:t>           &lt;label&gt;Email:&lt;/label&gt;</a:t>
            </a:r>
            <a:endParaRPr/>
          </a:p>
          <a:p>
            <a:pPr indent="0" lvl="0" marL="0" rtl="0" algn="l">
              <a:lnSpc>
                <a:spcPct val="90000"/>
              </a:lnSpc>
              <a:spcBef>
                <a:spcPts val="500"/>
              </a:spcBef>
              <a:spcAft>
                <a:spcPts val="0"/>
              </a:spcAft>
              <a:buClr>
                <a:schemeClr val="lt1"/>
              </a:buClr>
              <a:buSzPts val="2000"/>
              <a:buNone/>
            </a:pPr>
            <a:r>
              <a:rPr b="1" lang="en-CA" sz="2000">
                <a:solidFill>
                  <a:schemeClr val="lt1"/>
                </a:solidFill>
                <a:latin typeface="Consolas"/>
                <a:ea typeface="Consolas"/>
                <a:cs typeface="Consolas"/>
                <a:sym typeface="Consolas"/>
              </a:rPr>
              <a:t>           &lt;span&gt;</a:t>
            </a:r>
            <a:r>
              <a:rPr b="1" lang="en-CA" sz="2000">
                <a:latin typeface="Consolas"/>
                <a:ea typeface="Consolas"/>
                <a:cs typeface="Consolas"/>
                <a:sym typeface="Consolas"/>
              </a:rPr>
              <a:t>\{email}</a:t>
            </a:r>
            <a:r>
              <a:rPr b="1" lang="en-CA" sz="2000">
                <a:solidFill>
                  <a:schemeClr val="lt1"/>
                </a:solidFill>
                <a:latin typeface="Consolas"/>
                <a:ea typeface="Consolas"/>
                <a:cs typeface="Consolas"/>
                <a:sym typeface="Consolas"/>
              </a:rPr>
              <a:t>&lt;/span&gt;</a:t>
            </a:r>
            <a:endParaRPr/>
          </a:p>
          <a:p>
            <a:pPr indent="0" lvl="0" marL="0" rtl="0" algn="l">
              <a:lnSpc>
                <a:spcPct val="90000"/>
              </a:lnSpc>
              <a:spcBef>
                <a:spcPts val="500"/>
              </a:spcBef>
              <a:spcAft>
                <a:spcPts val="0"/>
              </a:spcAft>
              <a:buClr>
                <a:schemeClr val="lt1"/>
              </a:buClr>
              <a:buSzPts val="2000"/>
              <a:buNone/>
            </a:pPr>
            <a:r>
              <a:rPr b="1" lang="en-CA" sz="2000">
                <a:solidFill>
                  <a:schemeClr val="lt1"/>
                </a:solidFill>
                <a:latin typeface="Consolas"/>
                <a:ea typeface="Consolas"/>
                <a:cs typeface="Consolas"/>
                <a:sym typeface="Consolas"/>
              </a:rPr>
              <a:t>        &lt;/body&gt;</a:t>
            </a:r>
            <a:endParaRPr/>
          </a:p>
          <a:p>
            <a:pPr indent="0" lvl="0" marL="0" rtl="0" algn="l">
              <a:lnSpc>
                <a:spcPct val="90000"/>
              </a:lnSpc>
              <a:spcBef>
                <a:spcPts val="500"/>
              </a:spcBef>
              <a:spcAft>
                <a:spcPts val="0"/>
              </a:spcAft>
              <a:buClr>
                <a:schemeClr val="lt1"/>
              </a:buClr>
              <a:buSzPts val="2000"/>
              <a:buNone/>
            </a:pPr>
            <a:r>
              <a:rPr b="1" lang="en-CA" sz="2000">
                <a:solidFill>
                  <a:schemeClr val="lt1"/>
                </a:solidFill>
                <a:latin typeface="Consolas"/>
                <a:ea typeface="Consolas"/>
                <a:cs typeface="Consolas"/>
                <a:sym typeface="Consolas"/>
              </a:rPr>
              <a:t>     &lt;/html&gt;""";</a:t>
            </a:r>
            <a:endParaRPr/>
          </a:p>
          <a:p>
            <a:pPr indent="0" lvl="0" marL="0" rtl="0" algn="l">
              <a:lnSpc>
                <a:spcPct val="90000"/>
              </a:lnSpc>
              <a:spcBef>
                <a:spcPts val="500"/>
              </a:spcBef>
              <a:spcAft>
                <a:spcPts val="0"/>
              </a:spcAft>
              <a:buClr>
                <a:schemeClr val="lt1"/>
              </a:buClr>
              <a:buSzPts val="2000"/>
              <a:buNone/>
            </a:pPr>
            <a:r>
              <a:rPr b="1" lang="en-CA" sz="2000">
                <a:solidFill>
                  <a:schemeClr val="lt1"/>
                </a:solidFill>
                <a:latin typeface="Consolas"/>
                <a:ea typeface="Consolas"/>
                <a:cs typeface="Consolas"/>
                <a:sym typeface="Consolas"/>
              </a:rPr>
              <a:t>   System.out.println(page);</a:t>
            </a:r>
            <a:endParaRPr/>
          </a:p>
        </p:txBody>
      </p:sp>
      <p:sp>
        <p:nvSpPr>
          <p:cNvPr id="320" name="Google Shape;320;p15"/>
          <p:cNvSpPr/>
          <p:nvPr/>
        </p:nvSpPr>
        <p:spPr>
          <a:xfrm>
            <a:off x="79012" y="1792626"/>
            <a:ext cx="373487" cy="4610538"/>
          </a:xfrm>
          <a:prstGeom prst="rect">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590"/>
        </a:solidFill>
      </p:bgPr>
    </p:bg>
    <p:spTree>
      <p:nvGrpSpPr>
        <p:cNvPr id="325" name="Shape 325"/>
        <p:cNvGrpSpPr/>
        <p:nvPr/>
      </p:nvGrpSpPr>
      <p:grpSpPr>
        <a:xfrm>
          <a:off x="0" y="0"/>
          <a:ext cx="0" cy="0"/>
          <a:chOff x="0" y="0"/>
          <a:chExt cx="0" cy="0"/>
        </a:xfrm>
      </p:grpSpPr>
      <p:sp>
        <p:nvSpPr>
          <p:cNvPr id="326" name="Google Shape;326;p16"/>
          <p:cNvSpPr txBox="1"/>
          <p:nvPr>
            <p:ph type="title"/>
          </p:nvPr>
        </p:nvSpPr>
        <p:spPr>
          <a:xfrm>
            <a:off x="838199" y="365125"/>
            <a:ext cx="1099104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CA"/>
              <a:t>switch</a:t>
            </a:r>
            <a:r>
              <a:rPr lang="en-CA"/>
              <a:t> – una expresión y sin break </a:t>
            </a:r>
            <a:r>
              <a:rPr b="1" lang="en-CA"/>
              <a:t>JDK 14</a:t>
            </a:r>
            <a:r>
              <a:rPr lang="en-CA"/>
              <a:t> </a:t>
            </a:r>
            <a:endParaRPr/>
          </a:p>
        </p:txBody>
      </p:sp>
      <p:grpSp>
        <p:nvGrpSpPr>
          <p:cNvPr id="327" name="Google Shape;327;p16"/>
          <p:cNvGrpSpPr/>
          <p:nvPr/>
        </p:nvGrpSpPr>
        <p:grpSpPr>
          <a:xfrm>
            <a:off x="838200" y="1941913"/>
            <a:ext cx="10515600" cy="4118761"/>
            <a:chOff x="0" y="116288"/>
            <a:chExt cx="10515600" cy="4118761"/>
          </a:xfrm>
        </p:grpSpPr>
        <p:sp>
          <p:nvSpPr>
            <p:cNvPr id="328" name="Google Shape;328;p16"/>
            <p:cNvSpPr/>
            <p:nvPr/>
          </p:nvSpPr>
          <p:spPr>
            <a:xfrm>
              <a:off x="0" y="116288"/>
              <a:ext cx="10515600" cy="815490"/>
            </a:xfrm>
            <a:prstGeom prst="roundRect">
              <a:avLst>
                <a:gd fmla="val 16667" name="adj"/>
              </a:avLst>
            </a:prstGeom>
            <a:solidFill>
              <a:schemeClr val="lt1">
                <a:alpha val="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txBox="1"/>
            <p:nvPr/>
          </p:nvSpPr>
          <p:spPr>
            <a:xfrm>
              <a:off x="39809" y="156097"/>
              <a:ext cx="10435982" cy="735872"/>
            </a:xfrm>
            <a:prstGeom prst="rect">
              <a:avLst/>
            </a:prstGeom>
            <a:noFill/>
            <a:ln>
              <a:noFill/>
            </a:ln>
          </p:spPr>
          <p:txBody>
            <a:bodyPr anchorCtr="0" anchor="ctr" bIns="129525" lIns="129525" spcFirstLastPara="1" rIns="129525" wrap="square" tIns="129525">
              <a:noAutofit/>
            </a:bodyPr>
            <a:lstStyle/>
            <a:p>
              <a:pPr indent="0" lvl="0" marL="0" marR="0" rtl="0" algn="l">
                <a:lnSpc>
                  <a:spcPct val="90000"/>
                </a:lnSpc>
                <a:spcBef>
                  <a:spcPts val="0"/>
                </a:spcBef>
                <a:spcAft>
                  <a:spcPts val="0"/>
                </a:spcAft>
                <a:buClr>
                  <a:schemeClr val="lt1"/>
                </a:buClr>
                <a:buSzPts val="3400"/>
                <a:buFont typeface="Calibri"/>
                <a:buNone/>
              </a:pPr>
              <a:r>
                <a:rPr lang="en-CA" sz="3400">
                  <a:solidFill>
                    <a:schemeClr val="lt1"/>
                  </a:solidFill>
                  <a:latin typeface="Calibri"/>
                  <a:ea typeface="Calibri"/>
                  <a:cs typeface="Calibri"/>
                  <a:sym typeface="Calibri"/>
                </a:rPr>
                <a:t>Un switch que se puede explicar con sensatez</a:t>
              </a:r>
              <a:endParaRPr sz="3400">
                <a:solidFill>
                  <a:schemeClr val="lt1"/>
                </a:solidFill>
                <a:latin typeface="Calibri"/>
                <a:ea typeface="Calibri"/>
                <a:cs typeface="Calibri"/>
                <a:sym typeface="Calibri"/>
              </a:endParaRPr>
            </a:p>
          </p:txBody>
        </p:sp>
        <p:sp>
          <p:nvSpPr>
            <p:cNvPr id="330" name="Google Shape;330;p16"/>
            <p:cNvSpPr/>
            <p:nvPr/>
          </p:nvSpPr>
          <p:spPr>
            <a:xfrm>
              <a:off x="0" y="1029699"/>
              <a:ext cx="10515600" cy="815490"/>
            </a:xfrm>
            <a:prstGeom prst="roundRect">
              <a:avLst>
                <a:gd fmla="val 16667" name="adj"/>
              </a:avLst>
            </a:prstGeom>
            <a:solidFill>
              <a:schemeClr val="lt1">
                <a:alpha val="1882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txBox="1"/>
            <p:nvPr/>
          </p:nvSpPr>
          <p:spPr>
            <a:xfrm>
              <a:off x="39809" y="1069508"/>
              <a:ext cx="10435982" cy="735872"/>
            </a:xfrm>
            <a:prstGeom prst="rect">
              <a:avLst/>
            </a:prstGeom>
            <a:noFill/>
            <a:ln>
              <a:noFill/>
            </a:ln>
          </p:spPr>
          <p:txBody>
            <a:bodyPr anchorCtr="0" anchor="ctr" bIns="129525" lIns="129525" spcFirstLastPara="1" rIns="129525" wrap="square" tIns="129525">
              <a:noAutofit/>
            </a:bodyPr>
            <a:lstStyle/>
            <a:p>
              <a:pPr indent="0" lvl="0" marL="0" rtl="0" algn="l">
                <a:lnSpc>
                  <a:spcPct val="90000"/>
                </a:lnSpc>
                <a:spcBef>
                  <a:spcPts val="0"/>
                </a:spcBef>
                <a:spcAft>
                  <a:spcPts val="0"/>
                </a:spcAft>
                <a:buClr>
                  <a:schemeClr val="dk1"/>
                </a:buClr>
                <a:buSzPts val="1100"/>
                <a:buFont typeface="Arial"/>
                <a:buNone/>
              </a:pPr>
              <a:r>
                <a:rPr lang="en-CA" sz="3400">
                  <a:solidFill>
                    <a:schemeClr val="lt1"/>
                  </a:solidFill>
                  <a:latin typeface="Calibri"/>
                  <a:ea typeface="Calibri"/>
                  <a:cs typeface="Calibri"/>
                  <a:sym typeface="Calibri"/>
                </a:rPr>
                <a:t>Reducción de la duplicación de código cuando se utiliza para establecer un valor</a:t>
              </a:r>
              <a:endParaRPr sz="3400">
                <a:solidFill>
                  <a:schemeClr val="lt1"/>
                </a:solidFill>
                <a:latin typeface="Calibri"/>
                <a:ea typeface="Calibri"/>
                <a:cs typeface="Calibri"/>
                <a:sym typeface="Calibri"/>
              </a:endParaRPr>
            </a:p>
          </p:txBody>
        </p:sp>
        <p:sp>
          <p:nvSpPr>
            <p:cNvPr id="332" name="Google Shape;332;p16"/>
            <p:cNvSpPr/>
            <p:nvPr/>
          </p:nvSpPr>
          <p:spPr>
            <a:xfrm>
              <a:off x="0" y="1943109"/>
              <a:ext cx="10515600" cy="815490"/>
            </a:xfrm>
            <a:prstGeom prst="roundRect">
              <a:avLst>
                <a:gd fmla="val 16667" name="adj"/>
              </a:avLst>
            </a:prstGeom>
            <a:solidFill>
              <a:schemeClr val="lt1">
                <a:alpha val="2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txBox="1"/>
            <p:nvPr/>
          </p:nvSpPr>
          <p:spPr>
            <a:xfrm>
              <a:off x="39809" y="1982918"/>
              <a:ext cx="10435982" cy="735872"/>
            </a:xfrm>
            <a:prstGeom prst="rect">
              <a:avLst/>
            </a:prstGeom>
            <a:noFill/>
            <a:ln>
              <a:noFill/>
            </a:ln>
          </p:spPr>
          <p:txBody>
            <a:bodyPr anchorCtr="0" anchor="ctr" bIns="129525" lIns="129525" spcFirstLastPara="1" rIns="129525" wrap="square" tIns="129525">
              <a:noAutofit/>
            </a:bodyPr>
            <a:lstStyle/>
            <a:p>
              <a:pPr indent="0" lvl="0" marL="0" marR="0" rtl="0" algn="l">
                <a:lnSpc>
                  <a:spcPct val="90000"/>
                </a:lnSpc>
                <a:spcBef>
                  <a:spcPts val="0"/>
                </a:spcBef>
                <a:spcAft>
                  <a:spcPts val="0"/>
                </a:spcAft>
                <a:buClr>
                  <a:schemeClr val="lt1"/>
                </a:buClr>
                <a:buSzPts val="3400"/>
                <a:buFont typeface="Calibri"/>
                <a:buNone/>
              </a:pPr>
              <a:r>
                <a:rPr lang="en-CA" sz="3400">
                  <a:solidFill>
                    <a:schemeClr val="lt1"/>
                  </a:solidFill>
                  <a:latin typeface="Calibri"/>
                  <a:ea typeface="Calibri"/>
                  <a:cs typeface="Calibri"/>
                  <a:sym typeface="Calibri"/>
                </a:rPr>
                <a:t>El switch ya no necesita ser el original switch de </a:t>
              </a:r>
              <a:r>
                <a:rPr b="1" i="1" lang="en-CA" sz="3400">
                  <a:solidFill>
                    <a:schemeClr val="lt1"/>
                  </a:solidFill>
                  <a:latin typeface="Calibri"/>
                  <a:ea typeface="Calibri"/>
                  <a:cs typeface="Calibri"/>
                  <a:sym typeface="Calibri"/>
                </a:rPr>
                <a:t>C</a:t>
              </a:r>
              <a:r>
                <a:rPr lang="en-CA" sz="3400">
                  <a:solidFill>
                    <a:schemeClr val="lt1"/>
                  </a:solidFill>
                  <a:latin typeface="Calibri"/>
                  <a:ea typeface="Calibri"/>
                  <a:cs typeface="Calibri"/>
                  <a:sym typeface="Calibri"/>
                </a:rPr>
                <a:t>.</a:t>
              </a:r>
              <a:endParaRPr sz="3400">
                <a:solidFill>
                  <a:schemeClr val="lt1"/>
                </a:solidFill>
                <a:latin typeface="Calibri"/>
                <a:ea typeface="Calibri"/>
                <a:cs typeface="Calibri"/>
                <a:sym typeface="Calibri"/>
              </a:endParaRPr>
            </a:p>
          </p:txBody>
        </p:sp>
        <p:sp>
          <p:nvSpPr>
            <p:cNvPr id="334" name="Google Shape;334;p16"/>
            <p:cNvSpPr/>
            <p:nvPr/>
          </p:nvSpPr>
          <p:spPr>
            <a:xfrm>
              <a:off x="0" y="2856519"/>
              <a:ext cx="10515600" cy="815490"/>
            </a:xfrm>
            <a:prstGeom prst="roundRect">
              <a:avLst>
                <a:gd fmla="val 16667" name="adj"/>
              </a:avLst>
            </a:prstGeom>
            <a:solidFill>
              <a:schemeClr val="lt1">
                <a:alpha val="4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txBox="1"/>
            <p:nvPr/>
          </p:nvSpPr>
          <p:spPr>
            <a:xfrm>
              <a:off x="39809" y="2896328"/>
              <a:ext cx="10435982" cy="735872"/>
            </a:xfrm>
            <a:prstGeom prst="rect">
              <a:avLst/>
            </a:prstGeom>
            <a:noFill/>
            <a:ln>
              <a:noFill/>
            </a:ln>
          </p:spPr>
          <p:txBody>
            <a:bodyPr anchorCtr="0" anchor="ctr" bIns="129525" lIns="129525" spcFirstLastPara="1" rIns="129525" wrap="square" tIns="129525">
              <a:noAutofit/>
            </a:bodyPr>
            <a:lstStyle/>
            <a:p>
              <a:pPr indent="0" lvl="0" marL="0" marR="0" rtl="0" algn="l">
                <a:lnSpc>
                  <a:spcPct val="90000"/>
                </a:lnSpc>
                <a:spcBef>
                  <a:spcPts val="0"/>
                </a:spcBef>
                <a:spcAft>
                  <a:spcPts val="0"/>
                </a:spcAft>
                <a:buClr>
                  <a:schemeClr val="lt1"/>
                </a:buClr>
                <a:buSzPts val="3400"/>
                <a:buFont typeface="Calibri"/>
                <a:buNone/>
              </a:pPr>
              <a:r>
                <a:rPr lang="en-CA" sz="3400">
                  <a:solidFill>
                    <a:schemeClr val="lt1"/>
                  </a:solidFill>
                  <a:latin typeface="Calibri"/>
                  <a:ea typeface="Calibri"/>
                  <a:cs typeface="Calibri"/>
                  <a:sym typeface="Calibri"/>
                </a:rPr>
                <a:t>El break llegó a su fin, todos los casos terminan!</a:t>
              </a:r>
              <a:endParaRPr sz="3400">
                <a:solidFill>
                  <a:schemeClr val="lt1"/>
                </a:solidFill>
                <a:latin typeface="Calibri"/>
                <a:ea typeface="Calibri"/>
                <a:cs typeface="Calibri"/>
                <a:sym typeface="Calibri"/>
              </a:endParaRPr>
            </a:p>
          </p:txBody>
        </p:sp>
        <p:sp>
          <p:nvSpPr>
            <p:cNvPr id="336" name="Google Shape;336;p16"/>
            <p:cNvSpPr/>
            <p:nvPr/>
          </p:nvSpPr>
          <p:spPr>
            <a:xfrm>
              <a:off x="0" y="3672009"/>
              <a:ext cx="10515600" cy="5630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txBox="1"/>
            <p:nvPr/>
          </p:nvSpPr>
          <p:spPr>
            <a:xfrm>
              <a:off x="0" y="3672009"/>
              <a:ext cx="10515600" cy="563040"/>
            </a:xfrm>
            <a:prstGeom prst="rect">
              <a:avLst/>
            </a:prstGeom>
            <a:noFill/>
            <a:ln>
              <a:noFill/>
            </a:ln>
          </p:spPr>
          <p:txBody>
            <a:bodyPr anchorCtr="0" anchor="t" bIns="43175" lIns="333850" spcFirstLastPara="1" rIns="241800" wrap="square" tIns="43175">
              <a:noAutofit/>
            </a:bodyPr>
            <a:lstStyle/>
            <a:p>
              <a:pPr indent="-57150" lvl="1" marL="228600" marR="0" rtl="0" algn="l">
                <a:lnSpc>
                  <a:spcPct val="90000"/>
                </a:lnSpc>
                <a:spcBef>
                  <a:spcPts val="0"/>
                </a:spcBef>
                <a:spcAft>
                  <a:spcPts val="0"/>
                </a:spcAft>
                <a:buClr>
                  <a:schemeClr val="lt1"/>
                </a:buClr>
                <a:buSzPts val="2700"/>
                <a:buFont typeface="Calibri"/>
                <a:buNone/>
              </a:pPr>
              <a:r>
                <a:t/>
              </a:r>
              <a:endParaRPr b="0" i="0" sz="2700" u="none" cap="none" strike="noStrike">
                <a:solidFill>
                  <a:schemeClr val="lt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7"/>
          <p:cNvSpPr/>
          <p:nvPr/>
        </p:nvSpPr>
        <p:spPr>
          <a:xfrm>
            <a:off x="0" y="-3324"/>
            <a:ext cx="12192000" cy="7029766"/>
          </a:xfrm>
          <a:prstGeom prst="rect">
            <a:avLst/>
          </a:prstGeom>
          <a:solidFill>
            <a:srgbClr val="0075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CA">
                <a:solidFill>
                  <a:schemeClr val="lt1"/>
                </a:solidFill>
              </a:rPr>
              <a:t>¿Cuál prefieres </a:t>
            </a:r>
            <a:r>
              <a:rPr lang="en-CA">
                <a:solidFill>
                  <a:schemeClr val="lt1"/>
                </a:solidFill>
              </a:rPr>
              <a:t>aprender</a:t>
            </a:r>
            <a:r>
              <a:rPr lang="en-CA">
                <a:solidFill>
                  <a:schemeClr val="lt1"/>
                </a:solidFill>
              </a:rPr>
              <a:t> o </a:t>
            </a:r>
            <a:r>
              <a:rPr lang="en-CA">
                <a:solidFill>
                  <a:schemeClr val="lt1"/>
                </a:solidFill>
              </a:rPr>
              <a:t>enseñar</a:t>
            </a:r>
            <a:r>
              <a:rPr lang="en-CA">
                <a:solidFill>
                  <a:schemeClr val="lt1"/>
                </a:solidFill>
              </a:rPr>
              <a:t>?</a:t>
            </a:r>
            <a:endParaRPr/>
          </a:p>
        </p:txBody>
      </p:sp>
      <p:sp>
        <p:nvSpPr>
          <p:cNvPr id="345" name="Google Shape;345;p17"/>
          <p:cNvSpPr txBox="1"/>
          <p:nvPr>
            <p:ph idx="1" type="body"/>
          </p:nvPr>
        </p:nvSpPr>
        <p:spPr>
          <a:xfrm>
            <a:off x="999066" y="1558645"/>
            <a:ext cx="5096934" cy="5255341"/>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lt1"/>
              </a:buClr>
              <a:buSzPts val="1800"/>
              <a:buNone/>
            </a:pPr>
            <a:r>
              <a:rPr b="1" lang="en-CA" sz="1800">
                <a:solidFill>
                  <a:schemeClr val="lt1"/>
                </a:solidFill>
                <a:latin typeface="Consolas"/>
                <a:ea typeface="Consolas"/>
                <a:cs typeface="Consolas"/>
                <a:sym typeface="Consolas"/>
              </a:rPr>
              <a:t>double value = 0;</a:t>
            </a:r>
            <a:endParaRPr/>
          </a:p>
          <a:p>
            <a:pPr indent="0" lvl="0" marL="0" rtl="0" algn="l">
              <a:lnSpc>
                <a:spcPct val="110000"/>
              </a:lnSpc>
              <a:spcBef>
                <a:spcPts val="400"/>
              </a:spcBef>
              <a:spcAft>
                <a:spcPts val="0"/>
              </a:spcAft>
              <a:buClr>
                <a:schemeClr val="lt1"/>
              </a:buClr>
              <a:buSzPts val="1800"/>
              <a:buNone/>
            </a:pPr>
            <a:r>
              <a:rPr b="1" lang="en-CA" sz="1800">
                <a:solidFill>
                  <a:schemeClr val="lt1"/>
                </a:solidFill>
                <a:latin typeface="Consolas"/>
                <a:ea typeface="Consolas"/>
                <a:cs typeface="Consolas"/>
                <a:sym typeface="Consolas"/>
              </a:rPr>
              <a:t>switch (point) {</a:t>
            </a:r>
            <a:endParaRPr/>
          </a:p>
          <a:p>
            <a:pPr indent="0" lvl="0" marL="0" rtl="0" algn="l">
              <a:lnSpc>
                <a:spcPct val="110000"/>
              </a:lnSpc>
              <a:spcBef>
                <a:spcPts val="400"/>
              </a:spcBef>
              <a:spcAft>
                <a:spcPts val="0"/>
              </a:spcAft>
              <a:buClr>
                <a:schemeClr val="lt1"/>
              </a:buClr>
              <a:buSzPts val="1800"/>
              <a:buNone/>
            </a:pPr>
            <a:r>
              <a:rPr b="1" lang="en-CA" sz="1800">
                <a:solidFill>
                  <a:schemeClr val="lt1"/>
                </a:solidFill>
                <a:latin typeface="Consolas"/>
                <a:ea typeface="Consolas"/>
                <a:cs typeface="Consolas"/>
                <a:sym typeface="Consolas"/>
              </a:rPr>
              <a:t>    case NORTH:</a:t>
            </a:r>
            <a:endParaRPr/>
          </a:p>
          <a:p>
            <a:pPr indent="0" lvl="0" marL="0" rtl="0" algn="l">
              <a:lnSpc>
                <a:spcPct val="110000"/>
              </a:lnSpc>
              <a:spcBef>
                <a:spcPts val="400"/>
              </a:spcBef>
              <a:spcAft>
                <a:spcPts val="0"/>
              </a:spcAft>
              <a:buClr>
                <a:schemeClr val="lt1"/>
              </a:buClr>
              <a:buSzPts val="1800"/>
              <a:buNone/>
            </a:pPr>
            <a:r>
              <a:rPr b="1" lang="en-CA" sz="1800">
                <a:solidFill>
                  <a:schemeClr val="lt1"/>
                </a:solidFill>
                <a:latin typeface="Consolas"/>
                <a:ea typeface="Consolas"/>
                <a:cs typeface="Consolas"/>
                <a:sym typeface="Consolas"/>
              </a:rPr>
              <a:t>        value = 12.12;</a:t>
            </a:r>
            <a:endParaRPr/>
          </a:p>
          <a:p>
            <a:pPr indent="0" lvl="0" marL="0" rtl="0" algn="l">
              <a:lnSpc>
                <a:spcPct val="110000"/>
              </a:lnSpc>
              <a:spcBef>
                <a:spcPts val="400"/>
              </a:spcBef>
              <a:spcAft>
                <a:spcPts val="0"/>
              </a:spcAft>
              <a:buClr>
                <a:schemeClr val="lt1"/>
              </a:buClr>
              <a:buSzPts val="1800"/>
              <a:buNone/>
            </a:pPr>
            <a:r>
              <a:rPr b="1" lang="en-CA" sz="1800">
                <a:solidFill>
                  <a:schemeClr val="lt1"/>
                </a:solidFill>
                <a:latin typeface="Consolas"/>
                <a:ea typeface="Consolas"/>
                <a:cs typeface="Consolas"/>
                <a:sym typeface="Consolas"/>
              </a:rPr>
              <a:t>        break;</a:t>
            </a:r>
            <a:endParaRPr/>
          </a:p>
          <a:p>
            <a:pPr indent="0" lvl="0" marL="0" rtl="0" algn="l">
              <a:lnSpc>
                <a:spcPct val="110000"/>
              </a:lnSpc>
              <a:spcBef>
                <a:spcPts val="400"/>
              </a:spcBef>
              <a:spcAft>
                <a:spcPts val="0"/>
              </a:spcAft>
              <a:buClr>
                <a:schemeClr val="lt1"/>
              </a:buClr>
              <a:buSzPts val="1800"/>
              <a:buNone/>
            </a:pPr>
            <a:r>
              <a:rPr b="1" lang="en-CA" sz="1800">
                <a:solidFill>
                  <a:schemeClr val="lt1"/>
                </a:solidFill>
                <a:latin typeface="Consolas"/>
                <a:ea typeface="Consolas"/>
                <a:cs typeface="Consolas"/>
                <a:sym typeface="Consolas"/>
              </a:rPr>
              <a:t>    case SOUTH:</a:t>
            </a:r>
            <a:endParaRPr/>
          </a:p>
          <a:p>
            <a:pPr indent="0" lvl="0" marL="0" rtl="0" algn="l">
              <a:lnSpc>
                <a:spcPct val="110000"/>
              </a:lnSpc>
              <a:spcBef>
                <a:spcPts val="400"/>
              </a:spcBef>
              <a:spcAft>
                <a:spcPts val="0"/>
              </a:spcAft>
              <a:buClr>
                <a:schemeClr val="lt1"/>
              </a:buClr>
              <a:buSzPts val="1800"/>
              <a:buNone/>
            </a:pPr>
            <a:r>
              <a:rPr b="1" lang="en-CA" sz="1800">
                <a:solidFill>
                  <a:schemeClr val="lt1"/>
                </a:solidFill>
                <a:latin typeface="Consolas"/>
                <a:ea typeface="Consolas"/>
                <a:cs typeface="Consolas"/>
                <a:sym typeface="Consolas"/>
              </a:rPr>
              <a:t>        value = 14.14;</a:t>
            </a:r>
            <a:endParaRPr/>
          </a:p>
          <a:p>
            <a:pPr indent="0" lvl="0" marL="0" rtl="0" algn="l">
              <a:lnSpc>
                <a:spcPct val="110000"/>
              </a:lnSpc>
              <a:spcBef>
                <a:spcPts val="400"/>
              </a:spcBef>
              <a:spcAft>
                <a:spcPts val="0"/>
              </a:spcAft>
              <a:buClr>
                <a:schemeClr val="lt1"/>
              </a:buClr>
              <a:buSzPts val="1800"/>
              <a:buNone/>
            </a:pPr>
            <a:r>
              <a:rPr b="1" lang="en-CA" sz="1800">
                <a:solidFill>
                  <a:schemeClr val="lt1"/>
                </a:solidFill>
                <a:latin typeface="Consolas"/>
                <a:ea typeface="Consolas"/>
                <a:cs typeface="Consolas"/>
                <a:sym typeface="Consolas"/>
              </a:rPr>
              <a:t>        break;</a:t>
            </a:r>
            <a:endParaRPr/>
          </a:p>
          <a:p>
            <a:pPr indent="0" lvl="0" marL="0" rtl="0" algn="l">
              <a:lnSpc>
                <a:spcPct val="110000"/>
              </a:lnSpc>
              <a:spcBef>
                <a:spcPts val="400"/>
              </a:spcBef>
              <a:spcAft>
                <a:spcPts val="0"/>
              </a:spcAft>
              <a:buClr>
                <a:schemeClr val="lt1"/>
              </a:buClr>
              <a:buSzPts val="1800"/>
              <a:buNone/>
            </a:pPr>
            <a:r>
              <a:rPr b="1" lang="en-CA" sz="1800">
                <a:solidFill>
                  <a:schemeClr val="lt1"/>
                </a:solidFill>
                <a:latin typeface="Consolas"/>
                <a:ea typeface="Consolas"/>
                <a:cs typeface="Consolas"/>
                <a:sym typeface="Consolas"/>
              </a:rPr>
              <a:t>    case EAST:</a:t>
            </a:r>
            <a:endParaRPr/>
          </a:p>
          <a:p>
            <a:pPr indent="0" lvl="0" marL="0" rtl="0" algn="l">
              <a:lnSpc>
                <a:spcPct val="110000"/>
              </a:lnSpc>
              <a:spcBef>
                <a:spcPts val="400"/>
              </a:spcBef>
              <a:spcAft>
                <a:spcPts val="0"/>
              </a:spcAft>
              <a:buClr>
                <a:schemeClr val="lt1"/>
              </a:buClr>
              <a:buSzPts val="1800"/>
              <a:buNone/>
            </a:pPr>
            <a:r>
              <a:rPr b="1" lang="en-CA" sz="1800">
                <a:solidFill>
                  <a:schemeClr val="lt1"/>
                </a:solidFill>
                <a:latin typeface="Consolas"/>
                <a:ea typeface="Consolas"/>
                <a:cs typeface="Consolas"/>
                <a:sym typeface="Consolas"/>
              </a:rPr>
              <a:t>        value = 16.16;</a:t>
            </a:r>
            <a:endParaRPr/>
          </a:p>
          <a:p>
            <a:pPr indent="0" lvl="0" marL="0" rtl="0" algn="l">
              <a:lnSpc>
                <a:spcPct val="110000"/>
              </a:lnSpc>
              <a:spcBef>
                <a:spcPts val="400"/>
              </a:spcBef>
              <a:spcAft>
                <a:spcPts val="0"/>
              </a:spcAft>
              <a:buClr>
                <a:schemeClr val="lt1"/>
              </a:buClr>
              <a:buSzPts val="1800"/>
              <a:buNone/>
            </a:pPr>
            <a:r>
              <a:rPr b="1" lang="en-CA" sz="1800">
                <a:solidFill>
                  <a:schemeClr val="lt1"/>
                </a:solidFill>
                <a:latin typeface="Consolas"/>
                <a:ea typeface="Consolas"/>
                <a:cs typeface="Consolas"/>
                <a:sym typeface="Consolas"/>
              </a:rPr>
              <a:t>        break;</a:t>
            </a:r>
            <a:endParaRPr/>
          </a:p>
          <a:p>
            <a:pPr indent="0" lvl="0" marL="0" rtl="0" algn="l">
              <a:lnSpc>
                <a:spcPct val="110000"/>
              </a:lnSpc>
              <a:spcBef>
                <a:spcPts val="400"/>
              </a:spcBef>
              <a:spcAft>
                <a:spcPts val="0"/>
              </a:spcAft>
              <a:buClr>
                <a:schemeClr val="lt1"/>
              </a:buClr>
              <a:buSzPts val="1800"/>
              <a:buNone/>
            </a:pPr>
            <a:r>
              <a:rPr b="1" lang="en-CA" sz="1800">
                <a:solidFill>
                  <a:schemeClr val="lt1"/>
                </a:solidFill>
                <a:latin typeface="Consolas"/>
                <a:ea typeface="Consolas"/>
                <a:cs typeface="Consolas"/>
                <a:sym typeface="Consolas"/>
              </a:rPr>
              <a:t>    case WEST:</a:t>
            </a:r>
            <a:endParaRPr/>
          </a:p>
          <a:p>
            <a:pPr indent="0" lvl="0" marL="0" rtl="0" algn="l">
              <a:lnSpc>
                <a:spcPct val="110000"/>
              </a:lnSpc>
              <a:spcBef>
                <a:spcPts val="400"/>
              </a:spcBef>
              <a:spcAft>
                <a:spcPts val="0"/>
              </a:spcAft>
              <a:buClr>
                <a:schemeClr val="lt1"/>
              </a:buClr>
              <a:buSzPts val="1800"/>
              <a:buNone/>
            </a:pPr>
            <a:r>
              <a:rPr b="1" lang="en-CA" sz="1800">
                <a:solidFill>
                  <a:schemeClr val="lt1"/>
                </a:solidFill>
                <a:latin typeface="Consolas"/>
                <a:ea typeface="Consolas"/>
                <a:cs typeface="Consolas"/>
                <a:sym typeface="Consolas"/>
              </a:rPr>
              <a:t>        value = 18.18;</a:t>
            </a:r>
            <a:endParaRPr/>
          </a:p>
          <a:p>
            <a:pPr indent="0" lvl="0" marL="0" rtl="0" algn="l">
              <a:lnSpc>
                <a:spcPct val="110000"/>
              </a:lnSpc>
              <a:spcBef>
                <a:spcPts val="400"/>
              </a:spcBef>
              <a:spcAft>
                <a:spcPts val="0"/>
              </a:spcAft>
              <a:buClr>
                <a:schemeClr val="lt1"/>
              </a:buClr>
              <a:buSzPts val="1800"/>
              <a:buNone/>
            </a:pPr>
            <a:r>
              <a:rPr b="1" lang="en-CA" sz="1800">
                <a:solidFill>
                  <a:schemeClr val="lt1"/>
                </a:solidFill>
                <a:latin typeface="Consolas"/>
                <a:ea typeface="Consolas"/>
                <a:cs typeface="Consolas"/>
                <a:sym typeface="Consolas"/>
              </a:rPr>
              <a:t>        break;</a:t>
            </a:r>
            <a:endParaRPr/>
          </a:p>
          <a:p>
            <a:pPr indent="0" lvl="0" marL="0" rtl="0" algn="l">
              <a:lnSpc>
                <a:spcPct val="110000"/>
              </a:lnSpc>
              <a:spcBef>
                <a:spcPts val="400"/>
              </a:spcBef>
              <a:spcAft>
                <a:spcPts val="0"/>
              </a:spcAft>
              <a:buClr>
                <a:schemeClr val="lt1"/>
              </a:buClr>
              <a:buSzPts val="1800"/>
              <a:buNone/>
            </a:pPr>
            <a:r>
              <a:rPr b="1" lang="en-CA" sz="1800">
                <a:solidFill>
                  <a:schemeClr val="lt1"/>
                </a:solidFill>
                <a:latin typeface="Consolas"/>
                <a:ea typeface="Consolas"/>
                <a:cs typeface="Consolas"/>
                <a:sym typeface="Consolas"/>
              </a:rPr>
              <a:t>}</a:t>
            </a:r>
            <a:endParaRPr/>
          </a:p>
        </p:txBody>
      </p:sp>
      <p:sp>
        <p:nvSpPr>
          <p:cNvPr id="346" name="Google Shape;346;p17"/>
          <p:cNvSpPr txBox="1"/>
          <p:nvPr>
            <p:ph idx="2" type="body"/>
          </p:nvPr>
        </p:nvSpPr>
        <p:spPr>
          <a:xfrm>
            <a:off x="5135610" y="1564913"/>
            <a:ext cx="5096933" cy="457430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b="1" lang="en-CA" sz="2400">
                <a:solidFill>
                  <a:schemeClr val="lt1"/>
                </a:solidFill>
                <a:latin typeface="Consolas"/>
                <a:ea typeface="Consolas"/>
                <a:cs typeface="Consolas"/>
                <a:sym typeface="Consolas"/>
              </a:rPr>
              <a:t>double value = switch (point) {</a:t>
            </a:r>
            <a:endParaRPr/>
          </a:p>
          <a:p>
            <a:pPr indent="0" lvl="0" marL="0" rtl="0" algn="l">
              <a:lnSpc>
                <a:spcPct val="90000"/>
              </a:lnSpc>
              <a:spcBef>
                <a:spcPts val="400"/>
              </a:spcBef>
              <a:spcAft>
                <a:spcPts val="0"/>
              </a:spcAft>
              <a:buClr>
                <a:schemeClr val="lt1"/>
              </a:buClr>
              <a:buSzPts val="2400"/>
              <a:buNone/>
            </a:pPr>
            <a:r>
              <a:rPr b="1" lang="en-CA" sz="2400">
                <a:solidFill>
                  <a:schemeClr val="lt1"/>
                </a:solidFill>
                <a:latin typeface="Consolas"/>
                <a:ea typeface="Consolas"/>
                <a:cs typeface="Consolas"/>
                <a:sym typeface="Consolas"/>
              </a:rPr>
              <a:t>    case NORTH -&gt; 12.12;</a:t>
            </a:r>
            <a:endParaRPr/>
          </a:p>
          <a:p>
            <a:pPr indent="0" lvl="0" marL="0" rtl="0" algn="l">
              <a:lnSpc>
                <a:spcPct val="90000"/>
              </a:lnSpc>
              <a:spcBef>
                <a:spcPts val="400"/>
              </a:spcBef>
              <a:spcAft>
                <a:spcPts val="0"/>
              </a:spcAft>
              <a:buClr>
                <a:schemeClr val="lt1"/>
              </a:buClr>
              <a:buSzPts val="2400"/>
              <a:buNone/>
            </a:pPr>
            <a:r>
              <a:rPr b="1" lang="en-CA" sz="2400">
                <a:solidFill>
                  <a:schemeClr val="lt1"/>
                </a:solidFill>
                <a:latin typeface="Consolas"/>
                <a:ea typeface="Consolas"/>
                <a:cs typeface="Consolas"/>
                <a:sym typeface="Consolas"/>
              </a:rPr>
              <a:t>    case SOUTH -&gt; 14.14;</a:t>
            </a:r>
            <a:endParaRPr/>
          </a:p>
          <a:p>
            <a:pPr indent="0" lvl="0" marL="0" rtl="0" algn="l">
              <a:lnSpc>
                <a:spcPct val="90000"/>
              </a:lnSpc>
              <a:spcBef>
                <a:spcPts val="400"/>
              </a:spcBef>
              <a:spcAft>
                <a:spcPts val="0"/>
              </a:spcAft>
              <a:buClr>
                <a:schemeClr val="lt1"/>
              </a:buClr>
              <a:buSzPts val="2400"/>
              <a:buNone/>
            </a:pPr>
            <a:r>
              <a:rPr b="1" lang="en-CA" sz="2400">
                <a:solidFill>
                  <a:schemeClr val="lt1"/>
                </a:solidFill>
                <a:latin typeface="Consolas"/>
                <a:ea typeface="Consolas"/>
                <a:cs typeface="Consolas"/>
                <a:sym typeface="Consolas"/>
              </a:rPr>
              <a:t>    case EAST -&gt; 16.16;</a:t>
            </a:r>
            <a:endParaRPr/>
          </a:p>
          <a:p>
            <a:pPr indent="0" lvl="0" marL="0" rtl="0" algn="l">
              <a:lnSpc>
                <a:spcPct val="90000"/>
              </a:lnSpc>
              <a:spcBef>
                <a:spcPts val="400"/>
              </a:spcBef>
              <a:spcAft>
                <a:spcPts val="0"/>
              </a:spcAft>
              <a:buClr>
                <a:schemeClr val="lt1"/>
              </a:buClr>
              <a:buSzPts val="2400"/>
              <a:buNone/>
            </a:pPr>
            <a:r>
              <a:rPr b="1" lang="en-CA" sz="2400">
                <a:solidFill>
                  <a:schemeClr val="lt1"/>
                </a:solidFill>
                <a:latin typeface="Consolas"/>
                <a:ea typeface="Consolas"/>
                <a:cs typeface="Consolas"/>
                <a:sym typeface="Consolas"/>
              </a:rPr>
              <a:t>    case WEST -&gt; 18.18;</a:t>
            </a:r>
            <a:endParaRPr/>
          </a:p>
          <a:p>
            <a:pPr indent="0" lvl="0" marL="0" rtl="0" algn="l">
              <a:lnSpc>
                <a:spcPct val="90000"/>
              </a:lnSpc>
              <a:spcBef>
                <a:spcPts val="400"/>
              </a:spcBef>
              <a:spcAft>
                <a:spcPts val="0"/>
              </a:spcAft>
              <a:buClr>
                <a:schemeClr val="lt1"/>
              </a:buClr>
              <a:buSzPts val="2400"/>
              <a:buNone/>
            </a:pPr>
            <a:r>
              <a:rPr b="1" lang="en-CA" sz="2400">
                <a:solidFill>
                  <a:schemeClr val="lt1"/>
                </a:solidFill>
                <a:latin typeface="Consolas"/>
                <a:ea typeface="Consolas"/>
                <a:cs typeface="Consolas"/>
                <a:sym typeface="Consolas"/>
              </a:rPr>
              <a:t>    default -&gt; 0.0;    </a:t>
            </a:r>
            <a:endParaRPr/>
          </a:p>
          <a:p>
            <a:pPr indent="0" lvl="0" marL="0" rtl="0" algn="l">
              <a:lnSpc>
                <a:spcPct val="90000"/>
              </a:lnSpc>
              <a:spcBef>
                <a:spcPts val="400"/>
              </a:spcBef>
              <a:spcAft>
                <a:spcPts val="0"/>
              </a:spcAft>
              <a:buClr>
                <a:schemeClr val="lt1"/>
              </a:buClr>
              <a:buSzPts val="2400"/>
              <a:buNone/>
            </a:pPr>
            <a:r>
              <a:rPr b="1" lang="en-CA" sz="2400">
                <a:solidFill>
                  <a:schemeClr val="lt1"/>
                </a:solidFill>
                <a:latin typeface="Consolas"/>
                <a:ea typeface="Consolas"/>
                <a:cs typeface="Consolas"/>
                <a:sym typeface="Consolas"/>
              </a:rPr>
              <a:t>};</a:t>
            </a:r>
            <a:endParaRPr/>
          </a:p>
          <a:p>
            <a:pPr indent="0" lvl="0" marL="0" rtl="0" algn="l">
              <a:lnSpc>
                <a:spcPct val="90000"/>
              </a:lnSpc>
              <a:spcBef>
                <a:spcPts val="400"/>
              </a:spcBef>
              <a:spcAft>
                <a:spcPts val="0"/>
              </a:spcAft>
              <a:buClr>
                <a:schemeClr val="lt1"/>
              </a:buClr>
              <a:buSzPts val="2400"/>
              <a:buNone/>
            </a:pPr>
            <a:r>
              <a:rPr b="1" lang="en-CA" sz="2400">
                <a:solidFill>
                  <a:schemeClr val="lt1"/>
                </a:solidFill>
                <a:latin typeface="Consolas"/>
                <a:ea typeface="Consolas"/>
                <a:cs typeface="Consolas"/>
                <a:sym typeface="Consolas"/>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590"/>
        </a:solidFill>
      </p:bgPr>
    </p:bg>
    <p:spTree>
      <p:nvGrpSpPr>
        <p:cNvPr id="351" name="Shape 351"/>
        <p:cNvGrpSpPr/>
        <p:nvPr/>
      </p:nvGrpSpPr>
      <p:grpSpPr>
        <a:xfrm>
          <a:off x="0" y="0"/>
          <a:ext cx="0" cy="0"/>
          <a:chOff x="0" y="0"/>
          <a:chExt cx="0" cy="0"/>
        </a:xfrm>
      </p:grpSpPr>
      <p:sp>
        <p:nvSpPr>
          <p:cNvPr id="352" name="Google Shape;352;p18"/>
          <p:cNvSpPr/>
          <p:nvPr/>
        </p:nvSpPr>
        <p:spPr>
          <a:xfrm>
            <a:off x="0" y="-38637"/>
            <a:ext cx="12192000" cy="7029766"/>
          </a:xfrm>
          <a:prstGeom prst="rect">
            <a:avLst/>
          </a:prstGeom>
          <a:solidFill>
            <a:srgbClr val="0075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18"/>
          <p:cNvSpPr txBox="1"/>
          <p:nvPr>
            <p:ph type="title"/>
          </p:nvPr>
        </p:nvSpPr>
        <p:spPr>
          <a:xfrm>
            <a:off x="838200" y="365125"/>
            <a:ext cx="10656194"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CA"/>
              <a:t>Pattern Matching </a:t>
            </a:r>
            <a:r>
              <a:rPr b="1" i="1" lang="en-CA"/>
              <a:t>Switch. </a:t>
            </a:r>
            <a:endParaRPr b="1" i="1"/>
          </a:p>
          <a:p>
            <a:pPr indent="0" lvl="0" marL="0" rtl="0" algn="ctr">
              <a:lnSpc>
                <a:spcPct val="90000"/>
              </a:lnSpc>
              <a:spcBef>
                <a:spcPts val="0"/>
              </a:spcBef>
              <a:spcAft>
                <a:spcPts val="0"/>
              </a:spcAft>
              <a:buClr>
                <a:schemeClr val="lt1"/>
              </a:buClr>
              <a:buSzPts val="4400"/>
              <a:buFont typeface="Calibri"/>
              <a:buNone/>
            </a:pPr>
            <a:r>
              <a:rPr b="1" lang="en-CA"/>
              <a:t>JDK 21</a:t>
            </a:r>
            <a:endParaRPr b="1"/>
          </a:p>
        </p:txBody>
      </p:sp>
      <p:sp>
        <p:nvSpPr>
          <p:cNvPr id="354" name="Google Shape;354;p18"/>
          <p:cNvSpPr txBox="1"/>
          <p:nvPr>
            <p:ph idx="1" type="body"/>
          </p:nvPr>
        </p:nvSpPr>
        <p:spPr>
          <a:xfrm>
            <a:off x="1873875" y="1967288"/>
            <a:ext cx="10210393" cy="33130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b="1" lang="en-CA" sz="2400">
                <a:latin typeface="Consolas"/>
                <a:ea typeface="Consolas"/>
                <a:cs typeface="Consolas"/>
                <a:sym typeface="Consolas"/>
              </a:rPr>
              <a:t>Object x = "4";</a:t>
            </a:r>
            <a:endParaRPr/>
          </a:p>
          <a:p>
            <a:pPr indent="0" lvl="0" marL="0" rtl="0" algn="l">
              <a:lnSpc>
                <a:spcPct val="90000"/>
              </a:lnSpc>
              <a:spcBef>
                <a:spcPts val="1000"/>
              </a:spcBef>
              <a:spcAft>
                <a:spcPts val="0"/>
              </a:spcAft>
              <a:buClr>
                <a:schemeClr val="lt1"/>
              </a:buClr>
              <a:buSzPts val="2400"/>
              <a:buNone/>
            </a:pPr>
            <a:r>
              <a:rPr b="1" lang="en-CA" sz="2400">
                <a:latin typeface="Consolas"/>
                <a:ea typeface="Consolas"/>
                <a:cs typeface="Consolas"/>
                <a:sym typeface="Consolas"/>
              </a:rPr>
              <a:t>String designation = switch (x) {</a:t>
            </a:r>
            <a:endParaRPr/>
          </a:p>
          <a:p>
            <a:pPr indent="0" lvl="0" marL="0" rtl="0" algn="l">
              <a:lnSpc>
                <a:spcPct val="90000"/>
              </a:lnSpc>
              <a:spcBef>
                <a:spcPts val="1000"/>
              </a:spcBef>
              <a:spcAft>
                <a:spcPts val="0"/>
              </a:spcAft>
              <a:buClr>
                <a:schemeClr val="lt1"/>
              </a:buClr>
              <a:buSzPts val="2400"/>
              <a:buNone/>
            </a:pPr>
            <a:r>
              <a:rPr b="1" lang="en-CA" sz="2400">
                <a:latin typeface="Consolas"/>
                <a:ea typeface="Consolas"/>
                <a:cs typeface="Consolas"/>
                <a:sym typeface="Consolas"/>
              </a:rPr>
              <a:t>    // </a:t>
            </a:r>
            <a:r>
              <a:rPr b="1" lang="en-CA" sz="2400">
                <a:solidFill>
                  <a:srgbClr val="BFBFBF"/>
                </a:solidFill>
                <a:latin typeface="Consolas"/>
                <a:ea typeface="Consolas"/>
                <a:cs typeface="Consolas"/>
                <a:sym typeface="Consolas"/>
              </a:rPr>
              <a:t>case Integer i when i &gt; 4 &amp;&amp; i &lt; 12 -&gt; "child";</a:t>
            </a:r>
            <a:endParaRPr b="1" sz="2400">
              <a:solidFill>
                <a:srgbClr val="BFBFBF"/>
              </a:solidFill>
              <a:latin typeface="Consolas"/>
              <a:ea typeface="Consolas"/>
              <a:cs typeface="Consolas"/>
              <a:sym typeface="Consolas"/>
            </a:endParaRPr>
          </a:p>
          <a:p>
            <a:pPr indent="0" lvl="0" marL="0" rtl="0" algn="l">
              <a:lnSpc>
                <a:spcPct val="90000"/>
              </a:lnSpc>
              <a:spcBef>
                <a:spcPts val="1000"/>
              </a:spcBef>
              <a:spcAft>
                <a:spcPts val="0"/>
              </a:spcAft>
              <a:buClr>
                <a:schemeClr val="lt1"/>
              </a:buClr>
              <a:buSzPts val="2400"/>
              <a:buNone/>
            </a:pPr>
            <a:r>
              <a:rPr b="1" lang="en-CA" sz="2400">
                <a:latin typeface="Consolas"/>
                <a:ea typeface="Consolas"/>
                <a:cs typeface="Consolas"/>
                <a:sym typeface="Consolas"/>
              </a:rPr>
              <a:t>    case Integer i when i &lt; 12 -&gt; "child";</a:t>
            </a:r>
            <a:endParaRPr/>
          </a:p>
          <a:p>
            <a:pPr indent="0" lvl="0" marL="0" rtl="0" algn="l">
              <a:lnSpc>
                <a:spcPct val="90000"/>
              </a:lnSpc>
              <a:spcBef>
                <a:spcPts val="1000"/>
              </a:spcBef>
              <a:spcAft>
                <a:spcPts val="0"/>
              </a:spcAft>
              <a:buClr>
                <a:schemeClr val="lt1"/>
              </a:buClr>
              <a:buSzPts val="2400"/>
              <a:buNone/>
            </a:pPr>
            <a:r>
              <a:rPr b="1" lang="en-CA" sz="2400">
                <a:latin typeface="Consolas"/>
                <a:ea typeface="Consolas"/>
                <a:cs typeface="Consolas"/>
                <a:sym typeface="Consolas"/>
              </a:rPr>
              <a:t>    case Integer i when i &lt; 18 -&gt; "teenager";</a:t>
            </a:r>
            <a:endParaRPr/>
          </a:p>
          <a:p>
            <a:pPr indent="0" lvl="0" marL="0" rtl="0" algn="l">
              <a:lnSpc>
                <a:spcPct val="90000"/>
              </a:lnSpc>
              <a:spcBef>
                <a:spcPts val="1000"/>
              </a:spcBef>
              <a:spcAft>
                <a:spcPts val="0"/>
              </a:spcAft>
              <a:buClr>
                <a:schemeClr val="lt1"/>
              </a:buClr>
              <a:buSzPts val="2400"/>
              <a:buNone/>
            </a:pPr>
            <a:r>
              <a:rPr b="1" lang="en-CA" sz="2400">
                <a:latin typeface="Consolas"/>
                <a:ea typeface="Consolas"/>
                <a:cs typeface="Consolas"/>
                <a:sym typeface="Consolas"/>
              </a:rPr>
              <a:t>    case Integer i when i &lt; 25 -&gt; "young adult";</a:t>
            </a:r>
            <a:endParaRPr/>
          </a:p>
          <a:p>
            <a:pPr indent="0" lvl="0" marL="0" rtl="0" algn="l">
              <a:lnSpc>
                <a:spcPct val="90000"/>
              </a:lnSpc>
              <a:spcBef>
                <a:spcPts val="1000"/>
              </a:spcBef>
              <a:spcAft>
                <a:spcPts val="0"/>
              </a:spcAft>
              <a:buClr>
                <a:schemeClr val="lt1"/>
              </a:buClr>
              <a:buSzPts val="2400"/>
              <a:buNone/>
            </a:pPr>
            <a:r>
              <a:rPr b="1" lang="en-CA" sz="2400">
                <a:latin typeface="Consolas"/>
                <a:ea typeface="Consolas"/>
                <a:cs typeface="Consolas"/>
                <a:sym typeface="Consolas"/>
              </a:rPr>
              <a:t>    case Integer i when i &lt; 65 -&gt; "adult";</a:t>
            </a:r>
            <a:endParaRPr/>
          </a:p>
          <a:p>
            <a:pPr indent="0" lvl="0" marL="0" rtl="0" algn="l">
              <a:lnSpc>
                <a:spcPct val="90000"/>
              </a:lnSpc>
              <a:spcBef>
                <a:spcPts val="1000"/>
              </a:spcBef>
              <a:spcAft>
                <a:spcPts val="0"/>
              </a:spcAft>
              <a:buClr>
                <a:schemeClr val="lt1"/>
              </a:buClr>
              <a:buSzPts val="2400"/>
              <a:buNone/>
            </a:pPr>
            <a:r>
              <a:rPr b="1" lang="en-CA" sz="2400">
                <a:latin typeface="Consolas"/>
                <a:ea typeface="Consolas"/>
                <a:cs typeface="Consolas"/>
                <a:sym typeface="Consolas"/>
              </a:rPr>
              <a:t>    case Integer i when i &gt;= 65 -&gt; "senior";</a:t>
            </a:r>
            <a:endParaRPr/>
          </a:p>
          <a:p>
            <a:pPr indent="0" lvl="0" marL="0" rtl="0" algn="l">
              <a:lnSpc>
                <a:spcPct val="90000"/>
              </a:lnSpc>
              <a:spcBef>
                <a:spcPts val="1000"/>
              </a:spcBef>
              <a:spcAft>
                <a:spcPts val="0"/>
              </a:spcAft>
              <a:buClr>
                <a:schemeClr val="lt1"/>
              </a:buClr>
              <a:buSzPts val="2400"/>
              <a:buNone/>
            </a:pPr>
            <a:r>
              <a:rPr b="1" lang="en-CA" sz="2400">
                <a:latin typeface="Consolas"/>
                <a:ea typeface="Consolas"/>
                <a:cs typeface="Consolas"/>
                <a:sym typeface="Consolas"/>
              </a:rPr>
              <a:t>    default -&gt; "Not an Integer";</a:t>
            </a:r>
            <a:endParaRPr/>
          </a:p>
          <a:p>
            <a:pPr indent="0" lvl="0" marL="0" rtl="0" algn="l">
              <a:lnSpc>
                <a:spcPct val="90000"/>
              </a:lnSpc>
              <a:spcBef>
                <a:spcPts val="1000"/>
              </a:spcBef>
              <a:spcAft>
                <a:spcPts val="0"/>
              </a:spcAft>
              <a:buClr>
                <a:schemeClr val="lt1"/>
              </a:buClr>
              <a:buSzPts val="2400"/>
              <a:buNone/>
            </a:pPr>
            <a:r>
              <a:rPr b="1" lang="en-CA" sz="2400">
                <a:latin typeface="Consolas"/>
                <a:ea typeface="Consolas"/>
                <a:cs typeface="Consolas"/>
                <a:sym typeface="Consolas"/>
              </a:rPr>
              <a:t>};</a:t>
            </a:r>
            <a:endParaRPr/>
          </a:p>
          <a:p>
            <a:pPr indent="0" lvl="0" marL="0" rtl="0" algn="l">
              <a:lnSpc>
                <a:spcPct val="90000"/>
              </a:lnSpc>
              <a:spcBef>
                <a:spcPts val="1000"/>
              </a:spcBef>
              <a:spcAft>
                <a:spcPts val="0"/>
              </a:spcAft>
              <a:buClr>
                <a:schemeClr val="lt1"/>
              </a:buClr>
              <a:buSzPts val="2400"/>
              <a:buNone/>
            </a:pPr>
            <a:r>
              <a:rPr b="1" lang="en-CA" sz="2400">
                <a:latin typeface="Consolas"/>
                <a:ea typeface="Consolas"/>
                <a:cs typeface="Consolas"/>
                <a:sym typeface="Consolas"/>
              </a:rPr>
              <a:t>System.out.printf("Designation is %s%n", designation);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9" name="Shape 359"/>
        <p:cNvGrpSpPr/>
        <p:nvPr/>
      </p:nvGrpSpPr>
      <p:grpSpPr>
        <a:xfrm>
          <a:off x="0" y="0"/>
          <a:ext cx="0" cy="0"/>
          <a:chOff x="0" y="0"/>
          <a:chExt cx="0" cy="0"/>
        </a:xfrm>
      </p:grpSpPr>
      <p:sp>
        <p:nvSpPr>
          <p:cNvPr id="360" name="Google Shape;360;p19"/>
          <p:cNvSpPr/>
          <p:nvPr/>
        </p:nvSpPr>
        <p:spPr>
          <a:xfrm>
            <a:off x="-1" y="0"/>
            <a:ext cx="5093209"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61" name="Google Shape;361;p19"/>
          <p:cNvGrpSpPr/>
          <p:nvPr/>
        </p:nvGrpSpPr>
        <p:grpSpPr>
          <a:xfrm>
            <a:off x="5468389" y="929800"/>
            <a:ext cx="6436611" cy="4872846"/>
            <a:chOff x="0" y="309408"/>
            <a:chExt cx="6436611" cy="4872846"/>
          </a:xfrm>
        </p:grpSpPr>
        <p:sp>
          <p:nvSpPr>
            <p:cNvPr id="362" name="Google Shape;362;p19"/>
            <p:cNvSpPr/>
            <p:nvPr/>
          </p:nvSpPr>
          <p:spPr>
            <a:xfrm>
              <a:off x="0" y="338475"/>
              <a:ext cx="6263640" cy="592020"/>
            </a:xfrm>
            <a:prstGeom prst="roundRect">
              <a:avLst>
                <a:gd fmla="val 16667" name="adj"/>
              </a:avLst>
            </a:prstGeom>
            <a:solidFill>
              <a:srgbClr val="F492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txBox="1"/>
            <p:nvPr/>
          </p:nvSpPr>
          <p:spPr>
            <a:xfrm>
              <a:off x="28911" y="309408"/>
              <a:ext cx="6407700" cy="591900"/>
            </a:xfrm>
            <a:prstGeom prst="rect">
              <a:avLst/>
            </a:prstGeom>
            <a:noFill/>
            <a:ln>
              <a:noFill/>
            </a:ln>
          </p:spPr>
          <p:txBody>
            <a:bodyPr anchorCtr="0" anchor="ctr" bIns="87625" lIns="87625" spcFirstLastPara="1" rIns="87625" wrap="square" tIns="87625">
              <a:noAutofit/>
            </a:bodyPr>
            <a:lstStyle/>
            <a:p>
              <a:pPr indent="0" lvl="0" marL="0" rtl="0" algn="l">
                <a:spcBef>
                  <a:spcPts val="0"/>
                </a:spcBef>
                <a:spcAft>
                  <a:spcPts val="0"/>
                </a:spcAft>
                <a:buClr>
                  <a:schemeClr val="dk1"/>
                </a:buClr>
                <a:buSzPts val="1100"/>
                <a:buFont typeface="Arial"/>
                <a:buNone/>
              </a:pPr>
              <a:r>
                <a:rPr lang="en-CA" sz="2300">
                  <a:solidFill>
                    <a:schemeClr val="lt1"/>
                  </a:solidFill>
                  <a:latin typeface="Calibri"/>
                  <a:ea typeface="Calibri"/>
                  <a:cs typeface="Calibri"/>
                  <a:sym typeface="Calibri"/>
                </a:rPr>
                <a:t>Los objetos de datos son conocidos por su código</a:t>
              </a:r>
              <a:endParaRPr sz="23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2300"/>
                <a:buFont typeface="Calibri"/>
                <a:buNone/>
              </a:pPr>
              <a:r>
                <a:rPr lang="en-CA" sz="2300">
                  <a:solidFill>
                    <a:schemeClr val="lt1"/>
                  </a:solidFill>
                  <a:latin typeface="Calibri"/>
                  <a:ea typeface="Calibri"/>
                  <a:cs typeface="Calibri"/>
                  <a:sym typeface="Calibri"/>
                </a:rPr>
                <a:t>repetitivo:</a:t>
              </a:r>
              <a:endParaRPr sz="2300">
                <a:solidFill>
                  <a:schemeClr val="lt1"/>
                </a:solidFill>
                <a:latin typeface="Calibri"/>
                <a:ea typeface="Calibri"/>
                <a:cs typeface="Calibri"/>
                <a:sym typeface="Calibri"/>
              </a:endParaRPr>
            </a:p>
          </p:txBody>
        </p:sp>
        <p:sp>
          <p:nvSpPr>
            <p:cNvPr id="364" name="Google Shape;364;p19"/>
            <p:cNvSpPr/>
            <p:nvPr/>
          </p:nvSpPr>
          <p:spPr>
            <a:xfrm>
              <a:off x="0" y="1010709"/>
              <a:ext cx="6263640" cy="67844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txBox="1"/>
            <p:nvPr/>
          </p:nvSpPr>
          <p:spPr>
            <a:xfrm>
              <a:off x="0" y="1010709"/>
              <a:ext cx="6263640" cy="678442"/>
            </a:xfrm>
            <a:prstGeom prst="rect">
              <a:avLst/>
            </a:prstGeom>
            <a:noFill/>
            <a:ln>
              <a:noFill/>
            </a:ln>
          </p:spPr>
          <p:txBody>
            <a:bodyPr anchorCtr="0" anchor="t" bIns="25400" lIns="198850" spcFirstLastPara="1" rIns="142225" wrap="square" tIns="25400">
              <a:noAutofit/>
            </a:bodyPr>
            <a:lstStyle/>
            <a:p>
              <a:pPr indent="-228600" lvl="1" marL="228600" marR="0" rtl="0" algn="l">
                <a:lnSpc>
                  <a:spcPct val="100000"/>
                </a:lnSpc>
                <a:spcBef>
                  <a:spcPts val="0"/>
                </a:spcBef>
                <a:spcAft>
                  <a:spcPts val="0"/>
                </a:spcAft>
                <a:buClr>
                  <a:schemeClr val="dk1"/>
                </a:buClr>
                <a:buSzPts val="2000"/>
                <a:buFont typeface="Calibri"/>
                <a:buChar char="•"/>
              </a:pPr>
              <a:r>
                <a:rPr b="0" i="0" lang="en-CA" sz="2000" u="none" cap="none" strike="noStrike">
                  <a:solidFill>
                    <a:schemeClr val="dk1"/>
                  </a:solidFill>
                  <a:latin typeface="Calibri"/>
                  <a:ea typeface="Calibri"/>
                  <a:cs typeface="Calibri"/>
                  <a:sym typeface="Calibri"/>
                </a:rPr>
                <a:t>Ini</a:t>
              </a:r>
              <a:r>
                <a:rPr lang="en-CA" sz="2000">
                  <a:solidFill>
                    <a:schemeClr val="dk1"/>
                  </a:solidFill>
                  <a:latin typeface="Calibri"/>
                  <a:ea typeface="Calibri"/>
                  <a:cs typeface="Calibri"/>
                  <a:sym typeface="Calibri"/>
                </a:rPr>
                <a:t>cializar constructores</a:t>
              </a:r>
              <a:r>
                <a:rPr b="0" i="0" lang="en-CA" sz="2000" u="none" cap="none" strike="noStrike">
                  <a:solidFill>
                    <a:schemeClr val="dk1"/>
                  </a:solidFill>
                  <a:latin typeface="Calibri"/>
                  <a:ea typeface="Calibri"/>
                  <a:cs typeface="Calibri"/>
                  <a:sym typeface="Calibri"/>
                </a:rPr>
                <a:t>, setters, getters, equals, hashCode, and toString</a:t>
              </a:r>
              <a:endParaRPr b="0" i="0" sz="2000" u="none" cap="none" strike="noStrike">
                <a:solidFill>
                  <a:schemeClr val="dk1"/>
                </a:solidFill>
                <a:latin typeface="Calibri"/>
                <a:ea typeface="Calibri"/>
                <a:cs typeface="Calibri"/>
                <a:sym typeface="Calibri"/>
              </a:endParaRPr>
            </a:p>
          </p:txBody>
        </p:sp>
        <p:sp>
          <p:nvSpPr>
            <p:cNvPr id="366" name="Google Shape;366;p19"/>
            <p:cNvSpPr/>
            <p:nvPr/>
          </p:nvSpPr>
          <p:spPr>
            <a:xfrm>
              <a:off x="0" y="1801442"/>
              <a:ext cx="6263640" cy="592020"/>
            </a:xfrm>
            <a:prstGeom prst="roundRect">
              <a:avLst>
                <a:gd fmla="val 16667" name="adj"/>
              </a:avLst>
            </a:prstGeom>
            <a:solidFill>
              <a:srgbClr val="F49201">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txBox="1"/>
            <p:nvPr/>
          </p:nvSpPr>
          <p:spPr>
            <a:xfrm>
              <a:off x="28900" y="1830342"/>
              <a:ext cx="6205840" cy="534220"/>
            </a:xfrm>
            <a:prstGeom prst="rect">
              <a:avLst/>
            </a:prstGeom>
            <a:noFill/>
            <a:ln>
              <a:noFill/>
            </a:ln>
          </p:spPr>
          <p:txBody>
            <a:bodyPr anchorCtr="0" anchor="ctr" bIns="87625" lIns="87625" spcFirstLastPara="1" rIns="87625" wrap="square" tIns="87625">
              <a:noAutofit/>
            </a:bodyPr>
            <a:lstStyle/>
            <a:p>
              <a:pPr indent="0" lvl="0" marL="0" marR="0" rtl="0" algn="l">
                <a:lnSpc>
                  <a:spcPct val="100000"/>
                </a:lnSpc>
                <a:spcBef>
                  <a:spcPts val="0"/>
                </a:spcBef>
                <a:spcAft>
                  <a:spcPts val="0"/>
                </a:spcAft>
                <a:buClr>
                  <a:schemeClr val="lt1"/>
                </a:buClr>
                <a:buSzPts val="2300"/>
                <a:buFont typeface="Calibri"/>
                <a:buNone/>
              </a:pPr>
              <a:r>
                <a:rPr lang="en-CA" sz="2300">
                  <a:solidFill>
                    <a:schemeClr val="lt1"/>
                  </a:solidFill>
                  <a:latin typeface="Calibri"/>
                  <a:ea typeface="Calibri"/>
                  <a:cs typeface="Calibri"/>
                  <a:sym typeface="Calibri"/>
                </a:rPr>
                <a:t>Al rescate, llegan los records inmutables</a:t>
              </a:r>
              <a:endParaRPr sz="2300">
                <a:solidFill>
                  <a:schemeClr val="lt1"/>
                </a:solidFill>
                <a:latin typeface="Calibri"/>
                <a:ea typeface="Calibri"/>
                <a:cs typeface="Calibri"/>
                <a:sym typeface="Calibri"/>
              </a:endParaRPr>
            </a:p>
          </p:txBody>
        </p:sp>
        <p:sp>
          <p:nvSpPr>
            <p:cNvPr id="368" name="Google Shape;368;p19"/>
            <p:cNvSpPr/>
            <p:nvPr/>
          </p:nvSpPr>
          <p:spPr>
            <a:xfrm>
              <a:off x="0" y="2571995"/>
              <a:ext cx="6263640" cy="592020"/>
            </a:xfrm>
            <a:prstGeom prst="roundRect">
              <a:avLst>
                <a:gd fmla="val 16667" name="adj"/>
              </a:avLst>
            </a:prstGeom>
            <a:solidFill>
              <a:srgbClr val="F49201">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9"/>
            <p:cNvSpPr txBox="1"/>
            <p:nvPr/>
          </p:nvSpPr>
          <p:spPr>
            <a:xfrm>
              <a:off x="28900" y="2600895"/>
              <a:ext cx="6205840" cy="534220"/>
            </a:xfrm>
            <a:prstGeom prst="rect">
              <a:avLst/>
            </a:prstGeom>
            <a:noFill/>
            <a:ln>
              <a:noFill/>
            </a:ln>
          </p:spPr>
          <p:txBody>
            <a:bodyPr anchorCtr="0" anchor="ctr" bIns="87625" lIns="87625" spcFirstLastPara="1" rIns="87625" wrap="square" tIns="87625">
              <a:noAutofit/>
            </a:bodyPr>
            <a:lstStyle/>
            <a:p>
              <a:pPr indent="0" lvl="0" marL="0" marR="0" rtl="0" algn="l">
                <a:lnSpc>
                  <a:spcPct val="100000"/>
                </a:lnSpc>
                <a:spcBef>
                  <a:spcPts val="0"/>
                </a:spcBef>
                <a:spcAft>
                  <a:spcPts val="0"/>
                </a:spcAft>
                <a:buClr>
                  <a:schemeClr val="lt1"/>
                </a:buClr>
                <a:buSzPts val="2300"/>
                <a:buFont typeface="Calibri"/>
                <a:buNone/>
              </a:pPr>
              <a:r>
                <a:rPr lang="en-CA" sz="2300">
                  <a:solidFill>
                    <a:schemeClr val="lt1"/>
                  </a:solidFill>
                  <a:latin typeface="Calibri"/>
                  <a:ea typeface="Calibri"/>
                  <a:cs typeface="Calibri"/>
                  <a:sym typeface="Calibri"/>
                </a:rPr>
                <a:t>Más que una simple simplificación de un bean</a:t>
              </a:r>
              <a:endParaRPr sz="2300">
                <a:solidFill>
                  <a:schemeClr val="lt1"/>
                </a:solidFill>
                <a:latin typeface="Calibri"/>
                <a:ea typeface="Calibri"/>
                <a:cs typeface="Calibri"/>
                <a:sym typeface="Calibri"/>
              </a:endParaRPr>
            </a:p>
          </p:txBody>
        </p:sp>
        <p:sp>
          <p:nvSpPr>
            <p:cNvPr id="370" name="Google Shape;370;p19"/>
            <p:cNvSpPr/>
            <p:nvPr/>
          </p:nvSpPr>
          <p:spPr>
            <a:xfrm>
              <a:off x="0" y="3326504"/>
              <a:ext cx="6263640" cy="592020"/>
            </a:xfrm>
            <a:prstGeom prst="roundRect">
              <a:avLst>
                <a:gd fmla="val 16667" name="adj"/>
              </a:avLst>
            </a:prstGeom>
            <a:solidFill>
              <a:srgbClr val="F4920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txBox="1"/>
            <p:nvPr/>
          </p:nvSpPr>
          <p:spPr>
            <a:xfrm>
              <a:off x="28900" y="3355404"/>
              <a:ext cx="6205840" cy="534220"/>
            </a:xfrm>
            <a:prstGeom prst="rect">
              <a:avLst/>
            </a:prstGeom>
            <a:noFill/>
            <a:ln>
              <a:noFill/>
            </a:ln>
          </p:spPr>
          <p:txBody>
            <a:bodyPr anchorCtr="0" anchor="ctr" bIns="87625" lIns="87625" spcFirstLastPara="1" rIns="87625" wrap="square" tIns="87625">
              <a:noAutofit/>
            </a:bodyPr>
            <a:lstStyle/>
            <a:p>
              <a:pPr indent="0" lvl="0" marL="0" marR="0" rtl="0" algn="l">
                <a:lnSpc>
                  <a:spcPct val="100000"/>
                </a:lnSpc>
                <a:spcBef>
                  <a:spcPts val="0"/>
                </a:spcBef>
                <a:spcAft>
                  <a:spcPts val="0"/>
                </a:spcAft>
                <a:buClr>
                  <a:schemeClr val="lt1"/>
                </a:buClr>
                <a:buSzPts val="2300"/>
                <a:buFont typeface="Calibri"/>
                <a:buNone/>
              </a:pPr>
              <a:r>
                <a:rPr lang="en-CA" sz="2300">
                  <a:solidFill>
                    <a:schemeClr val="lt1"/>
                  </a:solidFill>
                  <a:latin typeface="Calibri"/>
                  <a:ea typeface="Calibri"/>
                  <a:cs typeface="Calibri"/>
                  <a:sym typeface="Calibri"/>
                </a:rPr>
                <a:t>Es el camino hacia objetos inmutables por defecto</a:t>
              </a:r>
              <a:endParaRPr sz="2300">
                <a:solidFill>
                  <a:schemeClr val="lt1"/>
                </a:solidFill>
                <a:latin typeface="Calibri"/>
                <a:ea typeface="Calibri"/>
                <a:cs typeface="Calibri"/>
                <a:sym typeface="Calibri"/>
              </a:endParaRPr>
            </a:p>
          </p:txBody>
        </p:sp>
        <p:sp>
          <p:nvSpPr>
            <p:cNvPr id="372" name="Google Shape;372;p19"/>
            <p:cNvSpPr/>
            <p:nvPr/>
          </p:nvSpPr>
          <p:spPr>
            <a:xfrm>
              <a:off x="0" y="4064976"/>
              <a:ext cx="6263640" cy="592020"/>
            </a:xfrm>
            <a:prstGeom prst="roundRect">
              <a:avLst>
                <a:gd fmla="val 16667" name="adj"/>
              </a:avLst>
            </a:prstGeom>
            <a:solidFill>
              <a:srgbClr val="F49201">
                <a:alpha val="60000"/>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txBox="1"/>
            <p:nvPr/>
          </p:nvSpPr>
          <p:spPr>
            <a:xfrm>
              <a:off x="28900" y="4093876"/>
              <a:ext cx="6205840" cy="534220"/>
            </a:xfrm>
            <a:prstGeom prst="rect">
              <a:avLst/>
            </a:prstGeom>
            <a:noFill/>
            <a:ln>
              <a:noFill/>
            </a:ln>
          </p:spPr>
          <p:txBody>
            <a:bodyPr anchorCtr="0" anchor="ctr" bIns="87625" lIns="87625" spcFirstLastPara="1" rIns="87625" wrap="square" tIns="87625">
              <a:noAutofit/>
            </a:bodyPr>
            <a:lstStyle/>
            <a:p>
              <a:pPr indent="0" lvl="0" marL="0" marR="0" rtl="0" algn="l">
                <a:lnSpc>
                  <a:spcPct val="100000"/>
                </a:lnSpc>
                <a:spcBef>
                  <a:spcPts val="0"/>
                </a:spcBef>
                <a:spcAft>
                  <a:spcPts val="0"/>
                </a:spcAft>
                <a:buClr>
                  <a:schemeClr val="lt1"/>
                </a:buClr>
                <a:buSzPts val="2300"/>
                <a:buFont typeface="Calibri"/>
                <a:buNone/>
              </a:pPr>
              <a:r>
                <a:rPr lang="en-CA" sz="2300">
                  <a:solidFill>
                    <a:schemeClr val="lt1"/>
                  </a:solidFill>
                  <a:latin typeface="Calibri"/>
                  <a:ea typeface="Calibri"/>
                  <a:cs typeface="Calibri"/>
                  <a:sym typeface="Calibri"/>
                </a:rPr>
                <a:t>Y luego está el constructor compacto.</a:t>
              </a:r>
              <a:endParaRPr sz="2300">
                <a:solidFill>
                  <a:schemeClr val="lt1"/>
                </a:solidFill>
                <a:latin typeface="Calibri"/>
                <a:ea typeface="Calibri"/>
                <a:cs typeface="Calibri"/>
                <a:sym typeface="Calibri"/>
              </a:endParaRPr>
            </a:p>
          </p:txBody>
        </p:sp>
        <p:sp>
          <p:nvSpPr>
            <p:cNvPr id="374" name="Google Shape;374;p19"/>
            <p:cNvSpPr/>
            <p:nvPr/>
          </p:nvSpPr>
          <p:spPr>
            <a:xfrm>
              <a:off x="0" y="4801374"/>
              <a:ext cx="6263640" cy="3808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txBox="1"/>
            <p:nvPr/>
          </p:nvSpPr>
          <p:spPr>
            <a:xfrm>
              <a:off x="0" y="4801374"/>
              <a:ext cx="6263640" cy="380880"/>
            </a:xfrm>
            <a:prstGeom prst="rect">
              <a:avLst/>
            </a:prstGeom>
            <a:noFill/>
            <a:ln>
              <a:noFill/>
            </a:ln>
          </p:spPr>
          <p:txBody>
            <a:bodyPr anchorCtr="0" anchor="t" bIns="25400" lIns="198850" spcFirstLastPara="1" rIns="142225" wrap="square" tIns="25400">
              <a:noAutofit/>
            </a:bodyPr>
            <a:lstStyle/>
            <a:p>
              <a:pPr indent="0" lvl="0" marL="0" rtl="0" algn="l">
                <a:spcBef>
                  <a:spcPts val="0"/>
                </a:spcBef>
                <a:spcAft>
                  <a:spcPts val="0"/>
                </a:spcAft>
                <a:buNone/>
              </a:pPr>
              <a:r>
                <a:rPr lang="en-CA" sz="2000">
                  <a:solidFill>
                    <a:schemeClr val="dk1"/>
                  </a:solidFill>
                  <a:latin typeface="Calibri"/>
                  <a:ea typeface="Calibri"/>
                  <a:cs typeface="Calibri"/>
                  <a:sym typeface="Calibri"/>
                </a:rPr>
                <a:t>Validando los valores iniciales sin un constructor por separado.</a:t>
              </a:r>
              <a:endParaRPr sz="2000">
                <a:solidFill>
                  <a:schemeClr val="dk1"/>
                </a:solidFill>
                <a:latin typeface="Calibri"/>
                <a:ea typeface="Calibri"/>
                <a:cs typeface="Calibri"/>
                <a:sym typeface="Calibri"/>
              </a:endParaRPr>
            </a:p>
          </p:txBody>
        </p:sp>
      </p:grpSp>
      <p:sp>
        <p:nvSpPr>
          <p:cNvPr id="376" name="Google Shape;376;p19"/>
          <p:cNvSpPr/>
          <p:nvPr/>
        </p:nvSpPr>
        <p:spPr>
          <a:xfrm>
            <a:off x="-16042" y="0"/>
            <a:ext cx="5109251" cy="6874042"/>
          </a:xfrm>
          <a:prstGeom prst="rect">
            <a:avLst/>
          </a:prstGeom>
          <a:solidFill>
            <a:srgbClr val="0075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 name="Google Shape;377;p19"/>
          <p:cNvSpPr txBox="1"/>
          <p:nvPr>
            <p:ph type="title"/>
          </p:nvPr>
        </p:nvSpPr>
        <p:spPr>
          <a:xfrm>
            <a:off x="524741" y="268014"/>
            <a:ext cx="3808268" cy="6400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CA">
                <a:solidFill>
                  <a:schemeClr val="lt1"/>
                </a:solidFill>
              </a:rPr>
              <a:t>records</a:t>
            </a:r>
            <a:r>
              <a:rPr lang="en-CA">
                <a:solidFill>
                  <a:schemeClr val="lt1"/>
                </a:solidFill>
              </a:rPr>
              <a:t> – Reducción del</a:t>
            </a:r>
            <a:endParaRPr>
              <a:solidFill>
                <a:schemeClr val="lt1"/>
              </a:solidFill>
            </a:endParaRPr>
          </a:p>
          <a:p>
            <a:pPr indent="0" lvl="0" marL="0" rtl="0" algn="l">
              <a:spcBef>
                <a:spcPts val="0"/>
              </a:spcBef>
              <a:spcAft>
                <a:spcPts val="0"/>
              </a:spcAft>
              <a:buClr>
                <a:schemeClr val="dk1"/>
              </a:buClr>
              <a:buSzPts val="1100"/>
              <a:buFont typeface="Arial"/>
              <a:buNone/>
            </a:pPr>
            <a:r>
              <a:rPr lang="en-CA">
                <a:solidFill>
                  <a:schemeClr val="lt1"/>
                </a:solidFill>
              </a:rPr>
              <a:t>boilerplate</a:t>
            </a:r>
            <a:endParaRPr>
              <a:solidFill>
                <a:schemeClr val="lt1"/>
              </a:solidFill>
            </a:endParaRPr>
          </a:p>
          <a:p>
            <a:pPr indent="0" lvl="0" marL="0" rtl="0" algn="l">
              <a:spcBef>
                <a:spcPts val="0"/>
              </a:spcBef>
              <a:spcAft>
                <a:spcPts val="0"/>
              </a:spcAft>
              <a:buClr>
                <a:schemeClr val="dk1"/>
              </a:buClr>
              <a:buSzPts val="1100"/>
              <a:buFont typeface="Arial"/>
              <a:buNone/>
            </a:pPr>
            <a:r>
              <a:rPr lang="en-CA">
                <a:solidFill>
                  <a:schemeClr val="lt1"/>
                </a:solidFill>
              </a:rPr>
              <a:t>requerido con</a:t>
            </a:r>
            <a:endParaRPr>
              <a:solidFill>
                <a:schemeClr val="lt1"/>
              </a:solidFill>
            </a:endParaRPr>
          </a:p>
          <a:p>
            <a:pPr indent="0" lvl="0" marL="0" rtl="0" algn="l">
              <a:spcBef>
                <a:spcPts val="0"/>
              </a:spcBef>
              <a:spcAft>
                <a:spcPts val="0"/>
              </a:spcAft>
              <a:buClr>
                <a:schemeClr val="dk1"/>
              </a:buClr>
              <a:buSzPts val="1100"/>
              <a:buFont typeface="Arial"/>
              <a:buNone/>
            </a:pPr>
            <a:r>
              <a:rPr lang="en-CA">
                <a:solidFill>
                  <a:schemeClr val="lt1"/>
                </a:solidFill>
              </a:rPr>
              <a:t>inmutabilidad</a:t>
            </a:r>
            <a:endParaRPr>
              <a:solidFill>
                <a:schemeClr val="lt1"/>
              </a:solidFill>
            </a:endParaRPr>
          </a:p>
          <a:p>
            <a:pPr indent="0" lvl="0" marL="0" rtl="0" algn="l">
              <a:spcBef>
                <a:spcPts val="0"/>
              </a:spcBef>
              <a:spcAft>
                <a:spcPts val="0"/>
              </a:spcAft>
              <a:buClr>
                <a:schemeClr val="dk1"/>
              </a:buClr>
              <a:buSzPts val="1100"/>
              <a:buFont typeface="Arial"/>
              <a:buNone/>
            </a:pPr>
            <a:r>
              <a:rPr lang="en-CA">
                <a:solidFill>
                  <a:schemeClr val="lt1"/>
                </a:solidFill>
              </a:rPr>
              <a:t>agregada al</a:t>
            </a:r>
            <a:endParaRPr>
              <a:solidFill>
                <a:schemeClr val="lt1"/>
              </a:solidFill>
            </a:endParaRPr>
          </a:p>
          <a:p>
            <a:pPr indent="0" lvl="0" marL="0" rtl="0" algn="l">
              <a:spcBef>
                <a:spcPts val="0"/>
              </a:spcBef>
              <a:spcAft>
                <a:spcPts val="0"/>
              </a:spcAft>
              <a:buClr>
                <a:schemeClr val="dk1"/>
              </a:buClr>
              <a:buSzPts val="1100"/>
              <a:buFont typeface="Arial"/>
              <a:buNone/>
            </a:pPr>
            <a:r>
              <a:rPr lang="en-CA">
                <a:solidFill>
                  <a:schemeClr val="lt1"/>
                </a:solidFill>
              </a:rPr>
              <a:t>manejo de la</a:t>
            </a:r>
            <a:endParaRPr>
              <a:solidFill>
                <a:schemeClr val="lt1"/>
              </a:solidFill>
            </a:endParaRPr>
          </a:p>
          <a:p>
            <a:pPr indent="0" lvl="0" marL="0" rtl="0" algn="l">
              <a:lnSpc>
                <a:spcPct val="90000"/>
              </a:lnSpc>
              <a:spcBef>
                <a:spcPts val="0"/>
              </a:spcBef>
              <a:spcAft>
                <a:spcPts val="0"/>
              </a:spcAft>
              <a:buClr>
                <a:schemeClr val="lt1"/>
              </a:buClr>
              <a:buSzPts val="4400"/>
              <a:buFont typeface="Calibri"/>
              <a:buNone/>
            </a:pPr>
            <a:r>
              <a:rPr lang="en-CA">
                <a:solidFill>
                  <a:schemeClr val="lt1"/>
                </a:solidFill>
              </a:rPr>
              <a:t>data.</a:t>
            </a:r>
            <a:br>
              <a:rPr lang="en-CA">
                <a:solidFill>
                  <a:schemeClr val="lt1"/>
                </a:solidFill>
              </a:rPr>
            </a:br>
            <a:r>
              <a:rPr b="1" lang="en-CA">
                <a:solidFill>
                  <a:schemeClr val="lt1"/>
                </a:solidFill>
              </a:rPr>
              <a:t>JDK 16</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idx="1" type="body"/>
          </p:nvPr>
        </p:nvSpPr>
        <p:spPr>
          <a:xfrm>
            <a:off x="4379709" y="686862"/>
            <a:ext cx="7037591" cy="5475129"/>
          </a:xfrm>
          <a:prstGeom prst="rect">
            <a:avLst/>
          </a:prstGeom>
          <a:noFill/>
          <a:ln>
            <a:noFill/>
          </a:ln>
        </p:spPr>
        <p:txBody>
          <a:bodyPr anchorCtr="0" anchor="ctr" bIns="45700" lIns="91425" spcFirstLastPara="1" rIns="91425" wrap="square" tIns="45700">
            <a:noAutofit/>
          </a:bodyPr>
          <a:lstStyle/>
          <a:p>
            <a:pPr indent="-254000" lvl="0" marL="228600" rtl="0" algn="l">
              <a:spcBef>
                <a:spcPts val="0"/>
              </a:spcBef>
              <a:spcAft>
                <a:spcPts val="0"/>
              </a:spcAft>
              <a:buClr>
                <a:srgbClr val="444444"/>
              </a:buClr>
              <a:buSzPts val="2200"/>
              <a:buChar char="•"/>
            </a:pPr>
            <a:r>
              <a:rPr lang="en-CA" sz="2200">
                <a:solidFill>
                  <a:srgbClr val="444444"/>
                </a:solidFill>
                <a:latin typeface="Proxima Nova"/>
                <a:ea typeface="Proxima Nova"/>
                <a:cs typeface="Proxima Nova"/>
                <a:sym typeface="Proxima Nova"/>
              </a:rPr>
              <a:t>J</a:t>
            </a:r>
            <a:r>
              <a:rPr lang="en-CA" sz="2200">
                <a:solidFill>
                  <a:srgbClr val="444444"/>
                </a:solidFill>
                <a:latin typeface="Proxima Nova"/>
                <a:ea typeface="Proxima Nova"/>
                <a:cs typeface="Proxima Nova"/>
                <a:sym typeface="Proxima Nova"/>
              </a:rPr>
              <a:t>ava puede tener una pronunciada curva</a:t>
            </a:r>
            <a:endParaRPr sz="2200">
              <a:solidFill>
                <a:srgbClr val="444444"/>
              </a:solidFill>
              <a:latin typeface="Proxima Nova"/>
              <a:ea typeface="Proxima Nova"/>
              <a:cs typeface="Proxima Nova"/>
              <a:sym typeface="Proxima Nova"/>
            </a:endParaRPr>
          </a:p>
          <a:p>
            <a:pPr indent="0" lvl="0" marL="228600" rtl="0" algn="l">
              <a:lnSpc>
                <a:spcPct val="90000"/>
              </a:lnSpc>
              <a:spcBef>
                <a:spcPts val="0"/>
              </a:spcBef>
              <a:spcAft>
                <a:spcPts val="0"/>
              </a:spcAft>
              <a:buNone/>
            </a:pPr>
            <a:r>
              <a:rPr lang="en-CA" sz="2200">
                <a:solidFill>
                  <a:srgbClr val="444444"/>
                </a:solidFill>
                <a:latin typeface="Proxima Nova"/>
                <a:ea typeface="Proxima Nova"/>
                <a:cs typeface="Proxima Nova"/>
                <a:sym typeface="Proxima Nova"/>
              </a:rPr>
              <a:t>de aprendizaje para un principiante.</a:t>
            </a:r>
            <a:r>
              <a:rPr b="0" i="0" lang="en-CA" sz="2200">
                <a:solidFill>
                  <a:srgbClr val="444444"/>
                </a:solidFill>
                <a:latin typeface="Proxima Nova"/>
                <a:ea typeface="Proxima Nova"/>
                <a:cs typeface="Proxima Nova"/>
                <a:sym typeface="Proxima Nova"/>
              </a:rPr>
              <a:t> </a:t>
            </a:r>
            <a:endParaRPr sz="2200"/>
          </a:p>
          <a:p>
            <a:pPr indent="-254000" lvl="1" marL="685800" rtl="0" algn="l">
              <a:spcBef>
                <a:spcPts val="500"/>
              </a:spcBef>
              <a:spcAft>
                <a:spcPts val="0"/>
              </a:spcAft>
              <a:buClr>
                <a:srgbClr val="444444"/>
              </a:buClr>
              <a:buSzPts val="2200"/>
              <a:buChar char="•"/>
            </a:pPr>
            <a:r>
              <a:rPr i="1" lang="en-CA" sz="2200">
                <a:solidFill>
                  <a:srgbClr val="444444"/>
                </a:solidFill>
                <a:latin typeface="Proxima Nova"/>
                <a:ea typeface="Proxima Nova"/>
                <a:cs typeface="Proxima Nova"/>
                <a:sym typeface="Proxima Nova"/>
              </a:rPr>
              <a:t>Sólo si el instructor en su etapa de aprendizaje también la tuvo.</a:t>
            </a:r>
            <a:endParaRPr sz="2200"/>
          </a:p>
          <a:p>
            <a:pPr indent="-217170" lvl="0" marL="228600" rtl="0" algn="l">
              <a:lnSpc>
                <a:spcPct val="90000"/>
              </a:lnSpc>
              <a:spcBef>
                <a:spcPts val="1000"/>
              </a:spcBef>
              <a:spcAft>
                <a:spcPts val="0"/>
              </a:spcAft>
              <a:buClr>
                <a:srgbClr val="444444"/>
              </a:buClr>
              <a:buSzPts val="2200"/>
              <a:buChar char="•"/>
            </a:pPr>
            <a:r>
              <a:rPr b="0" i="0" lang="en-CA" sz="2200">
                <a:solidFill>
                  <a:srgbClr val="444444"/>
                </a:solidFill>
                <a:latin typeface="Proxima Nova"/>
                <a:ea typeface="Proxima Nova"/>
                <a:cs typeface="Proxima Nova"/>
                <a:sym typeface="Proxima Nova"/>
              </a:rPr>
              <a:t>Java no es ad</a:t>
            </a:r>
            <a:r>
              <a:rPr lang="en-CA" sz="2200">
                <a:solidFill>
                  <a:srgbClr val="444444"/>
                </a:solidFill>
                <a:latin typeface="Proxima Nova"/>
                <a:ea typeface="Proxima Nova"/>
                <a:cs typeface="Proxima Nova"/>
                <a:sym typeface="Proxima Nova"/>
              </a:rPr>
              <a:t>ecuado para tareas rápidas y ligeras.</a:t>
            </a:r>
            <a:endParaRPr sz="2200"/>
          </a:p>
          <a:p>
            <a:pPr indent="-254000" lvl="1" marL="685800" rtl="0" algn="l">
              <a:lnSpc>
                <a:spcPct val="90000"/>
              </a:lnSpc>
              <a:spcBef>
                <a:spcPts val="1000"/>
              </a:spcBef>
              <a:spcAft>
                <a:spcPts val="0"/>
              </a:spcAft>
              <a:buClr>
                <a:srgbClr val="444444"/>
              </a:buClr>
              <a:buSzPts val="2200"/>
              <a:buChar char="•"/>
            </a:pPr>
            <a:r>
              <a:rPr lang="en-CA" sz="2200">
                <a:solidFill>
                  <a:srgbClr val="444444"/>
                </a:solidFill>
                <a:latin typeface="Proxima Nova"/>
                <a:ea typeface="Proxima Nova"/>
                <a:cs typeface="Proxima Nova"/>
                <a:sym typeface="Proxima Nova"/>
              </a:rPr>
              <a:t>Es más adecuado para aplicaciones grandes y complejas.</a:t>
            </a:r>
            <a:endParaRPr sz="2200"/>
          </a:p>
          <a:p>
            <a:pPr indent="-254000" lvl="1" marL="685800" rtl="0" algn="l">
              <a:spcBef>
                <a:spcPts val="500"/>
              </a:spcBef>
              <a:spcAft>
                <a:spcPts val="0"/>
              </a:spcAft>
              <a:buClr>
                <a:srgbClr val="444444"/>
              </a:buClr>
              <a:buSzPts val="2200"/>
              <a:buChar char="•"/>
            </a:pPr>
            <a:r>
              <a:rPr i="1" lang="en-CA" sz="2200">
                <a:solidFill>
                  <a:srgbClr val="444444"/>
                </a:solidFill>
                <a:latin typeface="Proxima Nova"/>
                <a:ea typeface="Proxima Nova"/>
                <a:cs typeface="Proxima Nova"/>
                <a:sym typeface="Proxima Nova"/>
              </a:rPr>
              <a:t>¿Has visto el Single-File Source-Code y en Linux has probado la ejecución de shebang?</a:t>
            </a:r>
            <a:endParaRPr sz="2200"/>
          </a:p>
          <a:p>
            <a:pPr indent="-217169" lvl="1" marL="685800" rtl="0" algn="l">
              <a:lnSpc>
                <a:spcPct val="90000"/>
              </a:lnSpc>
              <a:spcBef>
                <a:spcPts val="500"/>
              </a:spcBef>
              <a:spcAft>
                <a:spcPts val="0"/>
              </a:spcAft>
              <a:buClr>
                <a:srgbClr val="444444"/>
              </a:buClr>
              <a:buSzPts val="2200"/>
              <a:buChar char="•"/>
            </a:pPr>
            <a:r>
              <a:rPr i="1" lang="en-CA" sz="2200">
                <a:solidFill>
                  <a:srgbClr val="444444"/>
                </a:solidFill>
                <a:latin typeface="Proxima Nova"/>
                <a:ea typeface="Proxima Nova"/>
                <a:cs typeface="Proxima Nova"/>
                <a:sym typeface="Proxima Nova"/>
              </a:rPr>
              <a:t>Recién incluidos</a:t>
            </a:r>
            <a:r>
              <a:rPr i="1" lang="en-CA" sz="2200">
                <a:solidFill>
                  <a:srgbClr val="444444"/>
                </a:solidFill>
                <a:latin typeface="Proxima Nova"/>
                <a:ea typeface="Proxima Nova"/>
                <a:cs typeface="Proxima Nova"/>
                <a:sym typeface="Proxima Nova"/>
              </a:rPr>
              <a:t>! </a:t>
            </a:r>
            <a:r>
              <a:rPr b="1" i="1" lang="en-CA" sz="2200">
                <a:solidFill>
                  <a:srgbClr val="444444"/>
                </a:solidFill>
                <a:latin typeface="Proxima Nova"/>
                <a:ea typeface="Proxima Nova"/>
                <a:cs typeface="Proxima Nova"/>
                <a:sym typeface="Proxima Nova"/>
              </a:rPr>
              <a:t>Unnamed Classes and Instance Main Methods</a:t>
            </a:r>
            <a:endParaRPr b="1" i="1" sz="2200">
              <a:solidFill>
                <a:srgbClr val="444444"/>
              </a:solidFill>
              <a:latin typeface="Proxima Nova"/>
              <a:ea typeface="Proxima Nova"/>
              <a:cs typeface="Proxima Nova"/>
              <a:sym typeface="Proxima Nova"/>
            </a:endParaRPr>
          </a:p>
          <a:p>
            <a:pPr indent="-217170" lvl="0" marL="228600" rtl="0" algn="l">
              <a:lnSpc>
                <a:spcPct val="90000"/>
              </a:lnSpc>
              <a:spcBef>
                <a:spcPts val="1000"/>
              </a:spcBef>
              <a:spcAft>
                <a:spcPts val="0"/>
              </a:spcAft>
              <a:buClr>
                <a:srgbClr val="444444"/>
              </a:buClr>
              <a:buSzPts val="2200"/>
              <a:buChar char="•"/>
            </a:pPr>
            <a:r>
              <a:rPr b="0" i="0" lang="en-CA" sz="2200">
                <a:solidFill>
                  <a:srgbClr val="444444"/>
                </a:solidFill>
                <a:latin typeface="Proxima Nova"/>
                <a:ea typeface="Proxima Nova"/>
                <a:cs typeface="Proxima Nova"/>
                <a:sym typeface="Proxima Nova"/>
              </a:rPr>
              <a:t>Oracle Java Development Kit (JDK), </a:t>
            </a:r>
            <a:r>
              <a:rPr lang="en-CA" sz="2200">
                <a:solidFill>
                  <a:srgbClr val="444444"/>
                </a:solidFill>
                <a:latin typeface="Proxima Nova"/>
                <a:ea typeface="Proxima Nova"/>
                <a:cs typeface="Proxima Nova"/>
                <a:sym typeface="Proxima Nova"/>
              </a:rPr>
              <a:t>no es</a:t>
            </a:r>
            <a:r>
              <a:rPr b="0" i="0" lang="en-CA" sz="2200">
                <a:solidFill>
                  <a:srgbClr val="444444"/>
                </a:solidFill>
                <a:latin typeface="Proxima Nova"/>
                <a:ea typeface="Proxima Nova"/>
                <a:cs typeface="Proxima Nova"/>
                <a:sym typeface="Proxima Nova"/>
              </a:rPr>
              <a:t> </a:t>
            </a:r>
            <a:r>
              <a:rPr lang="en-CA" sz="2200">
                <a:solidFill>
                  <a:srgbClr val="444444"/>
                </a:solidFill>
                <a:latin typeface="Proxima Nova"/>
                <a:ea typeface="Proxima Nova"/>
                <a:cs typeface="Proxima Nova"/>
                <a:sym typeface="Proxima Nova"/>
              </a:rPr>
              <a:t>código abierto</a:t>
            </a:r>
            <a:endParaRPr sz="2200"/>
          </a:p>
          <a:p>
            <a:pPr indent="-217169" lvl="1" marL="685800" rtl="0" algn="l">
              <a:lnSpc>
                <a:spcPct val="90000"/>
              </a:lnSpc>
              <a:spcBef>
                <a:spcPts val="500"/>
              </a:spcBef>
              <a:spcAft>
                <a:spcPts val="0"/>
              </a:spcAft>
              <a:buClr>
                <a:srgbClr val="444444"/>
              </a:buClr>
              <a:buSzPts val="2200"/>
              <a:buChar char="•"/>
            </a:pPr>
            <a:r>
              <a:rPr b="0" i="1" lang="en-CA" sz="2200">
                <a:solidFill>
                  <a:srgbClr val="444444"/>
                </a:solidFill>
                <a:latin typeface="Proxima Nova"/>
                <a:ea typeface="Proxima Nova"/>
                <a:cs typeface="Proxima Nova"/>
                <a:sym typeface="Proxima Nova"/>
              </a:rPr>
              <a:t>OpenJDK es una implementaci</a:t>
            </a:r>
            <a:r>
              <a:rPr i="1" lang="en-CA" sz="2200">
                <a:solidFill>
                  <a:srgbClr val="444444"/>
                </a:solidFill>
                <a:latin typeface="Proxima Nova"/>
                <a:ea typeface="Proxima Nova"/>
                <a:cs typeface="Proxima Nova"/>
                <a:sym typeface="Proxima Nova"/>
              </a:rPr>
              <a:t>ón del JDK completamente de código abierto.</a:t>
            </a:r>
            <a:r>
              <a:rPr b="0" i="1" lang="en-CA" sz="2200">
                <a:solidFill>
                  <a:srgbClr val="444444"/>
                </a:solidFill>
                <a:latin typeface="Proxima Nova"/>
                <a:ea typeface="Proxima Nova"/>
                <a:cs typeface="Proxima Nova"/>
                <a:sym typeface="Proxima Nova"/>
              </a:rPr>
              <a:t> </a:t>
            </a:r>
            <a:endParaRPr i="1" sz="2200">
              <a:solidFill>
                <a:srgbClr val="444444"/>
              </a:solidFill>
              <a:latin typeface="Proxima Nova"/>
              <a:ea typeface="Proxima Nova"/>
              <a:cs typeface="Proxima Nova"/>
              <a:sym typeface="Proxima Nova"/>
            </a:endParaRPr>
          </a:p>
          <a:p>
            <a:pPr indent="-217169" lvl="1" marL="685800" rtl="0" algn="l">
              <a:lnSpc>
                <a:spcPct val="90000"/>
              </a:lnSpc>
              <a:spcBef>
                <a:spcPts val="500"/>
              </a:spcBef>
              <a:spcAft>
                <a:spcPts val="0"/>
              </a:spcAft>
              <a:buClr>
                <a:srgbClr val="444444"/>
              </a:buClr>
              <a:buSzPts val="2200"/>
              <a:buChar char="•"/>
            </a:pPr>
            <a:r>
              <a:rPr i="1" lang="en-CA" sz="2200">
                <a:solidFill>
                  <a:srgbClr val="444444"/>
                </a:solidFill>
                <a:latin typeface="Proxima Nova"/>
                <a:ea typeface="Proxima Nova"/>
                <a:cs typeface="Proxima Nova"/>
                <a:sym typeface="Proxima Nova"/>
              </a:rPr>
              <a:t>El desarrollo continuo de Java se realiza en el proyecto OpenJDK por parte de los desarrolladores Java de Oracle.</a:t>
            </a:r>
            <a:endParaRPr b="0" i="1" sz="2200">
              <a:solidFill>
                <a:srgbClr val="444444"/>
              </a:solidFill>
              <a:latin typeface="Proxima Nova"/>
              <a:ea typeface="Proxima Nova"/>
              <a:cs typeface="Proxima Nova"/>
              <a:sym typeface="Proxima Nova"/>
            </a:endParaRPr>
          </a:p>
        </p:txBody>
      </p:sp>
      <p:sp>
        <p:nvSpPr>
          <p:cNvPr id="114" name="Google Shape;114;p2"/>
          <p:cNvSpPr/>
          <p:nvPr/>
        </p:nvSpPr>
        <p:spPr>
          <a:xfrm>
            <a:off x="466343" y="4419227"/>
            <a:ext cx="3414369" cy="1979852"/>
          </a:xfrm>
          <a:prstGeom prst="rect">
            <a:avLst/>
          </a:prstGeom>
          <a:solidFill>
            <a:srgbClr val="0075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2"/>
          <p:cNvSpPr/>
          <p:nvPr/>
        </p:nvSpPr>
        <p:spPr>
          <a:xfrm>
            <a:off x="448762" y="437894"/>
            <a:ext cx="3431950" cy="3811418"/>
          </a:xfrm>
          <a:prstGeom prst="rect">
            <a:avLst/>
          </a:prstGeom>
          <a:solidFill>
            <a:srgbClr val="F492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2"/>
          <p:cNvSpPr txBox="1"/>
          <p:nvPr/>
        </p:nvSpPr>
        <p:spPr>
          <a:xfrm>
            <a:off x="777240" y="731519"/>
            <a:ext cx="2845191" cy="323757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FFFFF"/>
              </a:buClr>
              <a:buSzPts val="3800"/>
              <a:buFont typeface="Calibri"/>
              <a:buNone/>
            </a:pPr>
            <a:r>
              <a:rPr lang="en-CA" sz="3800">
                <a:solidFill>
                  <a:srgbClr val="FFFFFF"/>
                </a:solidFill>
                <a:latin typeface="Calibri"/>
                <a:ea typeface="Calibri"/>
                <a:cs typeface="Calibri"/>
                <a:sym typeface="Calibri"/>
              </a:rPr>
              <a:t>Mitos y Beneficios de aprender Java</a:t>
            </a:r>
            <a:endParaRPr b="0" i="0" sz="38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sp>
        <p:nvSpPr>
          <p:cNvPr id="383" name="Google Shape;383;p20"/>
          <p:cNvSpPr/>
          <p:nvPr/>
        </p:nvSpPr>
        <p:spPr>
          <a:xfrm>
            <a:off x="321564" y="320040"/>
            <a:ext cx="11548872" cy="6217920"/>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84" name="Google Shape;384;p20"/>
          <p:cNvCxnSpPr/>
          <p:nvPr/>
        </p:nvCxnSpPr>
        <p:spPr>
          <a:xfrm>
            <a:off x="897636" y="1957388"/>
            <a:ext cx="10396728" cy="0"/>
          </a:xfrm>
          <a:prstGeom prst="straightConnector1">
            <a:avLst/>
          </a:prstGeom>
          <a:noFill/>
          <a:ln cap="flat" cmpd="sng" w="22225">
            <a:solidFill>
              <a:schemeClr val="lt1"/>
            </a:solidFill>
            <a:prstDash val="solid"/>
            <a:miter lim="800000"/>
            <a:headEnd len="sm" w="sm" type="none"/>
            <a:tailEnd len="sm" w="sm" type="none"/>
          </a:ln>
        </p:spPr>
      </p:cxnSp>
      <p:sp>
        <p:nvSpPr>
          <p:cNvPr id="385" name="Google Shape;385;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6" name="Google Shape;386;p20"/>
          <p:cNvSpPr txBox="1"/>
          <p:nvPr>
            <p:ph type="title"/>
          </p:nvPr>
        </p:nvSpPr>
        <p:spPr>
          <a:xfrm>
            <a:off x="838200" y="565027"/>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7590"/>
              </a:buClr>
              <a:buSzPts val="3200"/>
              <a:buFont typeface="Calibri"/>
              <a:buNone/>
            </a:pPr>
            <a:r>
              <a:rPr lang="en-CA" sz="3200">
                <a:solidFill>
                  <a:srgbClr val="007590"/>
                </a:solidFill>
              </a:rPr>
              <a:t>No setters, solo simple getters. </a:t>
            </a:r>
            <a:br>
              <a:rPr lang="en-CA" sz="3200">
                <a:solidFill>
                  <a:srgbClr val="007590"/>
                </a:solidFill>
              </a:rPr>
            </a:br>
            <a:r>
              <a:rPr lang="en-CA" sz="3200">
                <a:solidFill>
                  <a:srgbClr val="007590"/>
                </a:solidFill>
              </a:rPr>
              <a:t>Implíctos</a:t>
            </a:r>
            <a:r>
              <a:rPr lang="en-CA" sz="3200">
                <a:solidFill>
                  <a:srgbClr val="007590"/>
                </a:solidFill>
              </a:rPr>
              <a:t> equals, hashCode and toString.</a:t>
            </a:r>
            <a:br>
              <a:rPr lang="en-CA" sz="3200">
                <a:solidFill>
                  <a:srgbClr val="007590"/>
                </a:solidFill>
              </a:rPr>
            </a:br>
            <a:r>
              <a:rPr lang="en-CA" sz="3200">
                <a:solidFill>
                  <a:srgbClr val="007590"/>
                </a:solidFill>
              </a:rPr>
              <a:t>Y, un compacto constructor para validación</a:t>
            </a:r>
            <a:endParaRPr/>
          </a:p>
        </p:txBody>
      </p:sp>
      <p:sp>
        <p:nvSpPr>
          <p:cNvPr id="387" name="Google Shape;387;p20"/>
          <p:cNvSpPr txBox="1"/>
          <p:nvPr>
            <p:ph idx="1" type="body"/>
          </p:nvPr>
        </p:nvSpPr>
        <p:spPr>
          <a:xfrm>
            <a:off x="838200" y="2260462"/>
            <a:ext cx="11032236" cy="45423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62626"/>
              </a:buClr>
              <a:buSzPts val="2400"/>
              <a:buNone/>
            </a:pPr>
            <a:r>
              <a:rPr b="1" lang="en-CA" sz="2400">
                <a:solidFill>
                  <a:srgbClr val="262626"/>
                </a:solidFill>
                <a:latin typeface="Consolas"/>
                <a:ea typeface="Consolas"/>
                <a:cs typeface="Consolas"/>
                <a:sym typeface="Consolas"/>
              </a:rPr>
              <a:t>public record Person(String firstName,</a:t>
            </a:r>
            <a:endParaRPr/>
          </a:p>
          <a:p>
            <a:pPr indent="0" lvl="0" marL="0" rtl="0" algn="l">
              <a:lnSpc>
                <a:spcPct val="90000"/>
              </a:lnSpc>
              <a:spcBef>
                <a:spcPts val="400"/>
              </a:spcBef>
              <a:spcAft>
                <a:spcPts val="0"/>
              </a:spcAft>
              <a:buClr>
                <a:srgbClr val="262626"/>
              </a:buClr>
              <a:buSzPts val="2400"/>
              <a:buNone/>
            </a:pPr>
            <a:r>
              <a:rPr b="1" lang="en-CA" sz="2400">
                <a:solidFill>
                  <a:srgbClr val="262626"/>
                </a:solidFill>
                <a:latin typeface="Consolas"/>
                <a:ea typeface="Consolas"/>
                <a:cs typeface="Consolas"/>
                <a:sym typeface="Consolas"/>
              </a:rPr>
              <a:t>                     String lastName,</a:t>
            </a:r>
            <a:endParaRPr/>
          </a:p>
          <a:p>
            <a:pPr indent="0" lvl="0" marL="0" rtl="0" algn="l">
              <a:lnSpc>
                <a:spcPct val="90000"/>
              </a:lnSpc>
              <a:spcBef>
                <a:spcPts val="400"/>
              </a:spcBef>
              <a:spcAft>
                <a:spcPts val="0"/>
              </a:spcAft>
              <a:buClr>
                <a:srgbClr val="262626"/>
              </a:buClr>
              <a:buSzPts val="2400"/>
              <a:buNone/>
            </a:pPr>
            <a:r>
              <a:rPr b="1" lang="en-CA" sz="2400">
                <a:solidFill>
                  <a:srgbClr val="262626"/>
                </a:solidFill>
                <a:latin typeface="Consolas"/>
                <a:ea typeface="Consolas"/>
                <a:cs typeface="Consolas"/>
                <a:sym typeface="Consolas"/>
              </a:rPr>
              <a:t>                     int age,</a:t>
            </a:r>
            <a:endParaRPr/>
          </a:p>
          <a:p>
            <a:pPr indent="0" lvl="0" marL="0" rtl="0" algn="l">
              <a:lnSpc>
                <a:spcPct val="90000"/>
              </a:lnSpc>
              <a:spcBef>
                <a:spcPts val="400"/>
              </a:spcBef>
              <a:spcAft>
                <a:spcPts val="0"/>
              </a:spcAft>
              <a:buClr>
                <a:srgbClr val="262626"/>
              </a:buClr>
              <a:buSzPts val="2400"/>
              <a:buNone/>
            </a:pPr>
            <a:r>
              <a:rPr b="1" lang="en-CA" sz="2400">
                <a:solidFill>
                  <a:srgbClr val="262626"/>
                </a:solidFill>
                <a:latin typeface="Consolas"/>
                <a:ea typeface="Consolas"/>
                <a:cs typeface="Consolas"/>
                <a:sym typeface="Consolas"/>
              </a:rPr>
              <a:t>                     String postion,</a:t>
            </a:r>
            <a:endParaRPr/>
          </a:p>
          <a:p>
            <a:pPr indent="0" lvl="0" marL="0" rtl="0" algn="l">
              <a:lnSpc>
                <a:spcPct val="90000"/>
              </a:lnSpc>
              <a:spcBef>
                <a:spcPts val="400"/>
              </a:spcBef>
              <a:spcAft>
                <a:spcPts val="0"/>
              </a:spcAft>
              <a:buClr>
                <a:srgbClr val="262626"/>
              </a:buClr>
              <a:buSzPts val="2400"/>
              <a:buNone/>
            </a:pPr>
            <a:r>
              <a:rPr b="1" lang="en-CA" sz="2400">
                <a:solidFill>
                  <a:srgbClr val="262626"/>
                </a:solidFill>
                <a:latin typeface="Consolas"/>
                <a:ea typeface="Consolas"/>
                <a:cs typeface="Consolas"/>
                <a:sym typeface="Consolas"/>
              </a:rPr>
              <a:t>                     LocalDate birthday) {</a:t>
            </a:r>
            <a:endParaRPr/>
          </a:p>
          <a:p>
            <a:pPr indent="0" lvl="0" marL="0" rtl="0" algn="l">
              <a:lnSpc>
                <a:spcPct val="90000"/>
              </a:lnSpc>
              <a:spcBef>
                <a:spcPts val="400"/>
              </a:spcBef>
              <a:spcAft>
                <a:spcPts val="0"/>
              </a:spcAft>
              <a:buClr>
                <a:srgbClr val="262626"/>
              </a:buClr>
              <a:buSzPts val="2400"/>
              <a:buNone/>
            </a:pPr>
            <a:r>
              <a:rPr b="1" lang="en-CA" sz="2400">
                <a:solidFill>
                  <a:srgbClr val="262626"/>
                </a:solidFill>
                <a:latin typeface="Consolas"/>
                <a:ea typeface="Consolas"/>
                <a:cs typeface="Consolas"/>
                <a:sym typeface="Consolas"/>
              </a:rPr>
              <a:t>    public Person{  </a:t>
            </a:r>
            <a:endParaRPr/>
          </a:p>
          <a:p>
            <a:pPr indent="0" lvl="0" marL="0" rtl="0" algn="l">
              <a:lnSpc>
                <a:spcPct val="90000"/>
              </a:lnSpc>
              <a:spcBef>
                <a:spcPts val="400"/>
              </a:spcBef>
              <a:spcAft>
                <a:spcPts val="0"/>
              </a:spcAft>
              <a:buClr>
                <a:srgbClr val="262626"/>
              </a:buClr>
              <a:buSzPts val="2400"/>
              <a:buNone/>
            </a:pPr>
            <a:r>
              <a:rPr b="1" lang="en-CA" sz="2400">
                <a:solidFill>
                  <a:srgbClr val="262626"/>
                </a:solidFill>
                <a:latin typeface="Consolas"/>
                <a:ea typeface="Consolas"/>
                <a:cs typeface="Consolas"/>
                <a:sym typeface="Consolas"/>
              </a:rPr>
              <a:t>        if (age &lt; 18) { </a:t>
            </a:r>
            <a:endParaRPr/>
          </a:p>
          <a:p>
            <a:pPr indent="0" lvl="0" marL="0" rtl="0" algn="l">
              <a:lnSpc>
                <a:spcPct val="90000"/>
              </a:lnSpc>
              <a:spcBef>
                <a:spcPts val="400"/>
              </a:spcBef>
              <a:spcAft>
                <a:spcPts val="0"/>
              </a:spcAft>
              <a:buClr>
                <a:srgbClr val="262626"/>
              </a:buClr>
              <a:buSzPts val="2400"/>
              <a:buNone/>
            </a:pPr>
            <a:r>
              <a:rPr b="1" lang="en-CA" sz="2400">
                <a:solidFill>
                  <a:srgbClr val="262626"/>
                </a:solidFill>
                <a:latin typeface="Consolas"/>
                <a:ea typeface="Consolas"/>
                <a:cs typeface="Consolas"/>
                <a:sym typeface="Consolas"/>
              </a:rPr>
              <a:t>            throw new IllegalArgumentException("Too young"); </a:t>
            </a:r>
            <a:endParaRPr/>
          </a:p>
          <a:p>
            <a:pPr indent="0" lvl="0" marL="0" rtl="0" algn="l">
              <a:lnSpc>
                <a:spcPct val="90000"/>
              </a:lnSpc>
              <a:spcBef>
                <a:spcPts val="400"/>
              </a:spcBef>
              <a:spcAft>
                <a:spcPts val="0"/>
              </a:spcAft>
              <a:buClr>
                <a:srgbClr val="262626"/>
              </a:buClr>
              <a:buSzPts val="2400"/>
              <a:buNone/>
            </a:pPr>
            <a:r>
              <a:rPr b="1" lang="en-CA" sz="2400">
                <a:solidFill>
                  <a:srgbClr val="262626"/>
                </a:solidFill>
                <a:latin typeface="Consolas"/>
                <a:ea typeface="Consolas"/>
                <a:cs typeface="Consolas"/>
                <a:sym typeface="Consolas"/>
              </a:rPr>
              <a:t>        }</a:t>
            </a:r>
            <a:endParaRPr/>
          </a:p>
          <a:p>
            <a:pPr indent="0" lvl="0" marL="0" rtl="0" algn="l">
              <a:lnSpc>
                <a:spcPct val="90000"/>
              </a:lnSpc>
              <a:spcBef>
                <a:spcPts val="400"/>
              </a:spcBef>
              <a:spcAft>
                <a:spcPts val="0"/>
              </a:spcAft>
              <a:buClr>
                <a:srgbClr val="262626"/>
              </a:buClr>
              <a:buSzPts val="2400"/>
              <a:buNone/>
            </a:pPr>
            <a:r>
              <a:rPr b="1" lang="en-CA" sz="2400">
                <a:solidFill>
                  <a:srgbClr val="262626"/>
                </a:solidFill>
                <a:latin typeface="Consolas"/>
                <a:ea typeface="Consolas"/>
                <a:cs typeface="Consolas"/>
                <a:sym typeface="Consolas"/>
              </a:rPr>
              <a:t>   }</a:t>
            </a:r>
            <a:endParaRPr/>
          </a:p>
          <a:p>
            <a:pPr indent="0" lvl="0" marL="0" rtl="0" algn="l">
              <a:lnSpc>
                <a:spcPct val="90000"/>
              </a:lnSpc>
              <a:spcBef>
                <a:spcPts val="400"/>
              </a:spcBef>
              <a:spcAft>
                <a:spcPts val="0"/>
              </a:spcAft>
              <a:buClr>
                <a:srgbClr val="262626"/>
              </a:buClr>
              <a:buSzPts val="2400"/>
              <a:buNone/>
            </a:pPr>
            <a:r>
              <a:rPr b="1" lang="en-CA" sz="2400">
                <a:solidFill>
                  <a:srgbClr val="262626"/>
                </a:solidFill>
                <a:latin typeface="Consolas"/>
                <a:ea typeface="Consolas"/>
                <a:cs typeface="Consolas"/>
                <a:sym typeface="Consolas"/>
              </a:rPr>
              <a:t>}</a:t>
            </a:r>
            <a:endParaRPr/>
          </a:p>
          <a:p>
            <a:pPr indent="-133350" lvl="0" marL="228600" rtl="0" algn="l">
              <a:lnSpc>
                <a:spcPct val="90000"/>
              </a:lnSpc>
              <a:spcBef>
                <a:spcPts val="1000"/>
              </a:spcBef>
              <a:spcAft>
                <a:spcPts val="0"/>
              </a:spcAft>
              <a:buClr>
                <a:schemeClr val="dk1"/>
              </a:buClr>
              <a:buSzPts val="1500"/>
              <a:buNone/>
            </a:pPr>
            <a:r>
              <a:t/>
            </a:r>
            <a:endParaRPr sz="1500">
              <a:solidFill>
                <a:srgbClr val="26262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1" name="Shape 391"/>
        <p:cNvGrpSpPr/>
        <p:nvPr/>
      </p:nvGrpSpPr>
      <p:grpSpPr>
        <a:xfrm>
          <a:off x="0" y="0"/>
          <a:ext cx="0" cy="0"/>
          <a:chOff x="0" y="0"/>
          <a:chExt cx="0" cy="0"/>
        </a:xfrm>
      </p:grpSpPr>
      <p:sp>
        <p:nvSpPr>
          <p:cNvPr id="392" name="Google Shape;392;p21"/>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3" name="Google Shape;393;p21"/>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4" name="Google Shape;394;p21"/>
          <p:cNvSpPr txBox="1"/>
          <p:nvPr>
            <p:ph type="title"/>
          </p:nvPr>
        </p:nvSpPr>
        <p:spPr>
          <a:xfrm>
            <a:off x="686834" y="1153572"/>
            <a:ext cx="3200400" cy="4461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CA">
                <a:solidFill>
                  <a:srgbClr val="FFFFFF"/>
                </a:solidFill>
              </a:rPr>
              <a:t>Virtuosos</a:t>
            </a:r>
            <a:endParaRPr b="1">
              <a:solidFill>
                <a:srgbClr val="FFFFFF"/>
              </a:solidFill>
            </a:endParaRPr>
          </a:p>
          <a:p>
            <a:pPr indent="0" lvl="0" marL="0" rtl="0" algn="l">
              <a:lnSpc>
                <a:spcPct val="90000"/>
              </a:lnSpc>
              <a:spcBef>
                <a:spcPts val="0"/>
              </a:spcBef>
              <a:spcAft>
                <a:spcPts val="0"/>
              </a:spcAft>
              <a:buClr>
                <a:srgbClr val="FFFFFF"/>
              </a:buClr>
              <a:buSzPts val="4400"/>
              <a:buFont typeface="Calibri"/>
              <a:buNone/>
            </a:pPr>
            <a:r>
              <a:rPr b="1" lang="en-CA">
                <a:solidFill>
                  <a:srgbClr val="FFFFFF"/>
                </a:solidFill>
              </a:rPr>
              <a:t>Virtual Threads</a:t>
            </a:r>
            <a:br>
              <a:rPr b="1" lang="en-CA">
                <a:solidFill>
                  <a:srgbClr val="FFFFFF"/>
                </a:solidFill>
              </a:rPr>
            </a:br>
            <a:r>
              <a:rPr lang="en-CA">
                <a:solidFill>
                  <a:srgbClr val="FFFFFF"/>
                </a:solidFill>
              </a:rPr>
              <a:t>JDK 21.</a:t>
            </a:r>
            <a:endParaRPr>
              <a:solidFill>
                <a:srgbClr val="FFFFFF"/>
              </a:solidFill>
            </a:endParaRPr>
          </a:p>
        </p:txBody>
      </p:sp>
      <p:sp>
        <p:nvSpPr>
          <p:cNvPr id="395" name="Google Shape;395;p21"/>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96" name="Google Shape;396;p21"/>
          <p:cNvSpPr txBox="1"/>
          <p:nvPr>
            <p:ph idx="1" type="body"/>
          </p:nvPr>
        </p:nvSpPr>
        <p:spPr>
          <a:xfrm>
            <a:off x="4167272" y="591344"/>
            <a:ext cx="7913111" cy="55856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lang="en-CA" sz="2000">
                <a:latin typeface="Consolas"/>
                <a:ea typeface="Consolas"/>
                <a:cs typeface="Consolas"/>
                <a:sym typeface="Consolas"/>
              </a:rPr>
              <a:t> public class VirtualThreadClass extends Thread { . . }</a:t>
            </a:r>
            <a:endParaRPr/>
          </a:p>
          <a:p>
            <a:pPr indent="0" lvl="0" marL="0" rtl="0" algn="l">
              <a:lnSpc>
                <a:spcPct val="90000"/>
              </a:lnSpc>
              <a:spcBef>
                <a:spcPts val="1000"/>
              </a:spcBef>
              <a:spcAft>
                <a:spcPts val="0"/>
              </a:spcAft>
              <a:buClr>
                <a:schemeClr val="dk1"/>
              </a:buClr>
              <a:buSzPts val="2000"/>
              <a:buNone/>
            </a:pPr>
            <a:r>
              <a:t/>
            </a:r>
            <a:endParaRPr b="1" sz="2000">
              <a:latin typeface="Consolas"/>
              <a:ea typeface="Consolas"/>
              <a:cs typeface="Consolas"/>
              <a:sym typeface="Consolas"/>
            </a:endParaRPr>
          </a:p>
          <a:p>
            <a:pPr indent="0" lvl="0" marL="0" rtl="0" algn="l">
              <a:lnSpc>
                <a:spcPct val="90000"/>
              </a:lnSpc>
              <a:spcBef>
                <a:spcPts val="1000"/>
              </a:spcBef>
              <a:spcAft>
                <a:spcPts val="0"/>
              </a:spcAft>
              <a:buClr>
                <a:schemeClr val="dk1"/>
              </a:buClr>
              <a:buSzPts val="2000"/>
              <a:buNone/>
            </a:pPr>
            <a:r>
              <a:t/>
            </a:r>
            <a:endParaRPr b="1" sz="2000">
              <a:latin typeface="Consolas"/>
              <a:ea typeface="Consolas"/>
              <a:cs typeface="Consolas"/>
              <a:sym typeface="Consolas"/>
            </a:endParaRPr>
          </a:p>
          <a:p>
            <a:pPr indent="0" lvl="0" marL="0" rtl="0" algn="l">
              <a:lnSpc>
                <a:spcPct val="90000"/>
              </a:lnSpc>
              <a:spcBef>
                <a:spcPts val="1000"/>
              </a:spcBef>
              <a:spcAft>
                <a:spcPts val="0"/>
              </a:spcAft>
              <a:buClr>
                <a:schemeClr val="dk1"/>
              </a:buClr>
              <a:buSzPts val="2000"/>
              <a:buNone/>
            </a:pPr>
            <a:r>
              <a:rPr b="1" lang="en-CA" sz="2000">
                <a:latin typeface="Consolas"/>
                <a:ea typeface="Consolas"/>
                <a:cs typeface="Consolas"/>
                <a:sym typeface="Consolas"/>
              </a:rPr>
              <a:t> public void perform() {</a:t>
            </a:r>
            <a:endParaRPr/>
          </a:p>
          <a:p>
            <a:pPr indent="0" lvl="0" marL="0" rtl="0" algn="l">
              <a:lnSpc>
                <a:spcPct val="90000"/>
              </a:lnSpc>
              <a:spcBef>
                <a:spcPts val="1000"/>
              </a:spcBef>
              <a:spcAft>
                <a:spcPts val="0"/>
              </a:spcAft>
              <a:buClr>
                <a:schemeClr val="dk1"/>
              </a:buClr>
              <a:buSzPts val="2000"/>
              <a:buNone/>
            </a:pPr>
            <a:r>
              <a:rPr b="1" lang="en-CA" sz="2000">
                <a:latin typeface="Consolas"/>
                <a:ea typeface="Consolas"/>
                <a:cs typeface="Consolas"/>
                <a:sym typeface="Consolas"/>
              </a:rPr>
              <a:t>      for (int i = 0; i &lt; 5; ++i) {</a:t>
            </a:r>
            <a:endParaRPr/>
          </a:p>
          <a:p>
            <a:pPr indent="0" lvl="0" marL="0" rtl="0" algn="l">
              <a:lnSpc>
                <a:spcPct val="90000"/>
              </a:lnSpc>
              <a:spcBef>
                <a:spcPts val="1000"/>
              </a:spcBef>
              <a:spcAft>
                <a:spcPts val="0"/>
              </a:spcAft>
              <a:buClr>
                <a:schemeClr val="dk1"/>
              </a:buClr>
              <a:buSzPts val="2000"/>
              <a:buNone/>
            </a:pPr>
            <a:r>
              <a:rPr b="1" lang="en-CA" sz="2000">
                <a:latin typeface="Consolas"/>
                <a:ea typeface="Consolas"/>
                <a:cs typeface="Consolas"/>
                <a:sym typeface="Consolas"/>
              </a:rPr>
              <a:t>         Thread.ofVirtual().name("Thread # " + i).</a:t>
            </a:r>
            <a:endParaRPr/>
          </a:p>
          <a:p>
            <a:pPr indent="0" lvl="0" marL="0" rtl="0" algn="l">
              <a:lnSpc>
                <a:spcPct val="90000"/>
              </a:lnSpc>
              <a:spcBef>
                <a:spcPts val="1000"/>
              </a:spcBef>
              <a:spcAft>
                <a:spcPts val="0"/>
              </a:spcAft>
              <a:buClr>
                <a:schemeClr val="dk1"/>
              </a:buClr>
              <a:buSzPts val="2000"/>
              <a:buNone/>
            </a:pPr>
            <a:r>
              <a:rPr b="1" lang="en-CA" sz="2000">
                <a:latin typeface="Consolas"/>
                <a:ea typeface="Consolas"/>
                <a:cs typeface="Consolas"/>
                <a:sym typeface="Consolas"/>
              </a:rPr>
              <a:t>            start(new VirtualThreadClass());</a:t>
            </a:r>
            <a:endParaRPr/>
          </a:p>
          <a:p>
            <a:pPr indent="0" lvl="0" marL="0" rtl="0" algn="l">
              <a:lnSpc>
                <a:spcPct val="90000"/>
              </a:lnSpc>
              <a:spcBef>
                <a:spcPts val="1000"/>
              </a:spcBef>
              <a:spcAft>
                <a:spcPts val="0"/>
              </a:spcAft>
              <a:buClr>
                <a:schemeClr val="dk1"/>
              </a:buClr>
              <a:buSzPts val="2000"/>
              <a:buNone/>
            </a:pPr>
            <a:r>
              <a:rPr b="1" lang="en-CA" sz="2000">
                <a:latin typeface="Consolas"/>
                <a:ea typeface="Consolas"/>
                <a:cs typeface="Consolas"/>
                <a:sym typeface="Consolas"/>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1" name="Shape 401"/>
        <p:cNvGrpSpPr/>
        <p:nvPr/>
      </p:nvGrpSpPr>
      <p:grpSpPr>
        <a:xfrm>
          <a:off x="0" y="0"/>
          <a:ext cx="0" cy="0"/>
          <a:chOff x="0" y="0"/>
          <a:chExt cx="0" cy="0"/>
        </a:xfrm>
      </p:grpSpPr>
      <p:sp>
        <p:nvSpPr>
          <p:cNvPr id="402" name="Google Shape;402;p22"/>
          <p:cNvSpPr/>
          <p:nvPr/>
        </p:nvSpPr>
        <p:spPr>
          <a:xfrm flipH="1" rot="10800000">
            <a:off x="-1" y="-1"/>
            <a:ext cx="4403709" cy="6858001"/>
          </a:xfrm>
          <a:custGeom>
            <a:rect b="b" l="l" r="r" t="t"/>
            <a:pathLst>
              <a:path extrusionOk="0" h="6858001" w="4403709">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403" name="Google Shape;403;p22"/>
          <p:cNvGrpSpPr/>
          <p:nvPr/>
        </p:nvGrpSpPr>
        <p:grpSpPr>
          <a:xfrm>
            <a:off x="3315292" y="0"/>
            <a:ext cx="2436813" cy="6858001"/>
            <a:chOff x="1320800" y="0"/>
            <a:chExt cx="2436813" cy="6858001"/>
          </a:xfrm>
        </p:grpSpPr>
        <p:sp>
          <p:nvSpPr>
            <p:cNvPr id="404" name="Google Shape;404;p22"/>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22"/>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22"/>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22"/>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 name="Google Shape;408;p22"/>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22"/>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0" name="Google Shape;410;p22"/>
          <p:cNvSpPr/>
          <p:nvPr/>
        </p:nvSpPr>
        <p:spPr>
          <a:xfrm>
            <a:off x="-1" y="-16042"/>
            <a:ext cx="6978317" cy="687404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800">
                <a:solidFill>
                  <a:schemeClr val="lt1"/>
                </a:solidFill>
                <a:latin typeface="Calibri"/>
                <a:ea typeface="Calibri"/>
                <a:cs typeface="Calibri"/>
                <a:sym typeface="Calibri"/>
              </a:rPr>
              <a:t>i</a:t>
            </a:r>
            <a:endParaRPr sz="1800">
              <a:solidFill>
                <a:schemeClr val="lt1"/>
              </a:solidFill>
              <a:latin typeface="Calibri"/>
              <a:ea typeface="Calibri"/>
              <a:cs typeface="Calibri"/>
              <a:sym typeface="Calibri"/>
            </a:endParaRPr>
          </a:p>
        </p:txBody>
      </p:sp>
      <p:grpSp>
        <p:nvGrpSpPr>
          <p:cNvPr id="411" name="Google Shape;411;p22"/>
          <p:cNvGrpSpPr/>
          <p:nvPr/>
        </p:nvGrpSpPr>
        <p:grpSpPr>
          <a:xfrm>
            <a:off x="5423493" y="1158551"/>
            <a:ext cx="6079531" cy="4641160"/>
            <a:chOff x="0" y="56"/>
            <a:chExt cx="6079531" cy="4641160"/>
          </a:xfrm>
        </p:grpSpPr>
        <p:sp>
          <p:nvSpPr>
            <p:cNvPr id="412" name="Google Shape;412;p22"/>
            <p:cNvSpPr/>
            <p:nvPr/>
          </p:nvSpPr>
          <p:spPr>
            <a:xfrm rot="5400000">
              <a:off x="3228489" y="-813403"/>
              <a:ext cx="1811184" cy="3890900"/>
            </a:xfrm>
            <a:prstGeom prst="round2SameRect">
              <a:avLst>
                <a:gd fmla="val 16667" name="adj1"/>
                <a:gd fmla="val 0" name="adj2"/>
              </a:avLst>
            </a:prstGeom>
            <a:solidFill>
              <a:srgbClr val="007590">
                <a:alpha val="25882"/>
              </a:srgbClr>
            </a:solidFill>
            <a:ln cap="flat" cmpd="sng" w="12700">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txBox="1"/>
            <p:nvPr/>
          </p:nvSpPr>
          <p:spPr>
            <a:xfrm>
              <a:off x="2188632" y="314869"/>
              <a:ext cx="3802485" cy="1634354"/>
            </a:xfrm>
            <a:prstGeom prst="rect">
              <a:avLst/>
            </a:prstGeom>
            <a:noFill/>
            <a:ln>
              <a:noFill/>
            </a:ln>
          </p:spPr>
          <p:txBody>
            <a:bodyPr anchorCtr="0" anchor="ctr" bIns="36175" lIns="72375" spcFirstLastPara="1" rIns="72375" wrap="square" tIns="36175">
              <a:noAutofit/>
            </a:bodyPr>
            <a:lstStyle/>
            <a:p>
              <a:pPr indent="0" lvl="0" marL="0" rtl="0" algn="l">
                <a:lnSpc>
                  <a:spcPct val="90000"/>
                </a:lnSpc>
                <a:spcBef>
                  <a:spcPts val="285"/>
                </a:spcBef>
                <a:spcAft>
                  <a:spcPts val="0"/>
                </a:spcAft>
                <a:buNone/>
              </a:pPr>
              <a:r>
                <a:rPr lang="en-CA" sz="1900">
                  <a:solidFill>
                    <a:schemeClr val="dk1"/>
                  </a:solidFill>
                  <a:latin typeface="Calibri"/>
                  <a:ea typeface="Calibri"/>
                  <a:cs typeface="Calibri"/>
                  <a:sym typeface="Calibri"/>
                </a:rPr>
                <a:t>• Pequeño para descargar.</a:t>
              </a:r>
              <a:endParaRPr sz="1900">
                <a:solidFill>
                  <a:schemeClr val="dk1"/>
                </a:solidFill>
                <a:latin typeface="Calibri"/>
                <a:ea typeface="Calibri"/>
                <a:cs typeface="Calibri"/>
                <a:sym typeface="Calibri"/>
              </a:endParaRPr>
            </a:p>
            <a:p>
              <a:pPr indent="0" lvl="0" marL="0" rtl="0" algn="l">
                <a:lnSpc>
                  <a:spcPct val="90000"/>
                </a:lnSpc>
                <a:spcBef>
                  <a:spcPts val="285"/>
                </a:spcBef>
                <a:spcAft>
                  <a:spcPts val="0"/>
                </a:spcAft>
                <a:buNone/>
              </a:pPr>
              <a:r>
                <a:rPr lang="en-CA" sz="1900">
                  <a:solidFill>
                    <a:schemeClr val="dk1"/>
                  </a:solidFill>
                  <a:latin typeface="Calibri"/>
                  <a:ea typeface="Calibri"/>
                  <a:cs typeface="Calibri"/>
                  <a:sym typeface="Calibri"/>
                </a:rPr>
                <a:t>• Disponible en cada navegador de cada computador.</a:t>
              </a:r>
              <a:endParaRPr sz="1900">
                <a:solidFill>
                  <a:schemeClr val="dk1"/>
                </a:solidFill>
                <a:latin typeface="Calibri"/>
                <a:ea typeface="Calibri"/>
                <a:cs typeface="Calibri"/>
                <a:sym typeface="Calibri"/>
              </a:endParaRPr>
            </a:p>
            <a:p>
              <a:pPr indent="0" lvl="0" marL="0" rtl="0" algn="l">
                <a:lnSpc>
                  <a:spcPct val="90000"/>
                </a:lnSpc>
                <a:spcBef>
                  <a:spcPts val="285"/>
                </a:spcBef>
                <a:spcAft>
                  <a:spcPts val="0"/>
                </a:spcAft>
                <a:buNone/>
              </a:pPr>
              <a:r>
                <a:rPr lang="en-CA" sz="1900">
                  <a:solidFill>
                    <a:schemeClr val="dk1"/>
                  </a:solidFill>
                  <a:latin typeface="Calibri"/>
                  <a:ea typeface="Calibri"/>
                  <a:cs typeface="Calibri"/>
                  <a:sym typeface="Calibri"/>
                </a:rPr>
                <a:t>• Numerosos entornos de programación en línea</a:t>
              </a:r>
              <a:endParaRPr sz="1900">
                <a:solidFill>
                  <a:schemeClr val="dk1"/>
                </a:solidFill>
                <a:latin typeface="Calibri"/>
                <a:ea typeface="Calibri"/>
                <a:cs typeface="Calibri"/>
                <a:sym typeface="Calibri"/>
              </a:endParaRPr>
            </a:p>
          </p:txBody>
        </p:sp>
        <p:sp>
          <p:nvSpPr>
            <p:cNvPr id="414" name="Google Shape;414;p22"/>
            <p:cNvSpPr/>
            <p:nvPr/>
          </p:nvSpPr>
          <p:spPr>
            <a:xfrm>
              <a:off x="0" y="56"/>
              <a:ext cx="2188631" cy="2263980"/>
            </a:xfrm>
            <a:prstGeom prst="roundRect">
              <a:avLst>
                <a:gd fmla="val 16667" name="adj"/>
              </a:avLst>
            </a:prstGeom>
            <a:solidFill>
              <a:srgbClr val="00759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txBox="1"/>
            <p:nvPr/>
          </p:nvSpPr>
          <p:spPr>
            <a:xfrm>
              <a:off x="106840" y="106896"/>
              <a:ext cx="1974951" cy="2050300"/>
            </a:xfrm>
            <a:prstGeom prst="rect">
              <a:avLst/>
            </a:prstGeom>
            <a:noFill/>
            <a:ln>
              <a:noFill/>
            </a:ln>
          </p:spPr>
          <p:txBody>
            <a:bodyPr anchorCtr="0" anchor="ctr" bIns="62850" lIns="125725" spcFirstLastPara="1" rIns="125725" wrap="square" tIns="62850">
              <a:noAutofit/>
            </a:bodyPr>
            <a:lstStyle/>
            <a:p>
              <a:pPr indent="0" lvl="0" marL="0" marR="0" rtl="0" algn="ctr">
                <a:lnSpc>
                  <a:spcPct val="90000"/>
                </a:lnSpc>
                <a:spcBef>
                  <a:spcPts val="0"/>
                </a:spcBef>
                <a:spcAft>
                  <a:spcPts val="0"/>
                </a:spcAft>
                <a:buClr>
                  <a:schemeClr val="lt1"/>
                </a:buClr>
                <a:buSzPts val="3300"/>
                <a:buFont typeface="Calibri"/>
                <a:buNone/>
              </a:pPr>
              <a:r>
                <a:rPr lang="en-CA" sz="3300">
                  <a:solidFill>
                    <a:schemeClr val="lt1"/>
                  </a:solidFill>
                  <a:latin typeface="Calibri"/>
                  <a:ea typeface="Calibri"/>
                  <a:cs typeface="Calibri"/>
                  <a:sym typeface="Calibri"/>
                </a:rPr>
                <a:t>JavaScript</a:t>
              </a:r>
              <a:endParaRPr sz="3300">
                <a:solidFill>
                  <a:schemeClr val="lt1"/>
                </a:solidFill>
                <a:latin typeface="Calibri"/>
                <a:ea typeface="Calibri"/>
                <a:cs typeface="Calibri"/>
                <a:sym typeface="Calibri"/>
              </a:endParaRPr>
            </a:p>
          </p:txBody>
        </p:sp>
        <p:sp>
          <p:nvSpPr>
            <p:cNvPr id="416" name="Google Shape;416;p22"/>
            <p:cNvSpPr/>
            <p:nvPr/>
          </p:nvSpPr>
          <p:spPr>
            <a:xfrm rot="5400000">
              <a:off x="3228489" y="1563775"/>
              <a:ext cx="1811184" cy="3890900"/>
            </a:xfrm>
            <a:prstGeom prst="round2SameRect">
              <a:avLst>
                <a:gd fmla="val 16667" name="adj1"/>
                <a:gd fmla="val 0" name="adj2"/>
              </a:avLst>
            </a:prstGeom>
            <a:solidFill>
              <a:srgbClr val="F49201">
                <a:alpha val="20000"/>
              </a:srgbClr>
            </a:solidFill>
            <a:ln cap="flat" cmpd="sng" w="12700">
              <a:solidFill>
                <a:srgbClr val="D3E1CC">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txBox="1"/>
            <p:nvPr/>
          </p:nvSpPr>
          <p:spPr>
            <a:xfrm>
              <a:off x="2188632" y="2692048"/>
              <a:ext cx="3802485" cy="1634354"/>
            </a:xfrm>
            <a:prstGeom prst="rect">
              <a:avLst/>
            </a:prstGeom>
            <a:noFill/>
            <a:ln>
              <a:noFill/>
            </a:ln>
          </p:spPr>
          <p:txBody>
            <a:bodyPr anchorCtr="0" anchor="ctr" bIns="36175" lIns="72375" spcFirstLastPara="1" rIns="72375" wrap="square" tIns="36175">
              <a:noAutofit/>
            </a:bodyPr>
            <a:lstStyle/>
            <a:p>
              <a:pPr indent="-171450" lvl="1" marL="171450" marR="0" rtl="0" algn="l">
                <a:lnSpc>
                  <a:spcPct val="90000"/>
                </a:lnSpc>
                <a:spcBef>
                  <a:spcPts val="0"/>
                </a:spcBef>
                <a:spcAft>
                  <a:spcPts val="0"/>
                </a:spcAft>
                <a:buClr>
                  <a:schemeClr val="dk1"/>
                </a:buClr>
                <a:buSzPts val="1900"/>
                <a:buFont typeface="Calibri"/>
                <a:buChar char="•"/>
              </a:pPr>
              <a:r>
                <a:rPr lang="en-CA" sz="1900">
                  <a:solidFill>
                    <a:schemeClr val="dk1"/>
                  </a:solidFill>
                  <a:latin typeface="Calibri"/>
                  <a:ea typeface="Calibri"/>
                  <a:cs typeface="Calibri"/>
                  <a:sym typeface="Calibri"/>
                </a:rPr>
                <a:t>Asociado a las dos grandes tendencias:</a:t>
              </a:r>
              <a:endParaRPr b="0" i="0" sz="1900" u="none" cap="none" strike="noStrike">
                <a:solidFill>
                  <a:schemeClr val="dk1"/>
                </a:solidFill>
                <a:latin typeface="Calibri"/>
                <a:ea typeface="Calibri"/>
                <a:cs typeface="Calibri"/>
                <a:sym typeface="Calibri"/>
              </a:endParaRPr>
            </a:p>
            <a:p>
              <a:pPr indent="-171450" lvl="2" marL="342900" marR="0" rtl="0" algn="l">
                <a:lnSpc>
                  <a:spcPct val="90000"/>
                </a:lnSpc>
                <a:spcBef>
                  <a:spcPts val="285"/>
                </a:spcBef>
                <a:spcAft>
                  <a:spcPts val="0"/>
                </a:spcAft>
                <a:buClr>
                  <a:schemeClr val="dk1"/>
                </a:buClr>
                <a:buSzPts val="1900"/>
                <a:buFont typeface="Calibri"/>
                <a:buChar char="•"/>
              </a:pPr>
              <a:r>
                <a:rPr b="0" i="0" lang="en-CA" sz="1900" u="none" cap="none" strike="noStrike">
                  <a:solidFill>
                    <a:schemeClr val="dk1"/>
                  </a:solidFill>
                  <a:latin typeface="Calibri"/>
                  <a:ea typeface="Calibri"/>
                  <a:cs typeface="Calibri"/>
                  <a:sym typeface="Calibri"/>
                </a:rPr>
                <a:t>Big Data</a:t>
              </a:r>
              <a:endParaRPr b="0" i="0" sz="1900" u="none" cap="none" strike="noStrike">
                <a:solidFill>
                  <a:schemeClr val="dk1"/>
                </a:solidFill>
                <a:latin typeface="Calibri"/>
                <a:ea typeface="Calibri"/>
                <a:cs typeface="Calibri"/>
                <a:sym typeface="Calibri"/>
              </a:endParaRPr>
            </a:p>
            <a:p>
              <a:pPr indent="-171450" lvl="2" marL="342900" marR="0" rtl="0" algn="l">
                <a:lnSpc>
                  <a:spcPct val="90000"/>
                </a:lnSpc>
                <a:spcBef>
                  <a:spcPts val="285"/>
                </a:spcBef>
                <a:spcAft>
                  <a:spcPts val="0"/>
                </a:spcAft>
                <a:buClr>
                  <a:schemeClr val="dk1"/>
                </a:buClr>
                <a:buSzPts val="1900"/>
                <a:buFont typeface="Calibri"/>
                <a:buChar char="•"/>
              </a:pPr>
              <a:r>
                <a:rPr b="0" i="0" lang="en-CA" sz="1900" u="none" cap="none" strike="noStrike">
                  <a:solidFill>
                    <a:schemeClr val="dk1"/>
                  </a:solidFill>
                  <a:latin typeface="Calibri"/>
                  <a:ea typeface="Calibri"/>
                  <a:cs typeface="Calibri"/>
                  <a:sym typeface="Calibri"/>
                </a:rPr>
                <a:t>AI/ML</a:t>
              </a:r>
              <a:endParaRPr sz="1900">
                <a:solidFill>
                  <a:schemeClr val="dk1"/>
                </a:solidFill>
                <a:latin typeface="Calibri"/>
                <a:ea typeface="Calibri"/>
                <a:cs typeface="Calibri"/>
                <a:sym typeface="Calibri"/>
              </a:endParaRPr>
            </a:p>
            <a:p>
              <a:pPr indent="-171450" lvl="2" marL="342900" marR="0" rtl="0" algn="l">
                <a:lnSpc>
                  <a:spcPct val="90000"/>
                </a:lnSpc>
                <a:spcBef>
                  <a:spcPts val="285"/>
                </a:spcBef>
                <a:spcAft>
                  <a:spcPts val="0"/>
                </a:spcAft>
                <a:buClr>
                  <a:schemeClr val="dk1"/>
                </a:buClr>
                <a:buSzPts val="1900"/>
                <a:buFont typeface="Calibri"/>
                <a:buChar char="•"/>
              </a:pPr>
              <a:r>
                <a:rPr lang="en-CA" sz="1900">
                  <a:solidFill>
                    <a:schemeClr val="dk1"/>
                  </a:solidFill>
                  <a:latin typeface="Calibri"/>
                  <a:ea typeface="Calibri"/>
                  <a:cs typeface="Calibri"/>
                  <a:sym typeface="Calibri"/>
                </a:rPr>
                <a:t>Jupyter notebook en línea es muy popular</a:t>
              </a:r>
              <a:endParaRPr sz="1900">
                <a:solidFill>
                  <a:schemeClr val="dk1"/>
                </a:solidFill>
                <a:latin typeface="Calibri"/>
                <a:ea typeface="Calibri"/>
                <a:cs typeface="Calibri"/>
                <a:sym typeface="Calibri"/>
              </a:endParaRPr>
            </a:p>
          </p:txBody>
        </p:sp>
        <p:sp>
          <p:nvSpPr>
            <p:cNvPr id="418" name="Google Shape;418;p22"/>
            <p:cNvSpPr/>
            <p:nvPr/>
          </p:nvSpPr>
          <p:spPr>
            <a:xfrm>
              <a:off x="0" y="2377236"/>
              <a:ext cx="2188631" cy="2263980"/>
            </a:xfrm>
            <a:prstGeom prst="roundRect">
              <a:avLst>
                <a:gd fmla="val 16667" name="adj"/>
              </a:avLst>
            </a:prstGeom>
            <a:solidFill>
              <a:srgbClr val="F4920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txBox="1"/>
            <p:nvPr/>
          </p:nvSpPr>
          <p:spPr>
            <a:xfrm>
              <a:off x="106840" y="2484076"/>
              <a:ext cx="1974951" cy="2050300"/>
            </a:xfrm>
            <a:prstGeom prst="rect">
              <a:avLst/>
            </a:prstGeom>
            <a:noFill/>
            <a:ln>
              <a:noFill/>
            </a:ln>
          </p:spPr>
          <p:txBody>
            <a:bodyPr anchorCtr="0" anchor="ctr" bIns="62850" lIns="125725" spcFirstLastPara="1" rIns="125725" wrap="square" tIns="62850">
              <a:noAutofit/>
            </a:bodyPr>
            <a:lstStyle/>
            <a:p>
              <a:pPr indent="0" lvl="0" marL="0" marR="0" rtl="0" algn="ctr">
                <a:lnSpc>
                  <a:spcPct val="90000"/>
                </a:lnSpc>
                <a:spcBef>
                  <a:spcPts val="0"/>
                </a:spcBef>
                <a:spcAft>
                  <a:spcPts val="0"/>
                </a:spcAft>
                <a:buClr>
                  <a:schemeClr val="lt1"/>
                </a:buClr>
                <a:buSzPts val="3300"/>
                <a:buFont typeface="Calibri"/>
                <a:buNone/>
              </a:pPr>
              <a:r>
                <a:rPr lang="en-CA" sz="3300">
                  <a:solidFill>
                    <a:schemeClr val="lt1"/>
                  </a:solidFill>
                  <a:latin typeface="Calibri"/>
                  <a:ea typeface="Calibri"/>
                  <a:cs typeface="Calibri"/>
                  <a:sym typeface="Calibri"/>
                </a:rPr>
                <a:t>Python</a:t>
              </a:r>
              <a:endParaRPr sz="3300">
                <a:solidFill>
                  <a:schemeClr val="lt1"/>
                </a:solidFill>
                <a:latin typeface="Calibri"/>
                <a:ea typeface="Calibri"/>
                <a:cs typeface="Calibri"/>
                <a:sym typeface="Calibri"/>
              </a:endParaRPr>
            </a:p>
          </p:txBody>
        </p:sp>
      </p:grpSp>
      <p:sp>
        <p:nvSpPr>
          <p:cNvPr id="420" name="Google Shape;420;p22"/>
          <p:cNvSpPr/>
          <p:nvPr/>
        </p:nvSpPr>
        <p:spPr>
          <a:xfrm>
            <a:off x="-16043" y="-16042"/>
            <a:ext cx="5109251" cy="6874042"/>
          </a:xfrm>
          <a:prstGeom prst="rect">
            <a:avLst/>
          </a:prstGeom>
          <a:solidFill>
            <a:srgbClr val="0075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1" name="Google Shape;421;p22"/>
          <p:cNvSpPr txBox="1"/>
          <p:nvPr>
            <p:ph type="title"/>
          </p:nvPr>
        </p:nvSpPr>
        <p:spPr>
          <a:xfrm>
            <a:off x="728499" y="926933"/>
            <a:ext cx="3099898" cy="5105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CA">
                <a:solidFill>
                  <a:srgbClr val="FFFFFF"/>
                </a:solidFill>
              </a:rPr>
              <a:t>¿Que está</a:t>
            </a:r>
            <a:endParaRPr>
              <a:solidFill>
                <a:srgbClr val="FFFFFF"/>
              </a:solidFill>
            </a:endParaRPr>
          </a:p>
          <a:p>
            <a:pPr indent="0" lvl="0" marL="0" rtl="0" algn="l">
              <a:spcBef>
                <a:spcPts val="0"/>
              </a:spcBef>
              <a:spcAft>
                <a:spcPts val="0"/>
              </a:spcAft>
              <a:buClr>
                <a:schemeClr val="dk1"/>
              </a:buClr>
              <a:buSzPts val="1100"/>
              <a:buFont typeface="Arial"/>
              <a:buNone/>
            </a:pPr>
            <a:r>
              <a:rPr lang="en-CA">
                <a:solidFill>
                  <a:srgbClr val="FFFFFF"/>
                </a:solidFill>
              </a:rPr>
              <a:t>dejando a Java a un lado?</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6" name="Shape 426"/>
        <p:cNvGrpSpPr/>
        <p:nvPr/>
      </p:nvGrpSpPr>
      <p:grpSpPr>
        <a:xfrm>
          <a:off x="0" y="0"/>
          <a:ext cx="0" cy="0"/>
          <a:chOff x="0" y="0"/>
          <a:chExt cx="0" cy="0"/>
        </a:xfrm>
      </p:grpSpPr>
      <p:sp>
        <p:nvSpPr>
          <p:cNvPr id="427" name="Google Shape;427;p23"/>
          <p:cNvSpPr/>
          <p:nvPr/>
        </p:nvSpPr>
        <p:spPr>
          <a:xfrm>
            <a:off x="-1" y="0"/>
            <a:ext cx="5093209"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28" name="Google Shape;428;p23"/>
          <p:cNvGrpSpPr/>
          <p:nvPr/>
        </p:nvGrpSpPr>
        <p:grpSpPr>
          <a:xfrm>
            <a:off x="5468389" y="663653"/>
            <a:ext cx="6554636" cy="5721104"/>
            <a:chOff x="0" y="43261"/>
            <a:chExt cx="6554636" cy="5721104"/>
          </a:xfrm>
        </p:grpSpPr>
        <p:sp>
          <p:nvSpPr>
            <p:cNvPr id="429" name="Google Shape;429;p23"/>
            <p:cNvSpPr/>
            <p:nvPr/>
          </p:nvSpPr>
          <p:spPr>
            <a:xfrm>
              <a:off x="0" y="43261"/>
              <a:ext cx="6263640" cy="1719424"/>
            </a:xfrm>
            <a:prstGeom prst="roundRect">
              <a:avLst>
                <a:gd fmla="val 16667" name="adj"/>
              </a:avLst>
            </a:prstGeom>
            <a:solidFill>
              <a:srgbClr val="F492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3"/>
            <p:cNvSpPr txBox="1"/>
            <p:nvPr/>
          </p:nvSpPr>
          <p:spPr>
            <a:xfrm>
              <a:off x="83935" y="127196"/>
              <a:ext cx="6095770" cy="1551554"/>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lang="en-CA" sz="3100">
                  <a:solidFill>
                    <a:schemeClr val="lt1"/>
                  </a:solidFill>
                  <a:latin typeface="Calibri"/>
                  <a:ea typeface="Calibri"/>
                  <a:cs typeface="Calibri"/>
                  <a:sym typeface="Calibri"/>
                </a:rPr>
                <a:t>El patrón de diseño más temido:</a:t>
              </a:r>
              <a:endParaRPr sz="3100">
                <a:solidFill>
                  <a:schemeClr val="lt1"/>
                </a:solidFill>
                <a:latin typeface="Calibri"/>
                <a:ea typeface="Calibri"/>
                <a:cs typeface="Calibri"/>
                <a:sym typeface="Calibri"/>
              </a:endParaRPr>
            </a:p>
          </p:txBody>
        </p:sp>
        <p:sp>
          <p:nvSpPr>
            <p:cNvPr id="431" name="Google Shape;431;p23"/>
            <p:cNvSpPr/>
            <p:nvPr/>
          </p:nvSpPr>
          <p:spPr>
            <a:xfrm>
              <a:off x="0" y="1942896"/>
              <a:ext cx="6263640" cy="5133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txBox="1"/>
            <p:nvPr/>
          </p:nvSpPr>
          <p:spPr>
            <a:xfrm>
              <a:off x="0" y="1942896"/>
              <a:ext cx="6263640" cy="513360"/>
            </a:xfrm>
            <a:prstGeom prst="rect">
              <a:avLst/>
            </a:prstGeom>
            <a:noFill/>
            <a:ln>
              <a:noFill/>
            </a:ln>
          </p:spPr>
          <p:txBody>
            <a:bodyPr anchorCtr="0" anchor="t" bIns="39350" lIns="198850" spcFirstLastPara="1" rIns="220450" wrap="square" tIns="39350">
              <a:noAutofit/>
            </a:bodyPr>
            <a:lstStyle/>
            <a:p>
              <a:pPr indent="0" lvl="0" marL="0" marR="0" rtl="0" algn="l">
                <a:lnSpc>
                  <a:spcPct val="90000"/>
                </a:lnSpc>
                <a:spcBef>
                  <a:spcPts val="0"/>
                </a:spcBef>
                <a:spcAft>
                  <a:spcPts val="0"/>
                </a:spcAft>
                <a:buNone/>
              </a:pPr>
              <a:r>
                <a:rPr lang="en-CA" sz="3100">
                  <a:solidFill>
                    <a:schemeClr val="dk1"/>
                  </a:solidFill>
                  <a:latin typeface="Calibri"/>
                  <a:ea typeface="Calibri"/>
                  <a:cs typeface="Calibri"/>
                  <a:sym typeface="Calibri"/>
                </a:rPr>
                <a:t>• Flujo de conciencia</a:t>
              </a:r>
              <a:endParaRPr b="0" i="0" sz="3100" u="none" cap="none" strike="noStrike">
                <a:solidFill>
                  <a:schemeClr val="dk1"/>
                </a:solidFill>
                <a:latin typeface="Calibri"/>
                <a:ea typeface="Calibri"/>
                <a:cs typeface="Calibri"/>
                <a:sym typeface="Calibri"/>
              </a:endParaRPr>
            </a:p>
          </p:txBody>
        </p:sp>
        <p:sp>
          <p:nvSpPr>
            <p:cNvPr id="433" name="Google Shape;433;p23"/>
            <p:cNvSpPr/>
            <p:nvPr/>
          </p:nvSpPr>
          <p:spPr>
            <a:xfrm>
              <a:off x="0" y="2520425"/>
              <a:ext cx="6263640" cy="1275933"/>
            </a:xfrm>
            <a:prstGeom prst="roundRect">
              <a:avLst>
                <a:gd fmla="val 16667" name="adj"/>
              </a:avLst>
            </a:prstGeom>
            <a:solidFill>
              <a:srgbClr val="F49201">
                <a:alpha val="8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txBox="1"/>
            <p:nvPr/>
          </p:nvSpPr>
          <p:spPr>
            <a:xfrm>
              <a:off x="62286" y="2582711"/>
              <a:ext cx="6139068" cy="1151361"/>
            </a:xfrm>
            <a:prstGeom prst="rect">
              <a:avLst/>
            </a:prstGeom>
            <a:noFill/>
            <a:ln>
              <a:noFill/>
            </a:ln>
          </p:spPr>
          <p:txBody>
            <a:bodyPr anchorCtr="0" anchor="ctr" bIns="118100" lIns="118100" spcFirstLastPara="1" rIns="118100" wrap="square" tIns="118100">
              <a:noAutofit/>
            </a:bodyPr>
            <a:lstStyle/>
            <a:p>
              <a:pPr indent="0" lvl="0" marL="0" rtl="0" algn="l">
                <a:lnSpc>
                  <a:spcPct val="90000"/>
                </a:lnSpc>
                <a:spcBef>
                  <a:spcPts val="0"/>
                </a:spcBef>
                <a:spcAft>
                  <a:spcPts val="0"/>
                </a:spcAft>
                <a:buClr>
                  <a:schemeClr val="dk1"/>
                </a:buClr>
                <a:buSzPts val="1100"/>
                <a:buFont typeface="Arial"/>
                <a:buNone/>
              </a:pPr>
              <a:r>
                <a:rPr lang="en-CA" sz="3100">
                  <a:solidFill>
                    <a:schemeClr val="lt1"/>
                  </a:solidFill>
                  <a:latin typeface="Calibri"/>
                  <a:ea typeface="Calibri"/>
                  <a:cs typeface="Calibri"/>
                  <a:sym typeface="Calibri"/>
                </a:rPr>
                <a:t>El programa fluye a medida que las</a:t>
              </a:r>
              <a:endParaRPr sz="3100">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lt1"/>
                </a:buClr>
                <a:buSzPts val="3100"/>
                <a:buFont typeface="Calibri"/>
                <a:buNone/>
              </a:pPr>
              <a:r>
                <a:rPr lang="en-CA" sz="3100">
                  <a:solidFill>
                    <a:schemeClr val="lt1"/>
                  </a:solidFill>
                  <a:latin typeface="Calibri"/>
                  <a:ea typeface="Calibri"/>
                  <a:cs typeface="Calibri"/>
                  <a:sym typeface="Calibri"/>
                </a:rPr>
                <a:t>tareas vienen a mi.</a:t>
              </a:r>
              <a:endParaRPr sz="3100">
                <a:solidFill>
                  <a:schemeClr val="lt1"/>
                </a:solidFill>
                <a:latin typeface="Calibri"/>
                <a:ea typeface="Calibri"/>
                <a:cs typeface="Calibri"/>
                <a:sym typeface="Calibri"/>
              </a:endParaRPr>
            </a:p>
          </p:txBody>
        </p:sp>
        <p:sp>
          <p:nvSpPr>
            <p:cNvPr id="435" name="Google Shape;435;p23"/>
            <p:cNvSpPr/>
            <p:nvPr/>
          </p:nvSpPr>
          <p:spPr>
            <a:xfrm>
              <a:off x="0" y="4044941"/>
              <a:ext cx="6263640" cy="1719424"/>
            </a:xfrm>
            <a:prstGeom prst="roundRect">
              <a:avLst>
                <a:gd fmla="val 16667" name="adj"/>
              </a:avLst>
            </a:prstGeom>
            <a:solidFill>
              <a:srgbClr val="F49201">
                <a:alpha val="60784"/>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txBox="1"/>
            <p:nvPr/>
          </p:nvSpPr>
          <p:spPr>
            <a:xfrm>
              <a:off x="83936" y="4128883"/>
              <a:ext cx="6470700" cy="1551600"/>
            </a:xfrm>
            <a:prstGeom prst="rect">
              <a:avLst/>
            </a:prstGeom>
            <a:noFill/>
            <a:ln>
              <a:noFill/>
            </a:ln>
          </p:spPr>
          <p:txBody>
            <a:bodyPr anchorCtr="0" anchor="ctr" bIns="118100" lIns="118100" spcFirstLastPara="1" rIns="118100" wrap="square" tIns="118100">
              <a:noAutofit/>
            </a:bodyPr>
            <a:lstStyle/>
            <a:p>
              <a:pPr indent="0" lvl="0" marL="0" rtl="0" algn="l">
                <a:lnSpc>
                  <a:spcPct val="90000"/>
                </a:lnSpc>
                <a:spcBef>
                  <a:spcPts val="0"/>
                </a:spcBef>
                <a:spcAft>
                  <a:spcPts val="0"/>
                </a:spcAft>
                <a:buClr>
                  <a:schemeClr val="dk1"/>
                </a:buClr>
                <a:buSzPts val="1100"/>
                <a:buFont typeface="Arial"/>
                <a:buNone/>
              </a:pPr>
              <a:r>
                <a:rPr lang="en-CA" sz="3100">
                  <a:solidFill>
                    <a:schemeClr val="lt1"/>
                  </a:solidFill>
                  <a:latin typeface="Calibri"/>
                  <a:ea typeface="Calibri"/>
                  <a:cs typeface="Calibri"/>
                  <a:sym typeface="Calibri"/>
                </a:rPr>
                <a:t>Atrae a personas que necesitan codificar pero que no necesariamente quieren aprender a codificar profesionalmente.</a:t>
              </a:r>
              <a:endParaRPr sz="3100">
                <a:solidFill>
                  <a:schemeClr val="lt1"/>
                </a:solidFill>
                <a:latin typeface="Calibri"/>
                <a:ea typeface="Calibri"/>
                <a:cs typeface="Calibri"/>
                <a:sym typeface="Calibri"/>
              </a:endParaRPr>
            </a:p>
          </p:txBody>
        </p:sp>
      </p:grpSp>
      <p:sp>
        <p:nvSpPr>
          <p:cNvPr id="437" name="Google Shape;437;p23"/>
          <p:cNvSpPr/>
          <p:nvPr/>
        </p:nvSpPr>
        <p:spPr>
          <a:xfrm>
            <a:off x="-16043" y="-16042"/>
            <a:ext cx="5109251" cy="6874042"/>
          </a:xfrm>
          <a:prstGeom prst="rect">
            <a:avLst/>
          </a:prstGeom>
          <a:solidFill>
            <a:srgbClr val="0075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8" name="Google Shape;438;p23"/>
          <p:cNvSpPr txBox="1"/>
          <p:nvPr>
            <p:ph type="title"/>
          </p:nvPr>
        </p:nvSpPr>
        <p:spPr>
          <a:xfrm>
            <a:off x="524741" y="620392"/>
            <a:ext cx="3808268" cy="550468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CA">
                <a:solidFill>
                  <a:schemeClr val="lt1"/>
                </a:solidFill>
              </a:rPr>
              <a:t>¿Por qué Python</a:t>
            </a:r>
            <a:endParaRPr>
              <a:solidFill>
                <a:schemeClr val="lt1"/>
              </a:solidFill>
            </a:endParaRPr>
          </a:p>
          <a:p>
            <a:pPr indent="0" lvl="0" marL="0" rtl="0" algn="l">
              <a:spcBef>
                <a:spcPts val="0"/>
              </a:spcBef>
              <a:spcAft>
                <a:spcPts val="0"/>
              </a:spcAft>
              <a:buClr>
                <a:schemeClr val="dk1"/>
              </a:buClr>
              <a:buSzPts val="1100"/>
              <a:buFont typeface="Arial"/>
              <a:buNone/>
            </a:pPr>
            <a:r>
              <a:rPr lang="en-CA">
                <a:solidFill>
                  <a:schemeClr val="lt1"/>
                </a:solidFill>
              </a:rPr>
              <a:t>está ganando</a:t>
            </a:r>
            <a:endParaRPr>
              <a:solidFill>
                <a:schemeClr val="lt1"/>
              </a:solidFill>
            </a:endParaRPr>
          </a:p>
          <a:p>
            <a:pPr indent="0" lvl="0" marL="0" rtl="0" algn="l">
              <a:spcBef>
                <a:spcPts val="0"/>
              </a:spcBef>
              <a:spcAft>
                <a:spcPts val="0"/>
              </a:spcAft>
              <a:buClr>
                <a:schemeClr val="dk1"/>
              </a:buClr>
              <a:buSzPts val="1100"/>
              <a:buFont typeface="Arial"/>
              <a:buNone/>
            </a:pPr>
            <a:r>
              <a:rPr lang="en-CA">
                <a:solidFill>
                  <a:schemeClr val="lt1"/>
                </a:solidFill>
              </a:rPr>
              <a:t>popularidad en</a:t>
            </a:r>
            <a:endParaRPr>
              <a:solidFill>
                <a:schemeClr val="lt1"/>
              </a:solidFill>
            </a:endParaRPr>
          </a:p>
          <a:p>
            <a:pPr indent="0" lvl="0" marL="0" rtl="0" algn="l">
              <a:lnSpc>
                <a:spcPct val="90000"/>
              </a:lnSpc>
              <a:spcBef>
                <a:spcPts val="0"/>
              </a:spcBef>
              <a:spcAft>
                <a:spcPts val="0"/>
              </a:spcAft>
              <a:buClr>
                <a:schemeClr val="lt1"/>
              </a:buClr>
              <a:buSzPts val="4400"/>
              <a:buFont typeface="Calibri"/>
              <a:buNone/>
            </a:pPr>
            <a:r>
              <a:rPr lang="en-CA">
                <a:solidFill>
                  <a:schemeClr val="lt1"/>
                </a:solidFill>
              </a:rPr>
              <a:t>la educación?</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3" name="Shape 443"/>
        <p:cNvGrpSpPr/>
        <p:nvPr/>
      </p:nvGrpSpPr>
      <p:grpSpPr>
        <a:xfrm>
          <a:off x="0" y="0"/>
          <a:ext cx="0" cy="0"/>
          <a:chOff x="0" y="0"/>
          <a:chExt cx="0" cy="0"/>
        </a:xfrm>
      </p:grpSpPr>
      <p:sp>
        <p:nvSpPr>
          <p:cNvPr id="444" name="Google Shape;444;p24"/>
          <p:cNvSpPr/>
          <p:nvPr/>
        </p:nvSpPr>
        <p:spPr>
          <a:xfrm>
            <a:off x="-1" y="0"/>
            <a:ext cx="5093209"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45" name="Google Shape;445;p24"/>
          <p:cNvGrpSpPr/>
          <p:nvPr/>
        </p:nvGrpSpPr>
        <p:grpSpPr>
          <a:xfrm>
            <a:off x="5468389" y="620397"/>
            <a:ext cx="6263640" cy="5763527"/>
            <a:chOff x="0" y="6"/>
            <a:chExt cx="6263640" cy="5763527"/>
          </a:xfrm>
        </p:grpSpPr>
        <p:sp>
          <p:nvSpPr>
            <p:cNvPr id="446" name="Google Shape;446;p24"/>
            <p:cNvSpPr/>
            <p:nvPr/>
          </p:nvSpPr>
          <p:spPr>
            <a:xfrm>
              <a:off x="0" y="6"/>
              <a:ext cx="6263640" cy="1074060"/>
            </a:xfrm>
            <a:prstGeom prst="roundRect">
              <a:avLst>
                <a:gd fmla="val 16667" name="adj"/>
              </a:avLst>
            </a:prstGeom>
            <a:solidFill>
              <a:srgbClr val="F492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txBox="1"/>
            <p:nvPr/>
          </p:nvSpPr>
          <p:spPr>
            <a:xfrm>
              <a:off x="52431" y="52437"/>
              <a:ext cx="6158778" cy="969198"/>
            </a:xfrm>
            <a:prstGeom prst="rect">
              <a:avLst/>
            </a:prstGeom>
            <a:noFill/>
            <a:ln>
              <a:noFill/>
            </a:ln>
          </p:spPr>
          <p:txBody>
            <a:bodyPr anchorCtr="0" anchor="ctr" bIns="102850" lIns="102850" spcFirstLastPara="1" rIns="102850" wrap="square" tIns="102850">
              <a:noAutofit/>
            </a:bodyPr>
            <a:lstStyle/>
            <a:p>
              <a:pPr indent="0" lvl="0" marL="0" rtl="0" algn="l">
                <a:lnSpc>
                  <a:spcPct val="90000"/>
                </a:lnSpc>
                <a:spcBef>
                  <a:spcPts val="0"/>
                </a:spcBef>
                <a:spcAft>
                  <a:spcPts val="0"/>
                </a:spcAft>
                <a:buClr>
                  <a:schemeClr val="dk1"/>
                </a:buClr>
                <a:buSzPts val="1100"/>
                <a:buFont typeface="Arial"/>
                <a:buNone/>
              </a:pPr>
              <a:r>
                <a:rPr lang="en-CA" sz="2700">
                  <a:solidFill>
                    <a:schemeClr val="lt1"/>
                  </a:solidFill>
                  <a:latin typeface="Calibri"/>
                  <a:ea typeface="Calibri"/>
                  <a:cs typeface="Calibri"/>
                  <a:sym typeface="Calibri"/>
                </a:rPr>
                <a:t>En las siguientes diapositivas está el</a:t>
              </a:r>
              <a:endParaRPr sz="2700">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lt1"/>
                </a:buClr>
                <a:buSzPts val="2700"/>
                <a:buFont typeface="Calibri"/>
                <a:buNone/>
              </a:pPr>
              <a:r>
                <a:rPr lang="en-CA" sz="2700">
                  <a:solidFill>
                    <a:schemeClr val="lt1"/>
                  </a:solidFill>
                  <a:latin typeface="Calibri"/>
                  <a:ea typeface="Calibri"/>
                  <a:cs typeface="Calibri"/>
                  <a:sym typeface="Calibri"/>
                </a:rPr>
                <a:t>mismo programa en Python y Java.</a:t>
              </a:r>
              <a:endParaRPr sz="2700">
                <a:solidFill>
                  <a:schemeClr val="lt1"/>
                </a:solidFill>
                <a:latin typeface="Calibri"/>
                <a:ea typeface="Calibri"/>
                <a:cs typeface="Calibri"/>
                <a:sym typeface="Calibri"/>
              </a:endParaRPr>
            </a:p>
          </p:txBody>
        </p:sp>
        <p:sp>
          <p:nvSpPr>
            <p:cNvPr id="448" name="Google Shape;448;p24"/>
            <p:cNvSpPr/>
            <p:nvPr/>
          </p:nvSpPr>
          <p:spPr>
            <a:xfrm>
              <a:off x="0" y="1393283"/>
              <a:ext cx="6263640" cy="1074060"/>
            </a:xfrm>
            <a:prstGeom prst="roundRect">
              <a:avLst>
                <a:gd fmla="val 16667" name="adj"/>
              </a:avLst>
            </a:prstGeom>
            <a:solidFill>
              <a:srgbClr val="F49201">
                <a:alpha val="72941"/>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txBox="1"/>
            <p:nvPr/>
          </p:nvSpPr>
          <p:spPr>
            <a:xfrm>
              <a:off x="52431" y="1445714"/>
              <a:ext cx="6158778" cy="969198"/>
            </a:xfrm>
            <a:prstGeom prst="rect">
              <a:avLst/>
            </a:prstGeom>
            <a:noFill/>
            <a:ln>
              <a:noFill/>
            </a:ln>
          </p:spPr>
          <p:txBody>
            <a:bodyPr anchorCtr="0" anchor="ctr" bIns="102850" lIns="102850" spcFirstLastPara="1" rIns="102850" wrap="square" tIns="102850">
              <a:noAutofit/>
            </a:bodyPr>
            <a:lstStyle/>
            <a:p>
              <a:pPr indent="0" lvl="0" marL="0" rtl="0" algn="l">
                <a:lnSpc>
                  <a:spcPct val="90000"/>
                </a:lnSpc>
                <a:spcBef>
                  <a:spcPts val="0"/>
                </a:spcBef>
                <a:spcAft>
                  <a:spcPts val="0"/>
                </a:spcAft>
                <a:buClr>
                  <a:schemeClr val="dk1"/>
                </a:buClr>
                <a:buSzPts val="1100"/>
                <a:buFont typeface="Arial"/>
                <a:buNone/>
              </a:pPr>
              <a:r>
                <a:rPr lang="en-CA" sz="2700">
                  <a:solidFill>
                    <a:schemeClr val="lt1"/>
                  </a:solidFill>
                  <a:latin typeface="Calibri"/>
                  <a:ea typeface="Calibri"/>
                  <a:cs typeface="Calibri"/>
                  <a:sym typeface="Calibri"/>
                </a:rPr>
                <a:t>Estos programas solicitan tres valores</a:t>
              </a:r>
              <a:endParaRPr sz="2700">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lt1"/>
                </a:buClr>
                <a:buSzPts val="2700"/>
                <a:buFont typeface="Calibri"/>
                <a:buNone/>
              </a:pPr>
              <a:r>
                <a:rPr lang="en-CA" sz="2700">
                  <a:solidFill>
                    <a:schemeClr val="lt1"/>
                  </a:solidFill>
                  <a:latin typeface="Calibri"/>
                  <a:ea typeface="Calibri"/>
                  <a:cs typeface="Calibri"/>
                  <a:sym typeface="Calibri"/>
                </a:rPr>
                <a:t>decimales (float).</a:t>
              </a:r>
              <a:endParaRPr sz="2700">
                <a:solidFill>
                  <a:schemeClr val="lt1"/>
                </a:solidFill>
                <a:latin typeface="Calibri"/>
                <a:ea typeface="Calibri"/>
                <a:cs typeface="Calibri"/>
                <a:sym typeface="Calibri"/>
              </a:endParaRPr>
            </a:p>
          </p:txBody>
        </p:sp>
        <p:sp>
          <p:nvSpPr>
            <p:cNvPr id="450" name="Google Shape;450;p24"/>
            <p:cNvSpPr/>
            <p:nvPr/>
          </p:nvSpPr>
          <p:spPr>
            <a:xfrm>
              <a:off x="0" y="2740058"/>
              <a:ext cx="6263640" cy="16766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4"/>
            <p:cNvSpPr txBox="1"/>
            <p:nvPr/>
          </p:nvSpPr>
          <p:spPr>
            <a:xfrm>
              <a:off x="0" y="2740058"/>
              <a:ext cx="6263640" cy="1676699"/>
            </a:xfrm>
            <a:prstGeom prst="rect">
              <a:avLst/>
            </a:prstGeom>
            <a:noFill/>
            <a:ln>
              <a:noFill/>
            </a:ln>
          </p:spPr>
          <p:txBody>
            <a:bodyPr anchorCtr="0" anchor="t" bIns="34275" lIns="198850" spcFirstLastPara="1" rIns="192000" wrap="square" tIns="34275">
              <a:noAutofit/>
            </a:bodyPr>
            <a:lstStyle/>
            <a:p>
              <a:pPr indent="-228600" lvl="1" marL="228600" marR="0" rtl="0" algn="l">
                <a:lnSpc>
                  <a:spcPct val="90000"/>
                </a:lnSpc>
                <a:spcBef>
                  <a:spcPts val="0"/>
                </a:spcBef>
                <a:spcAft>
                  <a:spcPts val="0"/>
                </a:spcAft>
                <a:buClr>
                  <a:schemeClr val="dk1"/>
                </a:buClr>
                <a:buSzPts val="2100"/>
                <a:buFont typeface="Calibri"/>
                <a:buChar char="•"/>
              </a:pPr>
              <a:r>
                <a:rPr lang="en-CA" sz="2100">
                  <a:solidFill>
                    <a:schemeClr val="dk1"/>
                  </a:solidFill>
                  <a:latin typeface="Calibri"/>
                  <a:ea typeface="Calibri"/>
                  <a:cs typeface="Calibri"/>
                  <a:sym typeface="Calibri"/>
                </a:rPr>
                <a:t> Cantidad de dinero prestada llamada loan.</a:t>
              </a:r>
              <a:endParaRPr sz="2100">
                <a:solidFill>
                  <a:schemeClr val="dk1"/>
                </a:solidFill>
                <a:latin typeface="Calibri"/>
                <a:ea typeface="Calibri"/>
                <a:cs typeface="Calibri"/>
                <a:sym typeface="Calibri"/>
              </a:endParaRPr>
            </a:p>
            <a:p>
              <a:pPr indent="-228600" lvl="1" marL="228600" marR="0" rtl="0" algn="l">
                <a:lnSpc>
                  <a:spcPct val="90000"/>
                </a:lnSpc>
                <a:spcBef>
                  <a:spcPts val="0"/>
                </a:spcBef>
                <a:spcAft>
                  <a:spcPts val="0"/>
                </a:spcAft>
                <a:buClr>
                  <a:schemeClr val="dk1"/>
                </a:buClr>
                <a:buSzPts val="2100"/>
                <a:buFont typeface="Calibri"/>
                <a:buChar char="•"/>
              </a:pPr>
              <a:r>
                <a:rPr lang="en-CA" sz="2100">
                  <a:solidFill>
                    <a:schemeClr val="dk1"/>
                  </a:solidFill>
                  <a:latin typeface="Calibri"/>
                  <a:ea typeface="Calibri"/>
                  <a:cs typeface="Calibri"/>
                  <a:sym typeface="Calibri"/>
                </a:rPr>
                <a:t>La tasa de porcentaje anual (APR) de interés sobre el dinero prestado.</a:t>
              </a:r>
              <a:endParaRPr sz="2100">
                <a:solidFill>
                  <a:schemeClr val="dk1"/>
                </a:solidFill>
                <a:latin typeface="Calibri"/>
                <a:ea typeface="Calibri"/>
                <a:cs typeface="Calibri"/>
                <a:sym typeface="Calibri"/>
              </a:endParaRPr>
            </a:p>
            <a:p>
              <a:pPr indent="-228600" lvl="1" marL="228600" marR="0" rtl="0" algn="l">
                <a:lnSpc>
                  <a:spcPct val="90000"/>
                </a:lnSpc>
                <a:spcBef>
                  <a:spcPts val="0"/>
                </a:spcBef>
                <a:spcAft>
                  <a:spcPts val="0"/>
                </a:spcAft>
                <a:buClr>
                  <a:schemeClr val="dk1"/>
                </a:buClr>
                <a:buSzPts val="2100"/>
                <a:buFont typeface="Calibri"/>
                <a:buChar char="•"/>
              </a:pPr>
              <a:r>
                <a:rPr lang="en-CA" sz="2100">
                  <a:solidFill>
                    <a:schemeClr val="dk1"/>
                  </a:solidFill>
                  <a:latin typeface="Calibri"/>
                  <a:ea typeface="Calibri"/>
                  <a:cs typeface="Calibri"/>
                  <a:sym typeface="Calibri"/>
                </a:rPr>
                <a:t>La duración del préstamo expresada en meses se llama plazo (term).</a:t>
              </a:r>
              <a:endParaRPr sz="2100">
                <a:solidFill>
                  <a:schemeClr val="dk1"/>
                </a:solidFill>
                <a:latin typeface="Calibri"/>
                <a:ea typeface="Calibri"/>
                <a:cs typeface="Calibri"/>
                <a:sym typeface="Calibri"/>
              </a:endParaRPr>
            </a:p>
          </p:txBody>
        </p:sp>
        <p:sp>
          <p:nvSpPr>
            <p:cNvPr id="452" name="Google Shape;452;p24"/>
            <p:cNvSpPr/>
            <p:nvPr/>
          </p:nvSpPr>
          <p:spPr>
            <a:xfrm>
              <a:off x="0" y="4689473"/>
              <a:ext cx="6263640" cy="1074060"/>
            </a:xfrm>
            <a:prstGeom prst="roundRect">
              <a:avLst>
                <a:gd fmla="val 16667" name="adj"/>
              </a:avLst>
            </a:prstGeom>
            <a:solidFill>
              <a:srgbClr val="F49201">
                <a:alpha val="5882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txBox="1"/>
            <p:nvPr/>
          </p:nvSpPr>
          <p:spPr>
            <a:xfrm>
              <a:off x="52431" y="4741904"/>
              <a:ext cx="6158778" cy="969198"/>
            </a:xfrm>
            <a:prstGeom prst="rect">
              <a:avLst/>
            </a:prstGeom>
            <a:noFill/>
            <a:ln>
              <a:noFill/>
            </a:ln>
          </p:spPr>
          <p:txBody>
            <a:bodyPr anchorCtr="0" anchor="ctr" bIns="102850" lIns="102850" spcFirstLastPara="1" rIns="102850" wrap="square" tIns="102850">
              <a:noAutofit/>
            </a:bodyPr>
            <a:lstStyle/>
            <a:p>
              <a:pPr indent="0" lvl="0" marL="0" rtl="0" algn="l">
                <a:lnSpc>
                  <a:spcPct val="90000"/>
                </a:lnSpc>
                <a:spcBef>
                  <a:spcPts val="0"/>
                </a:spcBef>
                <a:spcAft>
                  <a:spcPts val="0"/>
                </a:spcAft>
                <a:buClr>
                  <a:schemeClr val="dk1"/>
                </a:buClr>
                <a:buSzPts val="1100"/>
                <a:buFont typeface="Arial"/>
                <a:buNone/>
              </a:pPr>
              <a:r>
                <a:rPr lang="en-CA" sz="2700">
                  <a:solidFill>
                    <a:schemeClr val="lt1"/>
                  </a:solidFill>
                  <a:latin typeface="Calibri"/>
                  <a:ea typeface="Calibri"/>
                  <a:cs typeface="Calibri"/>
                  <a:sym typeface="Calibri"/>
                </a:rPr>
                <a:t>A partir de estos valores el programa</a:t>
              </a:r>
              <a:endParaRPr sz="2700">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lt1"/>
                </a:buClr>
                <a:buSzPts val="2700"/>
                <a:buFont typeface="Calibri"/>
                <a:buNone/>
              </a:pPr>
              <a:r>
                <a:rPr lang="en-CA" sz="2700">
                  <a:solidFill>
                    <a:schemeClr val="lt1"/>
                  </a:solidFill>
                  <a:latin typeface="Calibri"/>
                  <a:ea typeface="Calibri"/>
                  <a:cs typeface="Calibri"/>
                  <a:sym typeface="Calibri"/>
                </a:rPr>
                <a:t>calcula el pago mensual y lo muestra.</a:t>
              </a:r>
              <a:endParaRPr sz="2700">
                <a:solidFill>
                  <a:schemeClr val="lt1"/>
                </a:solidFill>
                <a:latin typeface="Calibri"/>
                <a:ea typeface="Calibri"/>
                <a:cs typeface="Calibri"/>
                <a:sym typeface="Calibri"/>
              </a:endParaRPr>
            </a:p>
          </p:txBody>
        </p:sp>
      </p:grpSp>
      <p:sp>
        <p:nvSpPr>
          <p:cNvPr id="454" name="Google Shape;454;p24"/>
          <p:cNvSpPr/>
          <p:nvPr/>
        </p:nvSpPr>
        <p:spPr>
          <a:xfrm>
            <a:off x="-16043" y="-16042"/>
            <a:ext cx="5109251" cy="6874042"/>
          </a:xfrm>
          <a:prstGeom prst="rect">
            <a:avLst/>
          </a:prstGeom>
          <a:solidFill>
            <a:srgbClr val="0075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5" name="Google Shape;455;p24"/>
          <p:cNvSpPr txBox="1"/>
          <p:nvPr>
            <p:ph type="title"/>
          </p:nvPr>
        </p:nvSpPr>
        <p:spPr>
          <a:xfrm>
            <a:off x="524741" y="620392"/>
            <a:ext cx="3808268" cy="550468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CA">
                <a:solidFill>
                  <a:schemeClr val="lt1"/>
                </a:solidFill>
              </a:rPr>
              <a:t>Comparemos</a:t>
            </a:r>
            <a:endParaRPr>
              <a:solidFill>
                <a:schemeClr val="lt1"/>
              </a:solidFill>
            </a:endParaRPr>
          </a:p>
          <a:p>
            <a:pPr indent="0" lvl="0" marL="0" rtl="0" algn="l">
              <a:spcBef>
                <a:spcPts val="0"/>
              </a:spcBef>
              <a:spcAft>
                <a:spcPts val="0"/>
              </a:spcAft>
              <a:buClr>
                <a:schemeClr val="dk1"/>
              </a:buClr>
              <a:buSzPts val="990"/>
              <a:buFont typeface="Arial"/>
              <a:buNone/>
            </a:pPr>
            <a:r>
              <a:rPr lang="en-CA">
                <a:solidFill>
                  <a:schemeClr val="lt1"/>
                </a:solidFill>
              </a:rPr>
              <a:t>Python con</a:t>
            </a:r>
            <a:endParaRPr>
              <a:solidFill>
                <a:schemeClr val="lt1"/>
              </a:solidFill>
            </a:endParaRPr>
          </a:p>
          <a:p>
            <a:pPr indent="0" lvl="0" marL="0" rtl="0" algn="l">
              <a:lnSpc>
                <a:spcPct val="90000"/>
              </a:lnSpc>
              <a:spcBef>
                <a:spcPts val="0"/>
              </a:spcBef>
              <a:spcAft>
                <a:spcPts val="0"/>
              </a:spcAft>
              <a:buClr>
                <a:schemeClr val="lt1"/>
              </a:buClr>
              <a:buSzPct val="100000"/>
              <a:buFont typeface="Calibri"/>
              <a:buNone/>
            </a:pPr>
            <a:r>
              <a:rPr lang="en-CA">
                <a:solidFill>
                  <a:schemeClr val="lt1"/>
                </a:solidFill>
              </a:rPr>
              <a:t>Java.</a:t>
            </a:r>
            <a:br>
              <a:rPr lang="en-CA">
                <a:solidFill>
                  <a:schemeClr val="lt1"/>
                </a:solidFill>
              </a:rPr>
            </a:br>
            <a:endParaRPr>
              <a:solidFill>
                <a:schemeClr val="lt1"/>
              </a:solidFill>
            </a:endParaRPr>
          </a:p>
          <a:p>
            <a:pPr indent="0" lvl="0" marL="0" rtl="0" algn="l">
              <a:spcBef>
                <a:spcPts val="0"/>
              </a:spcBef>
              <a:spcAft>
                <a:spcPts val="0"/>
              </a:spcAft>
              <a:buClr>
                <a:schemeClr val="dk1"/>
              </a:buClr>
              <a:buSzPts val="990"/>
              <a:buFont typeface="Arial"/>
              <a:buNone/>
            </a:pPr>
            <a:r>
              <a:rPr lang="en-CA">
                <a:solidFill>
                  <a:schemeClr val="lt1"/>
                </a:solidFill>
              </a:rPr>
              <a:t>Discute las comparaciones mientras las revisas.</a:t>
            </a:r>
            <a:endParaRPr>
              <a:solidFill>
                <a:schemeClr val="lt1"/>
              </a:solidFill>
            </a:endParaRPr>
          </a:p>
          <a:p>
            <a:pPr indent="0" lvl="0" marL="0" rtl="0" algn="l">
              <a:lnSpc>
                <a:spcPct val="90000"/>
              </a:lnSpc>
              <a:spcBef>
                <a:spcPts val="0"/>
              </a:spcBef>
              <a:spcAft>
                <a:spcPts val="0"/>
              </a:spcAft>
              <a:buClr>
                <a:schemeClr val="lt1"/>
              </a:buClr>
              <a:buSzPct val="100000"/>
              <a:buFont typeface="Calibri"/>
              <a:buNone/>
            </a:pPr>
            <a:r>
              <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5"/>
          <p:cNvSpPr/>
          <p:nvPr/>
        </p:nvSpPr>
        <p:spPr>
          <a:xfrm>
            <a:off x="-16042" y="0"/>
            <a:ext cx="1315453" cy="6858000"/>
          </a:xfrm>
          <a:prstGeom prst="rect">
            <a:avLst/>
          </a:prstGeom>
          <a:solidFill>
            <a:srgbClr val="F492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2" name="Google Shape;462;p25"/>
          <p:cNvSpPr txBox="1"/>
          <p:nvPr/>
        </p:nvSpPr>
        <p:spPr>
          <a:xfrm rot="-5400000">
            <a:off x="-1413878" y="493995"/>
            <a:ext cx="4608871"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CA" sz="4400">
                <a:solidFill>
                  <a:schemeClr val="lt1"/>
                </a:solidFill>
                <a:latin typeface="Calibri"/>
                <a:ea typeface="Calibri"/>
                <a:cs typeface="Calibri"/>
                <a:sym typeface="Calibri"/>
              </a:rPr>
              <a:t> Python Básico</a:t>
            </a:r>
            <a:endParaRPr/>
          </a:p>
        </p:txBody>
      </p:sp>
      <p:sp>
        <p:nvSpPr>
          <p:cNvPr id="463" name="Google Shape;463;p25"/>
          <p:cNvSpPr txBox="1"/>
          <p:nvPr/>
        </p:nvSpPr>
        <p:spPr>
          <a:xfrm>
            <a:off x="3048000" y="1563862"/>
            <a:ext cx="8916226" cy="29238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CA" sz="1600">
                <a:solidFill>
                  <a:schemeClr val="dk1"/>
                </a:solidFill>
                <a:latin typeface="Consolas"/>
                <a:ea typeface="Consolas"/>
                <a:cs typeface="Consolas"/>
                <a:sym typeface="Consolas"/>
              </a:rPr>
              <a:t>loan = 1000.0</a:t>
            </a:r>
            <a:endParaRPr/>
          </a:p>
          <a:p>
            <a:pPr indent="0" lvl="0" marL="0" marR="0" rtl="0" algn="l">
              <a:lnSpc>
                <a:spcPct val="150000"/>
              </a:lnSpc>
              <a:spcBef>
                <a:spcPts val="0"/>
              </a:spcBef>
              <a:spcAft>
                <a:spcPts val="0"/>
              </a:spcAft>
              <a:buNone/>
            </a:pPr>
            <a:r>
              <a:rPr b="1" lang="en-CA" sz="1600">
                <a:solidFill>
                  <a:schemeClr val="dk1"/>
                </a:solidFill>
                <a:latin typeface="Consolas"/>
                <a:ea typeface="Consolas"/>
                <a:cs typeface="Consolas"/>
                <a:sym typeface="Consolas"/>
              </a:rPr>
              <a:t>interest 0.05</a:t>
            </a:r>
            <a:endParaRPr/>
          </a:p>
          <a:p>
            <a:pPr indent="0" lvl="0" marL="0" marR="0" rtl="0" algn="l">
              <a:lnSpc>
                <a:spcPct val="150000"/>
              </a:lnSpc>
              <a:spcBef>
                <a:spcPts val="0"/>
              </a:spcBef>
              <a:spcAft>
                <a:spcPts val="0"/>
              </a:spcAft>
              <a:buNone/>
            </a:pPr>
            <a:r>
              <a:rPr b="1" lang="en-CA" sz="1600">
                <a:solidFill>
                  <a:schemeClr val="dk1"/>
                </a:solidFill>
                <a:latin typeface="Consolas"/>
                <a:ea typeface="Consolas"/>
                <a:cs typeface="Consolas"/>
                <a:sym typeface="Consolas"/>
              </a:rPr>
              <a:t>term = 5</a:t>
            </a:r>
            <a:endParaRPr/>
          </a:p>
          <a:p>
            <a:pPr indent="0" lvl="0" marL="0" marR="0" rtl="0" algn="l">
              <a:lnSpc>
                <a:spcPct val="150000"/>
              </a:lnSpc>
              <a:spcBef>
                <a:spcPts val="0"/>
              </a:spcBef>
              <a:spcAft>
                <a:spcPts val="0"/>
              </a:spcAft>
              <a:buNone/>
            </a:pPr>
            <a:r>
              <a:rPr b="1" lang="en-CA" sz="1600">
                <a:solidFill>
                  <a:schemeClr val="dk1"/>
                </a:solidFill>
                <a:latin typeface="Consolas"/>
                <a:ea typeface="Consolas"/>
                <a:cs typeface="Consolas"/>
                <a:sym typeface="Consolas"/>
              </a:rPr>
              <a:t>tempInterest = float(interest) / 12</a:t>
            </a:r>
            <a:endParaRPr/>
          </a:p>
          <a:p>
            <a:pPr indent="0" lvl="0" marL="0" marR="0" rtl="0" algn="l">
              <a:lnSpc>
                <a:spcPct val="150000"/>
              </a:lnSpc>
              <a:spcBef>
                <a:spcPts val="0"/>
              </a:spcBef>
              <a:spcAft>
                <a:spcPts val="0"/>
              </a:spcAft>
              <a:buNone/>
            </a:pPr>
            <a:r>
              <a:rPr b="1" lang="en-CA" sz="1600">
                <a:solidFill>
                  <a:schemeClr val="dk1"/>
                </a:solidFill>
                <a:latin typeface="Consolas"/>
                <a:ea typeface="Consolas"/>
                <a:cs typeface="Consolas"/>
                <a:sym typeface="Consolas"/>
              </a:rPr>
              <a:t>result = float(loan) * \</a:t>
            </a:r>
            <a:endParaRPr/>
          </a:p>
          <a:p>
            <a:pPr indent="0" lvl="0" marL="0" marR="0" rtl="0" algn="l">
              <a:lnSpc>
                <a:spcPct val="150000"/>
              </a:lnSpc>
              <a:spcBef>
                <a:spcPts val="0"/>
              </a:spcBef>
              <a:spcAft>
                <a:spcPts val="0"/>
              </a:spcAft>
              <a:buNone/>
            </a:pPr>
            <a:r>
              <a:rPr b="1" lang="en-CA" sz="1600">
                <a:solidFill>
                  <a:schemeClr val="dk1"/>
                </a:solidFill>
                <a:latin typeface="Consolas"/>
                <a:ea typeface="Consolas"/>
                <a:cs typeface="Consolas"/>
                <a:sym typeface="Consolas"/>
              </a:rPr>
              <a:t>   (tempInterest / (1.0 - ((1.0 + tempInterest) ** -float(term))))</a:t>
            </a:r>
            <a:endParaRPr b="1" sz="1600">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None/>
            </a:pPr>
            <a:r>
              <a:rPr b="1" lang="en-CA" sz="1600">
                <a:solidFill>
                  <a:schemeClr val="dk1"/>
                </a:solidFill>
                <a:latin typeface="Consolas"/>
                <a:ea typeface="Consolas"/>
                <a:cs typeface="Consolas"/>
                <a:sym typeface="Consolas"/>
              </a:rPr>
              <a:t>print("Monthly Payment: %.2f" % result)</a:t>
            </a:r>
            <a:endParaRPr/>
          </a:p>
          <a:p>
            <a:pPr indent="0" lvl="0" marL="0" marR="0" rtl="0" algn="l">
              <a:spcBef>
                <a:spcPts val="0"/>
              </a:spcBef>
              <a:spcAft>
                <a:spcPts val="0"/>
              </a:spcAft>
              <a:buNone/>
            </a:pPr>
            <a:r>
              <a:t/>
            </a:r>
            <a:endParaRPr b="1" sz="1600">
              <a:solidFill>
                <a:schemeClr val="dk1"/>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6"/>
          <p:cNvSpPr/>
          <p:nvPr/>
        </p:nvSpPr>
        <p:spPr>
          <a:xfrm>
            <a:off x="1735015" y="817076"/>
            <a:ext cx="10456985"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1600">
                <a:solidFill>
                  <a:schemeClr val="dk1"/>
                </a:solidFill>
                <a:latin typeface="Consolas"/>
                <a:ea typeface="Consolas"/>
                <a:cs typeface="Consolas"/>
                <a:sym typeface="Consolas"/>
              </a:rPr>
              <a:t>public class JavaCalculator01 {</a:t>
            </a:r>
            <a:endParaRPr/>
          </a:p>
          <a:p>
            <a:pPr indent="0" lvl="0" marL="0" marR="0" rtl="0" algn="l">
              <a:spcBef>
                <a:spcPts val="0"/>
              </a:spcBef>
              <a:spcAft>
                <a:spcPts val="0"/>
              </a:spcAft>
              <a:buNone/>
            </a:pPr>
            <a:r>
              <a:t/>
            </a:r>
            <a:endParaRPr b="1" sz="1600">
              <a:solidFill>
                <a:schemeClr val="dk1"/>
              </a:solidFill>
              <a:latin typeface="Consolas"/>
              <a:ea typeface="Consolas"/>
              <a:cs typeface="Consolas"/>
              <a:sym typeface="Consolas"/>
            </a:endParaRPr>
          </a:p>
          <a:p>
            <a:pPr indent="0" lvl="0" marL="0" marR="0" rtl="0" algn="l">
              <a:spcBef>
                <a:spcPts val="0"/>
              </a:spcBef>
              <a:spcAft>
                <a:spcPts val="0"/>
              </a:spcAft>
              <a:buNone/>
            </a:pPr>
            <a:r>
              <a:rPr b="1" lang="en-CA" sz="1600">
                <a:solidFill>
                  <a:schemeClr val="dk1"/>
                </a:solidFill>
                <a:latin typeface="Consolas"/>
                <a:ea typeface="Consolas"/>
                <a:cs typeface="Consolas"/>
                <a:sym typeface="Consolas"/>
              </a:rPr>
              <a:t>    public static void main(String[] args) {</a:t>
            </a:r>
            <a:endParaRPr/>
          </a:p>
          <a:p>
            <a:pPr indent="0" lvl="0" marL="0" marR="0" rtl="0" algn="l">
              <a:spcBef>
                <a:spcPts val="0"/>
              </a:spcBef>
              <a:spcAft>
                <a:spcPts val="0"/>
              </a:spcAft>
              <a:buNone/>
            </a:pPr>
            <a:r>
              <a:rPr b="1" lang="en-CA"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b="1" lang="en-CA" sz="1600">
                <a:solidFill>
                  <a:schemeClr val="dk1"/>
                </a:solidFill>
                <a:latin typeface="Consolas"/>
                <a:ea typeface="Consolas"/>
                <a:cs typeface="Consolas"/>
                <a:sym typeface="Consolas"/>
              </a:rPr>
              <a:t>        double loan = 1000.0;</a:t>
            </a:r>
            <a:endParaRPr/>
          </a:p>
          <a:p>
            <a:pPr indent="0" lvl="0" marL="0" marR="0" rtl="0" algn="l">
              <a:spcBef>
                <a:spcPts val="0"/>
              </a:spcBef>
              <a:spcAft>
                <a:spcPts val="0"/>
              </a:spcAft>
              <a:buNone/>
            </a:pPr>
            <a:r>
              <a:rPr b="1" lang="en-CA" sz="1600">
                <a:solidFill>
                  <a:schemeClr val="dk1"/>
                </a:solidFill>
                <a:latin typeface="Consolas"/>
                <a:ea typeface="Consolas"/>
                <a:cs typeface="Consolas"/>
                <a:sym typeface="Consolas"/>
              </a:rPr>
              <a:t>	double interest = 0.05;</a:t>
            </a:r>
            <a:endParaRPr/>
          </a:p>
          <a:p>
            <a:pPr indent="0" lvl="0" marL="0" marR="0" rtl="0" algn="l">
              <a:spcBef>
                <a:spcPts val="0"/>
              </a:spcBef>
              <a:spcAft>
                <a:spcPts val="0"/>
              </a:spcAft>
              <a:buNone/>
            </a:pPr>
            <a:r>
              <a:rPr b="1" lang="en-CA" sz="1600">
                <a:solidFill>
                  <a:schemeClr val="dk1"/>
                </a:solidFill>
                <a:latin typeface="Consolas"/>
                <a:ea typeface="Consolas"/>
                <a:cs typeface="Consolas"/>
                <a:sym typeface="Consolas"/>
              </a:rPr>
              <a:t>	double term = 5;</a:t>
            </a:r>
            <a:endParaRPr/>
          </a:p>
          <a:p>
            <a:pPr indent="0" lvl="0" marL="0" marR="0" rtl="0" algn="l">
              <a:spcBef>
                <a:spcPts val="0"/>
              </a:spcBef>
              <a:spcAft>
                <a:spcPts val="0"/>
              </a:spcAft>
              <a:buNone/>
            </a:pPr>
            <a:r>
              <a:t/>
            </a:r>
            <a:endParaRPr b="1" sz="1600">
              <a:solidFill>
                <a:schemeClr val="dk1"/>
              </a:solidFill>
              <a:latin typeface="Consolas"/>
              <a:ea typeface="Consolas"/>
              <a:cs typeface="Consolas"/>
              <a:sym typeface="Consolas"/>
            </a:endParaRPr>
          </a:p>
          <a:p>
            <a:pPr indent="0" lvl="0" marL="0" marR="0" rtl="0" algn="l">
              <a:spcBef>
                <a:spcPts val="0"/>
              </a:spcBef>
              <a:spcAft>
                <a:spcPts val="0"/>
              </a:spcAft>
              <a:buNone/>
            </a:pPr>
            <a:r>
              <a:rPr b="1" lang="en-CA" sz="1600">
                <a:solidFill>
                  <a:schemeClr val="dk1"/>
                </a:solidFill>
                <a:latin typeface="Consolas"/>
                <a:ea typeface="Consolas"/>
                <a:cs typeface="Consolas"/>
                <a:sym typeface="Consolas"/>
              </a:rPr>
              <a:t>        var tempInterest = interest / 12.0;</a:t>
            </a:r>
            <a:endParaRPr/>
          </a:p>
          <a:p>
            <a:pPr indent="0" lvl="0" marL="0" marR="0" rtl="0" algn="l">
              <a:spcBef>
                <a:spcPts val="0"/>
              </a:spcBef>
              <a:spcAft>
                <a:spcPts val="0"/>
              </a:spcAft>
              <a:buNone/>
            </a:pPr>
            <a:r>
              <a:rPr b="1" lang="en-CA" sz="1600">
                <a:solidFill>
                  <a:schemeClr val="dk1"/>
                </a:solidFill>
                <a:latin typeface="Consolas"/>
                <a:ea typeface="Consolas"/>
                <a:cs typeface="Consolas"/>
                <a:sym typeface="Consolas"/>
              </a:rPr>
              <a:t>        var result = loan * (tempInterest / (1.0 - Math.pow((1.0 + tempInterest), -term)));</a:t>
            </a:r>
            <a:endParaRPr/>
          </a:p>
          <a:p>
            <a:pPr indent="0" lvl="0" marL="0" marR="0" rtl="0" algn="l">
              <a:spcBef>
                <a:spcPts val="0"/>
              </a:spcBef>
              <a:spcAft>
                <a:spcPts val="0"/>
              </a:spcAft>
              <a:buNone/>
            </a:pPr>
            <a:r>
              <a:t/>
            </a:r>
            <a:endParaRPr b="1" sz="1600">
              <a:solidFill>
                <a:schemeClr val="dk1"/>
              </a:solidFill>
              <a:latin typeface="Consolas"/>
              <a:ea typeface="Consolas"/>
              <a:cs typeface="Consolas"/>
              <a:sym typeface="Consolas"/>
            </a:endParaRPr>
          </a:p>
          <a:p>
            <a:pPr indent="0" lvl="0" marL="0" marR="0" rtl="0" algn="l">
              <a:spcBef>
                <a:spcPts val="0"/>
              </a:spcBef>
              <a:spcAft>
                <a:spcPts val="0"/>
              </a:spcAft>
              <a:buNone/>
            </a:pPr>
            <a:r>
              <a:rPr b="1" lang="en-CA" sz="1600">
                <a:solidFill>
                  <a:schemeClr val="dk1"/>
                </a:solidFill>
                <a:latin typeface="Consolas"/>
                <a:ea typeface="Consolas"/>
                <a:cs typeface="Consolas"/>
                <a:sym typeface="Consolas"/>
              </a:rPr>
              <a:t>        System.out.printf("Monthly Payment: %.2f%n", result);</a:t>
            </a:r>
            <a:endParaRPr/>
          </a:p>
          <a:p>
            <a:pPr indent="0" lvl="0" marL="0" marR="0" rtl="0" algn="l">
              <a:spcBef>
                <a:spcPts val="0"/>
              </a:spcBef>
              <a:spcAft>
                <a:spcPts val="0"/>
              </a:spcAft>
              <a:buNone/>
            </a:pPr>
            <a:r>
              <a:rPr b="1" lang="en-CA"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b="1" lang="en-CA" sz="16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b="1" sz="1600">
              <a:solidFill>
                <a:schemeClr val="dk1"/>
              </a:solidFill>
              <a:latin typeface="Consolas"/>
              <a:ea typeface="Consolas"/>
              <a:cs typeface="Consolas"/>
              <a:sym typeface="Consolas"/>
            </a:endParaRPr>
          </a:p>
          <a:p>
            <a:pPr indent="0" lvl="0" marL="0" marR="0" rtl="0" algn="l">
              <a:spcBef>
                <a:spcPts val="0"/>
              </a:spcBef>
              <a:spcAft>
                <a:spcPts val="0"/>
              </a:spcAft>
              <a:buNone/>
            </a:pPr>
            <a:r>
              <a:rPr b="1" lang="en-CA" sz="1600">
                <a:solidFill>
                  <a:schemeClr val="dk1"/>
                </a:solidFill>
                <a:latin typeface="Consolas"/>
                <a:ea typeface="Consolas"/>
                <a:cs typeface="Consolas"/>
                <a:sym typeface="Consolas"/>
              </a:rPr>
              <a:t>// Single Source File Code example</a:t>
            </a:r>
            <a:endParaRPr/>
          </a:p>
          <a:p>
            <a:pPr indent="0" lvl="0" marL="0" marR="0" rtl="0" algn="l">
              <a:spcBef>
                <a:spcPts val="0"/>
              </a:spcBef>
              <a:spcAft>
                <a:spcPts val="0"/>
              </a:spcAft>
              <a:buNone/>
            </a:pPr>
            <a:r>
              <a:rPr b="1" lang="en-CA" sz="1600">
                <a:solidFill>
                  <a:schemeClr val="dk1"/>
                </a:solidFill>
                <a:latin typeface="Consolas"/>
                <a:ea typeface="Consolas"/>
                <a:cs typeface="Consolas"/>
                <a:sym typeface="Consolas"/>
              </a:rPr>
              <a:t>// runs with java JavaCalculator01.java</a:t>
            </a:r>
            <a:endParaRPr/>
          </a:p>
          <a:p>
            <a:pPr indent="0" lvl="0" marL="0" marR="0" rtl="0" algn="l">
              <a:spcBef>
                <a:spcPts val="0"/>
              </a:spcBef>
              <a:spcAft>
                <a:spcPts val="0"/>
              </a:spcAft>
              <a:buNone/>
            </a:pPr>
            <a:r>
              <a:t/>
            </a:r>
            <a:endParaRPr b="1" sz="1600">
              <a:solidFill>
                <a:schemeClr val="dk1"/>
              </a:solidFill>
              <a:latin typeface="Consolas"/>
              <a:ea typeface="Consolas"/>
              <a:cs typeface="Consolas"/>
              <a:sym typeface="Consolas"/>
            </a:endParaRPr>
          </a:p>
        </p:txBody>
      </p:sp>
      <p:sp>
        <p:nvSpPr>
          <p:cNvPr id="470" name="Google Shape;470;p26"/>
          <p:cNvSpPr/>
          <p:nvPr/>
        </p:nvSpPr>
        <p:spPr>
          <a:xfrm>
            <a:off x="-16042" y="0"/>
            <a:ext cx="1315453" cy="6858000"/>
          </a:xfrm>
          <a:prstGeom prst="rect">
            <a:avLst/>
          </a:prstGeom>
          <a:solidFill>
            <a:srgbClr val="F492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1" name="Google Shape;471;p26"/>
          <p:cNvSpPr txBox="1"/>
          <p:nvPr/>
        </p:nvSpPr>
        <p:spPr>
          <a:xfrm rot="-5400000">
            <a:off x="-1413878" y="12730"/>
            <a:ext cx="4608871"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CA" sz="4400">
                <a:solidFill>
                  <a:schemeClr val="lt1"/>
                </a:solidFill>
                <a:latin typeface="Calibri"/>
                <a:ea typeface="Calibri"/>
                <a:cs typeface="Calibri"/>
                <a:sym typeface="Calibri"/>
              </a:rPr>
              <a:t>Java Clásico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7"/>
          <p:cNvSpPr/>
          <p:nvPr/>
        </p:nvSpPr>
        <p:spPr>
          <a:xfrm>
            <a:off x="1929284" y="817076"/>
            <a:ext cx="10114224" cy="4372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1600">
                <a:solidFill>
                  <a:schemeClr val="dk1"/>
                </a:solidFill>
                <a:latin typeface="Consolas"/>
                <a:ea typeface="Consolas"/>
                <a:cs typeface="Consolas"/>
                <a:sym typeface="Consolas"/>
              </a:rPr>
              <a:t>void main() {</a:t>
            </a:r>
            <a:endParaRPr/>
          </a:p>
          <a:p>
            <a:pPr indent="0" lvl="0" marL="0" marR="0" rtl="0" algn="l">
              <a:spcBef>
                <a:spcPts val="500"/>
              </a:spcBef>
              <a:spcAft>
                <a:spcPts val="0"/>
              </a:spcAft>
              <a:buNone/>
            </a:pPr>
            <a:r>
              <a:rPr b="1" lang="en-CA" sz="1600">
                <a:solidFill>
                  <a:schemeClr val="dk1"/>
                </a:solidFill>
                <a:latin typeface="Consolas"/>
                <a:ea typeface="Consolas"/>
                <a:cs typeface="Consolas"/>
                <a:sym typeface="Consolas"/>
              </a:rPr>
              <a:t>       </a:t>
            </a:r>
            <a:endParaRPr/>
          </a:p>
          <a:p>
            <a:pPr indent="0" lvl="0" marL="0" marR="0" rtl="0" algn="l">
              <a:spcBef>
                <a:spcPts val="500"/>
              </a:spcBef>
              <a:spcAft>
                <a:spcPts val="0"/>
              </a:spcAft>
              <a:buNone/>
            </a:pPr>
            <a:r>
              <a:rPr b="1" lang="en-CA" sz="1600">
                <a:solidFill>
                  <a:schemeClr val="dk1"/>
                </a:solidFill>
                <a:latin typeface="Consolas"/>
                <a:ea typeface="Consolas"/>
                <a:cs typeface="Consolas"/>
                <a:sym typeface="Consolas"/>
              </a:rPr>
              <a:t>    var loan = 1000.0;</a:t>
            </a:r>
            <a:endParaRPr/>
          </a:p>
          <a:p>
            <a:pPr indent="0" lvl="0" marL="0" marR="0" rtl="0" algn="l">
              <a:spcBef>
                <a:spcPts val="500"/>
              </a:spcBef>
              <a:spcAft>
                <a:spcPts val="0"/>
              </a:spcAft>
              <a:buNone/>
            </a:pPr>
            <a:r>
              <a:rPr b="1" lang="en-CA" sz="1600">
                <a:solidFill>
                  <a:schemeClr val="dk1"/>
                </a:solidFill>
                <a:latin typeface="Consolas"/>
                <a:ea typeface="Consolas"/>
                <a:cs typeface="Consolas"/>
                <a:sym typeface="Consolas"/>
              </a:rPr>
              <a:t>    var interest = 0.05;</a:t>
            </a:r>
            <a:endParaRPr/>
          </a:p>
          <a:p>
            <a:pPr indent="0" lvl="0" marL="0" marR="0" rtl="0" algn="l">
              <a:spcBef>
                <a:spcPts val="500"/>
              </a:spcBef>
              <a:spcAft>
                <a:spcPts val="0"/>
              </a:spcAft>
              <a:buNone/>
            </a:pPr>
            <a:r>
              <a:rPr b="1" lang="en-CA" sz="1600">
                <a:solidFill>
                  <a:schemeClr val="dk1"/>
                </a:solidFill>
                <a:latin typeface="Consolas"/>
                <a:ea typeface="Consolas"/>
                <a:cs typeface="Consolas"/>
                <a:sym typeface="Consolas"/>
              </a:rPr>
              <a:t>    var term = 5;</a:t>
            </a:r>
            <a:endParaRPr/>
          </a:p>
          <a:p>
            <a:pPr indent="0" lvl="0" marL="0" marR="0" rtl="0" algn="l">
              <a:spcBef>
                <a:spcPts val="500"/>
              </a:spcBef>
              <a:spcAft>
                <a:spcPts val="0"/>
              </a:spcAft>
              <a:buNone/>
            </a:pPr>
            <a:r>
              <a:t/>
            </a:r>
            <a:endParaRPr b="1" sz="1600">
              <a:solidFill>
                <a:schemeClr val="dk1"/>
              </a:solidFill>
              <a:latin typeface="Consolas"/>
              <a:ea typeface="Consolas"/>
              <a:cs typeface="Consolas"/>
              <a:sym typeface="Consolas"/>
            </a:endParaRPr>
          </a:p>
          <a:p>
            <a:pPr indent="0" lvl="0" marL="0" marR="0" rtl="0" algn="l">
              <a:spcBef>
                <a:spcPts val="500"/>
              </a:spcBef>
              <a:spcAft>
                <a:spcPts val="0"/>
              </a:spcAft>
              <a:buNone/>
            </a:pPr>
            <a:r>
              <a:rPr b="1" lang="en-CA" sz="1600">
                <a:solidFill>
                  <a:schemeClr val="dk1"/>
                </a:solidFill>
                <a:latin typeface="Consolas"/>
                <a:ea typeface="Consolas"/>
                <a:cs typeface="Consolas"/>
                <a:sym typeface="Consolas"/>
              </a:rPr>
              <a:t>    var tempInterest = interest / 12.0;</a:t>
            </a:r>
            <a:endParaRPr/>
          </a:p>
          <a:p>
            <a:pPr indent="0" lvl="0" marL="0" marR="0" rtl="0" algn="l">
              <a:spcBef>
                <a:spcPts val="500"/>
              </a:spcBef>
              <a:spcAft>
                <a:spcPts val="0"/>
              </a:spcAft>
              <a:buNone/>
            </a:pPr>
            <a:r>
              <a:rPr b="1" lang="en-CA" sz="1600">
                <a:solidFill>
                  <a:schemeClr val="dk1"/>
                </a:solidFill>
                <a:latin typeface="Consolas"/>
                <a:ea typeface="Consolas"/>
                <a:cs typeface="Consolas"/>
                <a:sym typeface="Consolas"/>
              </a:rPr>
              <a:t>    var result = loan * (tempInterest / (1.0 - Math.pow((1.0 + tempInterest), -term)));</a:t>
            </a:r>
            <a:endParaRPr/>
          </a:p>
          <a:p>
            <a:pPr indent="0" lvl="0" marL="0" marR="0" rtl="0" algn="l">
              <a:spcBef>
                <a:spcPts val="500"/>
              </a:spcBef>
              <a:spcAft>
                <a:spcPts val="0"/>
              </a:spcAft>
              <a:buNone/>
            </a:pPr>
            <a:r>
              <a:t/>
            </a:r>
            <a:endParaRPr b="1" sz="1600">
              <a:solidFill>
                <a:schemeClr val="dk1"/>
              </a:solidFill>
              <a:latin typeface="Consolas"/>
              <a:ea typeface="Consolas"/>
              <a:cs typeface="Consolas"/>
              <a:sym typeface="Consolas"/>
            </a:endParaRPr>
          </a:p>
          <a:p>
            <a:pPr indent="0" lvl="0" marL="0" marR="0" rtl="0" algn="l">
              <a:spcBef>
                <a:spcPts val="500"/>
              </a:spcBef>
              <a:spcAft>
                <a:spcPts val="0"/>
              </a:spcAft>
              <a:buNone/>
            </a:pPr>
            <a:r>
              <a:rPr b="1" lang="en-CA" sz="1600">
                <a:solidFill>
                  <a:schemeClr val="dk1"/>
                </a:solidFill>
                <a:latin typeface="Consolas"/>
                <a:ea typeface="Consolas"/>
                <a:cs typeface="Consolas"/>
                <a:sym typeface="Consolas"/>
              </a:rPr>
              <a:t>    System.out.printf("Monthly Payment: %.2f%n", result);</a:t>
            </a:r>
            <a:endParaRPr/>
          </a:p>
          <a:p>
            <a:pPr indent="0" lvl="0" marL="0" marR="0" rtl="0" algn="l">
              <a:spcBef>
                <a:spcPts val="500"/>
              </a:spcBef>
              <a:spcAft>
                <a:spcPts val="0"/>
              </a:spcAft>
              <a:buNone/>
            </a:pPr>
            <a:r>
              <a:rPr b="1" lang="en-CA" sz="1600">
                <a:solidFill>
                  <a:schemeClr val="dk1"/>
                </a:solidFill>
                <a:latin typeface="Consolas"/>
                <a:ea typeface="Consolas"/>
                <a:cs typeface="Consolas"/>
                <a:sym typeface="Consolas"/>
              </a:rPr>
              <a:t>}</a:t>
            </a:r>
            <a:endParaRPr/>
          </a:p>
          <a:p>
            <a:pPr indent="0" lvl="0" marL="0" marR="0" rtl="0" algn="l">
              <a:spcBef>
                <a:spcPts val="500"/>
              </a:spcBef>
              <a:spcAft>
                <a:spcPts val="0"/>
              </a:spcAft>
              <a:buNone/>
            </a:pPr>
            <a:r>
              <a:t/>
            </a:r>
            <a:endParaRPr b="1" sz="1600">
              <a:solidFill>
                <a:schemeClr val="dk1"/>
              </a:solidFill>
              <a:latin typeface="Consolas"/>
              <a:ea typeface="Consolas"/>
              <a:cs typeface="Consolas"/>
              <a:sym typeface="Consolas"/>
            </a:endParaRPr>
          </a:p>
          <a:p>
            <a:pPr indent="0" lvl="0" marL="0" marR="0" rtl="0" algn="l">
              <a:spcBef>
                <a:spcPts val="500"/>
              </a:spcBef>
              <a:spcAft>
                <a:spcPts val="0"/>
              </a:spcAft>
              <a:buNone/>
            </a:pPr>
            <a:r>
              <a:rPr b="1" lang="en-CA" sz="1600">
                <a:solidFill>
                  <a:schemeClr val="dk1"/>
                </a:solidFill>
                <a:latin typeface="Consolas"/>
                <a:ea typeface="Consolas"/>
                <a:cs typeface="Consolas"/>
                <a:sym typeface="Consolas"/>
              </a:rPr>
              <a:t>// Single Source File Code example</a:t>
            </a:r>
            <a:endParaRPr/>
          </a:p>
          <a:p>
            <a:pPr indent="0" lvl="0" marL="0" marR="0" rtl="0" algn="l">
              <a:spcBef>
                <a:spcPts val="500"/>
              </a:spcBef>
              <a:spcAft>
                <a:spcPts val="0"/>
              </a:spcAft>
              <a:buNone/>
            </a:pPr>
            <a:r>
              <a:rPr b="1" lang="en-CA" sz="1600">
                <a:solidFill>
                  <a:schemeClr val="dk1"/>
                </a:solidFill>
                <a:latin typeface="Consolas"/>
                <a:ea typeface="Consolas"/>
                <a:cs typeface="Consolas"/>
                <a:sym typeface="Consolas"/>
              </a:rPr>
              <a:t>// runs with java --enable-preview --source 21 JavaCalculator01N.java</a:t>
            </a:r>
            <a:endParaRPr/>
          </a:p>
        </p:txBody>
      </p:sp>
      <p:sp>
        <p:nvSpPr>
          <p:cNvPr id="478" name="Google Shape;478;p27"/>
          <p:cNvSpPr/>
          <p:nvPr/>
        </p:nvSpPr>
        <p:spPr>
          <a:xfrm>
            <a:off x="-16042" y="0"/>
            <a:ext cx="1315453" cy="6858000"/>
          </a:xfrm>
          <a:prstGeom prst="rect">
            <a:avLst/>
          </a:prstGeom>
          <a:solidFill>
            <a:srgbClr val="F492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9" name="Google Shape;479;p27"/>
          <p:cNvSpPr txBox="1"/>
          <p:nvPr/>
        </p:nvSpPr>
        <p:spPr>
          <a:xfrm rot="-5400000">
            <a:off x="-1592998" y="1685645"/>
            <a:ext cx="4697100" cy="1325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CA" sz="4400">
                <a:solidFill>
                  <a:schemeClr val="lt1"/>
                </a:solidFill>
                <a:latin typeface="Calibri"/>
                <a:ea typeface="Calibri"/>
                <a:cs typeface="Calibri"/>
                <a:sym typeface="Calibri"/>
              </a:rPr>
              <a:t>Java - Clase sin nombre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8"/>
          <p:cNvSpPr/>
          <p:nvPr/>
        </p:nvSpPr>
        <p:spPr>
          <a:xfrm>
            <a:off x="2518038" y="901028"/>
            <a:ext cx="8572808"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1200">
                <a:solidFill>
                  <a:schemeClr val="dk1"/>
                </a:solidFill>
                <a:latin typeface="Consolas"/>
                <a:ea typeface="Consolas"/>
                <a:cs typeface="Consolas"/>
                <a:sym typeface="Consolas"/>
              </a:rPr>
              <a:t>class PythonCalculator03:</a:t>
            </a:r>
            <a:endParaRPr/>
          </a:p>
          <a:p>
            <a:pPr indent="0" lvl="0" marL="0" marR="0" rtl="0" algn="l">
              <a:spcBef>
                <a:spcPts val="0"/>
              </a:spcBef>
              <a:spcAft>
                <a:spcPts val="0"/>
              </a:spcAft>
              <a:buNone/>
            </a:pPr>
            <a:r>
              <a:t/>
            </a:r>
            <a:endParaRPr b="1" sz="1200">
              <a:solidFill>
                <a:schemeClr val="dk1"/>
              </a:solidFill>
              <a:latin typeface="Consolas"/>
              <a:ea typeface="Consolas"/>
              <a:cs typeface="Consolas"/>
              <a:sym typeface="Consolas"/>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def func_input(self):</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loan = float(input("           loan: "))</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interest = float(input("       interest: "))</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term = float(input("           term: "))</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return loan, interest, term</a:t>
            </a:r>
            <a:endParaRPr/>
          </a:p>
          <a:p>
            <a:pPr indent="0" lvl="0" marL="0" marR="0" rtl="0" algn="l">
              <a:spcBef>
                <a:spcPts val="0"/>
              </a:spcBef>
              <a:spcAft>
                <a:spcPts val="0"/>
              </a:spcAft>
              <a:buNone/>
            </a:pPr>
            <a:r>
              <a:t/>
            </a:r>
            <a:endParaRPr b="1" sz="1200">
              <a:solidFill>
                <a:schemeClr val="dk1"/>
              </a:solidFill>
              <a:latin typeface="Consolas"/>
              <a:ea typeface="Consolas"/>
              <a:cs typeface="Consolas"/>
              <a:sym typeface="Consolas"/>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def func_process(self, input_data):</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(loan, interest, term) = input_data</a:t>
            </a:r>
            <a:endParaRPr b="1" sz="1200">
              <a:solidFill>
                <a:schemeClr val="dk1"/>
              </a:solidFill>
              <a:latin typeface="Consolas"/>
              <a:ea typeface="Consolas"/>
              <a:cs typeface="Consolas"/>
              <a:sym typeface="Consolas"/>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temp_interest = float(interest) / 12.0;</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return loan * (temp_interest / (1.0 - ((1.0 + temp_interest) ** -term)));</a:t>
            </a:r>
            <a:endParaRPr/>
          </a:p>
          <a:p>
            <a:pPr indent="0" lvl="0" marL="0" marR="0" rtl="0" algn="l">
              <a:spcBef>
                <a:spcPts val="0"/>
              </a:spcBef>
              <a:spcAft>
                <a:spcPts val="0"/>
              </a:spcAft>
              <a:buNone/>
            </a:pPr>
            <a:r>
              <a:t/>
            </a:r>
            <a:endParaRPr b="1" sz="1200">
              <a:solidFill>
                <a:schemeClr val="dk1"/>
              </a:solidFill>
              <a:latin typeface="Consolas"/>
              <a:ea typeface="Consolas"/>
              <a:cs typeface="Consolas"/>
              <a:sym typeface="Consolas"/>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def func_output(self, result):</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print('Monthly Payment: %.2f' % result)</a:t>
            </a:r>
            <a:endParaRPr/>
          </a:p>
          <a:p>
            <a:pPr indent="0" lvl="0" marL="0" marR="0" rtl="0" algn="l">
              <a:spcBef>
                <a:spcPts val="0"/>
              </a:spcBef>
              <a:spcAft>
                <a:spcPts val="0"/>
              </a:spcAft>
              <a:buNone/>
            </a:pPr>
            <a:r>
              <a:t/>
            </a:r>
            <a:endParaRPr b="1" sz="1200">
              <a:solidFill>
                <a:schemeClr val="dk1"/>
              </a:solidFill>
              <a:latin typeface="Consolas"/>
              <a:ea typeface="Consolas"/>
              <a:cs typeface="Consolas"/>
              <a:sym typeface="Consolas"/>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def func_work(self):</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input_data = self.func_input()</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result = self.func_process(input_data)</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self.func_output(result)</a:t>
            </a:r>
            <a:endParaRPr/>
          </a:p>
          <a:p>
            <a:pPr indent="0" lvl="0" marL="0" marR="0" rtl="0" algn="l">
              <a:spcBef>
                <a:spcPts val="0"/>
              </a:spcBef>
              <a:spcAft>
                <a:spcPts val="0"/>
              </a:spcAft>
              <a:buNone/>
            </a:pPr>
            <a:r>
              <a:t/>
            </a:r>
            <a:endParaRPr b="1" sz="12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1200">
              <a:solidFill>
                <a:schemeClr val="dk1"/>
              </a:solidFill>
              <a:latin typeface="Consolas"/>
              <a:ea typeface="Consolas"/>
              <a:cs typeface="Consolas"/>
              <a:sym typeface="Consolas"/>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worker = PythonCalculator03()</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worker.func_work()</a:t>
            </a:r>
            <a:endParaRPr/>
          </a:p>
        </p:txBody>
      </p:sp>
      <p:sp>
        <p:nvSpPr>
          <p:cNvPr id="486" name="Google Shape;486;p28"/>
          <p:cNvSpPr/>
          <p:nvPr/>
        </p:nvSpPr>
        <p:spPr>
          <a:xfrm>
            <a:off x="-16042" y="0"/>
            <a:ext cx="1315453" cy="6858000"/>
          </a:xfrm>
          <a:prstGeom prst="rect">
            <a:avLst/>
          </a:prstGeom>
          <a:solidFill>
            <a:srgbClr val="F492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7" name="Google Shape;487;p28"/>
          <p:cNvSpPr txBox="1"/>
          <p:nvPr/>
        </p:nvSpPr>
        <p:spPr>
          <a:xfrm rot="-5400000">
            <a:off x="-1413878" y="493995"/>
            <a:ext cx="4608871"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CA" sz="4400">
                <a:solidFill>
                  <a:schemeClr val="lt1"/>
                </a:solidFill>
                <a:latin typeface="Calibri"/>
                <a:ea typeface="Calibri"/>
                <a:cs typeface="Calibri"/>
                <a:sym typeface="Calibri"/>
              </a:rPr>
              <a:t>Python POO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9"/>
          <p:cNvSpPr/>
          <p:nvPr/>
        </p:nvSpPr>
        <p:spPr>
          <a:xfrm>
            <a:off x="2367249" y="151179"/>
            <a:ext cx="9504320" cy="65556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1200">
                <a:solidFill>
                  <a:schemeClr val="dk1"/>
                </a:solidFill>
                <a:latin typeface="Consolas"/>
                <a:ea typeface="Consolas"/>
                <a:cs typeface="Consolas"/>
                <a:sym typeface="Consolas"/>
              </a:rPr>
              <a:t>public class JavaCalculator03 {</a:t>
            </a:r>
            <a:endParaRPr/>
          </a:p>
          <a:p>
            <a:pPr indent="0" lvl="0" marL="0" marR="0" rtl="0" algn="l">
              <a:spcBef>
                <a:spcPts val="0"/>
              </a:spcBef>
              <a:spcAft>
                <a:spcPts val="0"/>
              </a:spcAft>
              <a:buNone/>
            </a:pPr>
            <a:r>
              <a:t/>
            </a:r>
            <a:endParaRPr b="1" sz="1200">
              <a:solidFill>
                <a:schemeClr val="dk1"/>
              </a:solidFill>
              <a:latin typeface="Consolas"/>
              <a:ea typeface="Consolas"/>
              <a:cs typeface="Consolas"/>
              <a:sym typeface="Consolas"/>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private LoanRecord inputData() {</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var sc = new Scanner(System.in);</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System.out.printf("           Loan: ");</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var loan = sc.nextDouble();</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System.out.printf("       Interest: ");</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var interest = sc.nextDouble();</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System.out.printf("           Term: ");</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var term = sc.nextDouble();</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return new LoanRecord(loan, interest, term);</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a:t>
            </a:r>
            <a:endParaRPr/>
          </a:p>
          <a:p>
            <a:pPr indent="0" lvl="0" marL="0" marR="0" rtl="0" algn="l">
              <a:spcBef>
                <a:spcPts val="0"/>
              </a:spcBef>
              <a:spcAft>
                <a:spcPts val="0"/>
              </a:spcAft>
              <a:buNone/>
            </a:pPr>
            <a:r>
              <a:t/>
            </a:r>
            <a:endParaRPr b="1" sz="1200">
              <a:solidFill>
                <a:schemeClr val="dk1"/>
              </a:solidFill>
              <a:latin typeface="Consolas"/>
              <a:ea typeface="Consolas"/>
              <a:cs typeface="Consolas"/>
              <a:sym typeface="Consolas"/>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private double processData(LoanRecord loan) {</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var tempInterest = loan.interest() / 12.0;</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var result = loan.loan() * (tempInterest / (1.0 - Math.pow((1.0 + tempInterest), -loan.term())));</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return result;</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a:t>
            </a:r>
            <a:endParaRPr/>
          </a:p>
          <a:p>
            <a:pPr indent="0" lvl="0" marL="0" marR="0" rtl="0" algn="l">
              <a:spcBef>
                <a:spcPts val="0"/>
              </a:spcBef>
              <a:spcAft>
                <a:spcPts val="0"/>
              </a:spcAft>
              <a:buNone/>
            </a:pPr>
            <a:r>
              <a:t/>
            </a:r>
            <a:endParaRPr b="1" sz="1200">
              <a:solidFill>
                <a:schemeClr val="dk1"/>
              </a:solidFill>
              <a:latin typeface="Consolas"/>
              <a:ea typeface="Consolas"/>
              <a:cs typeface="Consolas"/>
              <a:sym typeface="Consolas"/>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private void outputResult(double result) {</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System.out.printf("Monthly Payment: %.2f%n", result);</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a:t>
            </a:r>
            <a:endParaRPr/>
          </a:p>
          <a:p>
            <a:pPr indent="0" lvl="0" marL="0" marR="0" rtl="0" algn="l">
              <a:spcBef>
                <a:spcPts val="0"/>
              </a:spcBef>
              <a:spcAft>
                <a:spcPts val="0"/>
              </a:spcAft>
              <a:buNone/>
            </a:pPr>
            <a:r>
              <a:t/>
            </a:r>
            <a:endParaRPr b="1" sz="1200">
              <a:solidFill>
                <a:schemeClr val="dk1"/>
              </a:solidFill>
              <a:latin typeface="Consolas"/>
              <a:ea typeface="Consolas"/>
              <a:cs typeface="Consolas"/>
              <a:sym typeface="Consolas"/>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public void perform() {</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var loan = inputData();</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var result = processData(loan);</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outputResult(result);</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a:t>
            </a:r>
            <a:endParaRPr/>
          </a:p>
          <a:p>
            <a:pPr indent="0" lvl="0" marL="0" marR="0" rtl="0" algn="l">
              <a:spcBef>
                <a:spcPts val="0"/>
              </a:spcBef>
              <a:spcAft>
                <a:spcPts val="0"/>
              </a:spcAft>
              <a:buNone/>
            </a:pPr>
            <a:r>
              <a:t/>
            </a:r>
            <a:endParaRPr b="1" sz="1200">
              <a:solidFill>
                <a:schemeClr val="dk1"/>
              </a:solidFill>
              <a:latin typeface="Consolas"/>
              <a:ea typeface="Consolas"/>
              <a:cs typeface="Consolas"/>
              <a:sym typeface="Consolas"/>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public static void main(String[] args) {</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new JavaCalculator03().perform();</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b="1" sz="1200">
              <a:solidFill>
                <a:schemeClr val="dk1"/>
              </a:solidFill>
              <a:latin typeface="Consolas"/>
              <a:ea typeface="Consolas"/>
              <a:cs typeface="Consolas"/>
              <a:sym typeface="Consolas"/>
            </a:endParaRPr>
          </a:p>
          <a:p>
            <a:pPr indent="0" lvl="0" marL="0" marR="0" rtl="0" algn="l">
              <a:spcBef>
                <a:spcPts val="0"/>
              </a:spcBef>
              <a:spcAft>
                <a:spcPts val="0"/>
              </a:spcAft>
              <a:buNone/>
            </a:pPr>
            <a:r>
              <a:rPr b="1" lang="en-CA" sz="1200">
                <a:solidFill>
                  <a:schemeClr val="dk1"/>
                </a:solidFill>
                <a:latin typeface="Consolas"/>
                <a:ea typeface="Consolas"/>
                <a:cs typeface="Consolas"/>
                <a:sym typeface="Consolas"/>
              </a:rPr>
              <a:t>record LoanRecord(double loan, double interest, double term) {}</a:t>
            </a:r>
            <a:endParaRPr/>
          </a:p>
        </p:txBody>
      </p:sp>
      <p:sp>
        <p:nvSpPr>
          <p:cNvPr id="494" name="Google Shape;494;p29"/>
          <p:cNvSpPr/>
          <p:nvPr/>
        </p:nvSpPr>
        <p:spPr>
          <a:xfrm>
            <a:off x="-16042" y="0"/>
            <a:ext cx="1315453" cy="6858000"/>
          </a:xfrm>
          <a:prstGeom prst="rect">
            <a:avLst/>
          </a:prstGeom>
          <a:solidFill>
            <a:srgbClr val="F492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5" name="Google Shape;495;p29"/>
          <p:cNvSpPr txBox="1"/>
          <p:nvPr/>
        </p:nvSpPr>
        <p:spPr>
          <a:xfrm rot="-5400000">
            <a:off x="-1413878" y="493995"/>
            <a:ext cx="4608871"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CA" sz="4400">
                <a:solidFill>
                  <a:schemeClr val="lt1"/>
                </a:solidFill>
                <a:latin typeface="Calibri"/>
                <a:ea typeface="Calibri"/>
                <a:cs typeface="Calibri"/>
                <a:sym typeface="Calibri"/>
              </a:rPr>
              <a:t>Java POO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idx="1" type="body"/>
          </p:nvPr>
        </p:nvSpPr>
        <p:spPr>
          <a:xfrm>
            <a:off x="4379709" y="686862"/>
            <a:ext cx="7037591" cy="5475129"/>
          </a:xfrm>
          <a:prstGeom prst="rect">
            <a:avLst/>
          </a:prstGeom>
          <a:noFill/>
          <a:ln>
            <a:noFill/>
          </a:ln>
        </p:spPr>
        <p:txBody>
          <a:bodyPr anchorCtr="0" anchor="ctr" bIns="45700" lIns="91425" spcFirstLastPara="1" rIns="91425" wrap="square" tIns="45700">
            <a:normAutofit lnSpcReduction="20000"/>
          </a:bodyPr>
          <a:lstStyle/>
          <a:p>
            <a:pPr indent="-228600" lvl="0" marL="228600" rtl="0" algn="l">
              <a:lnSpc>
                <a:spcPct val="90000"/>
              </a:lnSpc>
              <a:spcBef>
                <a:spcPts val="0"/>
              </a:spcBef>
              <a:spcAft>
                <a:spcPts val="0"/>
              </a:spcAft>
              <a:buClr>
                <a:srgbClr val="444444"/>
              </a:buClr>
              <a:buSzPts val="2800"/>
              <a:buChar char="•"/>
            </a:pPr>
            <a:r>
              <a:rPr b="0" i="0" lang="en-CA">
                <a:solidFill>
                  <a:srgbClr val="444444"/>
                </a:solidFill>
                <a:latin typeface="Proxima Nova"/>
                <a:ea typeface="Proxima Nova"/>
                <a:cs typeface="Proxima Nova"/>
                <a:sym typeface="Proxima Nova"/>
              </a:rPr>
              <a:t>Java </a:t>
            </a:r>
            <a:r>
              <a:rPr lang="en-CA">
                <a:solidFill>
                  <a:srgbClr val="444444"/>
                </a:solidFill>
                <a:latin typeface="Proxima Nova"/>
                <a:ea typeface="Proxima Nova"/>
                <a:cs typeface="Proxima Nova"/>
                <a:sym typeface="Proxima Nova"/>
              </a:rPr>
              <a:t>es un lenguaje </a:t>
            </a:r>
            <a:r>
              <a:rPr b="1" i="1" lang="en-CA">
                <a:solidFill>
                  <a:srgbClr val="444444"/>
                </a:solidFill>
                <a:latin typeface="Proxima Nova"/>
                <a:ea typeface="Proxima Nova"/>
                <a:cs typeface="Proxima Nova"/>
                <a:sym typeface="Proxima Nova"/>
              </a:rPr>
              <a:t>viejo</a:t>
            </a:r>
            <a:r>
              <a:rPr b="0" i="0" lang="en-CA">
                <a:solidFill>
                  <a:srgbClr val="444444"/>
                </a:solidFill>
                <a:latin typeface="Proxima Nova"/>
                <a:ea typeface="Proxima Nova"/>
                <a:cs typeface="Proxima Nova"/>
                <a:sym typeface="Proxima Nova"/>
              </a:rPr>
              <a:t> (Java 1996 </a:t>
            </a:r>
            <a:r>
              <a:rPr lang="en-CA">
                <a:solidFill>
                  <a:srgbClr val="444444"/>
                </a:solidFill>
                <a:latin typeface="Proxima Nova"/>
                <a:ea typeface="Proxima Nova"/>
                <a:cs typeface="Proxima Nova"/>
                <a:sym typeface="Proxima Nova"/>
              </a:rPr>
              <a:t>y</a:t>
            </a:r>
            <a:r>
              <a:rPr b="0" i="0" lang="en-CA">
                <a:solidFill>
                  <a:srgbClr val="444444"/>
                </a:solidFill>
                <a:latin typeface="Proxima Nova"/>
                <a:ea typeface="Proxima Nova"/>
                <a:cs typeface="Proxima Nova"/>
                <a:sym typeface="Proxima Nova"/>
              </a:rPr>
              <a:t> Python 1991)</a:t>
            </a:r>
            <a:endParaRPr/>
          </a:p>
          <a:p>
            <a:pPr indent="-228600" lvl="1" marL="685800" rtl="0" algn="l">
              <a:lnSpc>
                <a:spcPct val="90000"/>
              </a:lnSpc>
              <a:spcBef>
                <a:spcPts val="500"/>
              </a:spcBef>
              <a:spcAft>
                <a:spcPts val="0"/>
              </a:spcAft>
              <a:buClr>
                <a:srgbClr val="444444"/>
              </a:buClr>
              <a:buSzPts val="2800"/>
              <a:buChar char="•"/>
            </a:pPr>
            <a:r>
              <a:rPr b="0" i="1" lang="en-CA" sz="2800">
                <a:solidFill>
                  <a:srgbClr val="444444"/>
                </a:solidFill>
                <a:latin typeface="Proxima Nova"/>
                <a:ea typeface="Proxima Nova"/>
                <a:cs typeface="Proxima Nova"/>
                <a:sym typeface="Proxima Nova"/>
              </a:rPr>
              <a:t>Tambi</a:t>
            </a:r>
            <a:r>
              <a:rPr i="1" lang="en-CA" sz="2800">
                <a:solidFill>
                  <a:srgbClr val="444444"/>
                </a:solidFill>
                <a:latin typeface="Proxima Nova"/>
                <a:ea typeface="Proxima Nova"/>
                <a:cs typeface="Proxima Nova"/>
                <a:sym typeface="Proxima Nova"/>
              </a:rPr>
              <a:t>én, s</a:t>
            </a:r>
            <a:r>
              <a:rPr b="0" i="1" lang="en-CA" sz="2800">
                <a:solidFill>
                  <a:srgbClr val="444444"/>
                </a:solidFill>
                <a:latin typeface="Proxima Nova"/>
                <a:ea typeface="Proxima Nova"/>
                <a:cs typeface="Proxima Nova"/>
                <a:sym typeface="Proxima Nova"/>
              </a:rPr>
              <a:t>ignifica</a:t>
            </a:r>
            <a:r>
              <a:rPr i="1" lang="en-CA" sz="2800">
                <a:solidFill>
                  <a:srgbClr val="444444"/>
                </a:solidFill>
                <a:latin typeface="Proxima Nova"/>
                <a:ea typeface="Proxima Nova"/>
                <a:cs typeface="Proxima Nova"/>
                <a:sym typeface="Proxima Nova"/>
              </a:rPr>
              <a:t> que está establecido, ampliamente utilizado y bien documentado.</a:t>
            </a:r>
            <a:endParaRPr/>
          </a:p>
          <a:p>
            <a:pPr indent="-228600" lvl="0" marL="228600" rtl="0" algn="l">
              <a:lnSpc>
                <a:spcPct val="90000"/>
              </a:lnSpc>
              <a:spcBef>
                <a:spcPts val="1000"/>
              </a:spcBef>
              <a:spcAft>
                <a:spcPts val="0"/>
              </a:spcAft>
              <a:buClr>
                <a:srgbClr val="444444"/>
              </a:buClr>
              <a:buSzPts val="2800"/>
              <a:buChar char="•"/>
            </a:pPr>
            <a:r>
              <a:rPr lang="en-CA">
                <a:solidFill>
                  <a:srgbClr val="444444"/>
                </a:solidFill>
                <a:latin typeface="Proxima Nova"/>
                <a:ea typeface="Proxima Nova"/>
                <a:cs typeface="Proxima Nova"/>
                <a:sym typeface="Proxima Nova"/>
              </a:rPr>
              <a:t>Más programadores </a:t>
            </a:r>
            <a:r>
              <a:rPr b="1" i="1" lang="en-CA">
                <a:solidFill>
                  <a:srgbClr val="444444"/>
                </a:solidFill>
                <a:latin typeface="Proxima Nova"/>
                <a:ea typeface="Proxima Nova"/>
                <a:cs typeface="Proxima Nova"/>
                <a:sym typeface="Proxima Nova"/>
              </a:rPr>
              <a:t>Java</a:t>
            </a:r>
            <a:r>
              <a:rPr lang="en-CA">
                <a:solidFill>
                  <a:srgbClr val="444444"/>
                </a:solidFill>
                <a:latin typeface="Proxima Nova"/>
                <a:ea typeface="Proxima Nova"/>
                <a:cs typeface="Proxima Nova"/>
                <a:sym typeface="Proxima Nova"/>
              </a:rPr>
              <a:t> que cualquier otro tipo de programador en el mundo.</a:t>
            </a:r>
            <a:endParaRPr/>
          </a:p>
          <a:p>
            <a:pPr indent="-228600" lvl="1" marL="685800" rtl="0" algn="l">
              <a:lnSpc>
                <a:spcPct val="90000"/>
              </a:lnSpc>
              <a:spcBef>
                <a:spcPts val="500"/>
              </a:spcBef>
              <a:spcAft>
                <a:spcPts val="0"/>
              </a:spcAft>
              <a:buClr>
                <a:srgbClr val="444444"/>
              </a:buClr>
              <a:buSzPts val="2800"/>
              <a:buChar char="•"/>
            </a:pPr>
            <a:r>
              <a:rPr lang="en-CA" sz="2800">
                <a:solidFill>
                  <a:srgbClr val="444444"/>
                </a:solidFill>
                <a:latin typeface="Proxima Nova"/>
                <a:ea typeface="Proxima Nova"/>
                <a:cs typeface="Proxima Nova"/>
                <a:sym typeface="Proxima Nova"/>
              </a:rPr>
              <a:t>Es fácil encontrar personas que puedan ayudarte y orientarte.</a:t>
            </a:r>
            <a:endParaRPr b="0" i="0" sz="2800">
              <a:solidFill>
                <a:srgbClr val="444444"/>
              </a:solidFill>
              <a:latin typeface="Proxima Nova"/>
              <a:ea typeface="Proxima Nova"/>
              <a:cs typeface="Proxima Nova"/>
              <a:sym typeface="Proxima Nova"/>
            </a:endParaRPr>
          </a:p>
          <a:p>
            <a:pPr indent="-228600" lvl="0" marL="228600" rtl="0" algn="l">
              <a:lnSpc>
                <a:spcPct val="90000"/>
              </a:lnSpc>
              <a:spcBef>
                <a:spcPts val="1000"/>
              </a:spcBef>
              <a:spcAft>
                <a:spcPts val="0"/>
              </a:spcAft>
              <a:buClr>
                <a:srgbClr val="444444"/>
              </a:buClr>
              <a:buSzPts val="2800"/>
              <a:buChar char="•"/>
            </a:pPr>
            <a:r>
              <a:rPr b="0" i="0" lang="en-CA">
                <a:solidFill>
                  <a:srgbClr val="444444"/>
                </a:solidFill>
                <a:latin typeface="Proxima Nova"/>
                <a:ea typeface="Proxima Nova"/>
                <a:cs typeface="Proxima Nova"/>
                <a:sym typeface="Proxima Nova"/>
              </a:rPr>
              <a:t>Java deriv</a:t>
            </a:r>
            <a:r>
              <a:rPr lang="en-CA">
                <a:solidFill>
                  <a:srgbClr val="444444"/>
                </a:solidFill>
                <a:latin typeface="Proxima Nova"/>
                <a:ea typeface="Proxima Nova"/>
                <a:cs typeface="Proxima Nova"/>
                <a:sym typeface="Proxima Nova"/>
              </a:rPr>
              <a:t>a</a:t>
            </a:r>
            <a:r>
              <a:rPr b="0" i="0" lang="en-CA">
                <a:solidFill>
                  <a:srgbClr val="444444"/>
                </a:solidFill>
                <a:latin typeface="Proxima Nova"/>
                <a:ea typeface="Proxima Nova"/>
                <a:cs typeface="Proxima Nova"/>
                <a:sym typeface="Proxima Nova"/>
              </a:rPr>
              <a:t> su s</a:t>
            </a:r>
            <a:r>
              <a:rPr lang="en-CA">
                <a:solidFill>
                  <a:srgbClr val="444444"/>
                </a:solidFill>
                <a:latin typeface="Proxima Nova"/>
                <a:ea typeface="Proxima Nova"/>
                <a:cs typeface="Proxima Nova"/>
                <a:sym typeface="Proxima Nova"/>
              </a:rPr>
              <a:t>intáxis de </a:t>
            </a:r>
            <a:r>
              <a:rPr b="1" i="1" lang="en-CA">
                <a:solidFill>
                  <a:srgbClr val="444444"/>
                </a:solidFill>
                <a:latin typeface="Proxima Nova"/>
                <a:ea typeface="Proxima Nova"/>
                <a:cs typeface="Proxima Nova"/>
                <a:sym typeface="Proxima Nova"/>
              </a:rPr>
              <a:t>C</a:t>
            </a:r>
            <a:endParaRPr b="1" i="1"/>
          </a:p>
          <a:p>
            <a:pPr indent="-228600" lvl="1" marL="685800" rtl="0" algn="l">
              <a:lnSpc>
                <a:spcPct val="90000"/>
              </a:lnSpc>
              <a:spcBef>
                <a:spcPts val="500"/>
              </a:spcBef>
              <a:spcAft>
                <a:spcPts val="0"/>
              </a:spcAft>
              <a:buClr>
                <a:srgbClr val="444444"/>
              </a:buClr>
              <a:buSzPts val="2800"/>
              <a:buChar char="•"/>
            </a:pPr>
            <a:r>
              <a:rPr b="0" i="1" lang="en-CA" sz="2800">
                <a:solidFill>
                  <a:srgbClr val="444444"/>
                </a:solidFill>
                <a:latin typeface="Proxima Nova"/>
                <a:ea typeface="Proxima Nova"/>
                <a:cs typeface="Proxima Nova"/>
                <a:sym typeface="Proxima Nova"/>
              </a:rPr>
              <a:t>Aprende Java, te hará aprender</a:t>
            </a:r>
            <a:r>
              <a:rPr i="1" lang="en-CA" sz="2800">
                <a:solidFill>
                  <a:srgbClr val="444444"/>
                </a:solidFill>
                <a:latin typeface="Proxima Nova"/>
                <a:ea typeface="Proxima Nova"/>
                <a:cs typeface="Proxima Nova"/>
                <a:sym typeface="Proxima Nova"/>
              </a:rPr>
              <a:t> </a:t>
            </a:r>
            <a:r>
              <a:rPr b="0" i="1" lang="en-CA" sz="2800">
                <a:solidFill>
                  <a:srgbClr val="444444"/>
                </a:solidFill>
                <a:latin typeface="Proxima Nova"/>
                <a:ea typeface="Proxima Nova"/>
                <a:cs typeface="Proxima Nova"/>
                <a:sym typeface="Proxima Nova"/>
              </a:rPr>
              <a:t>lenguajes como Javascript, C#, C++</a:t>
            </a:r>
            <a:r>
              <a:rPr i="1" lang="en-CA" sz="2800">
                <a:solidFill>
                  <a:srgbClr val="444444"/>
                </a:solidFill>
                <a:latin typeface="Proxima Nova"/>
                <a:ea typeface="Proxima Nova"/>
                <a:cs typeface="Proxima Nova"/>
                <a:sym typeface="Proxima Nova"/>
              </a:rPr>
              <a:t> </a:t>
            </a:r>
            <a:r>
              <a:rPr b="0" i="1" lang="en-CA" sz="2800">
                <a:solidFill>
                  <a:srgbClr val="444444"/>
                </a:solidFill>
                <a:latin typeface="Proxima Nova"/>
                <a:ea typeface="Proxima Nova"/>
                <a:cs typeface="Proxima Nova"/>
                <a:sym typeface="Proxima Nova"/>
              </a:rPr>
              <a:t>e incluso Python más fácil.</a:t>
            </a:r>
            <a:endParaRPr/>
          </a:p>
          <a:p>
            <a:pPr indent="-228600" lvl="0" marL="228600" rtl="0" algn="l">
              <a:lnSpc>
                <a:spcPct val="90000"/>
              </a:lnSpc>
              <a:spcBef>
                <a:spcPts val="1000"/>
              </a:spcBef>
              <a:spcAft>
                <a:spcPts val="0"/>
              </a:spcAft>
              <a:buClr>
                <a:srgbClr val="444444"/>
              </a:buClr>
              <a:buSzPts val="2800"/>
              <a:buChar char="•"/>
            </a:pPr>
            <a:r>
              <a:rPr b="0" i="1" lang="en-CA">
                <a:solidFill>
                  <a:srgbClr val="444444"/>
                </a:solidFill>
                <a:latin typeface="Proxima Nova"/>
                <a:ea typeface="Proxima Nova"/>
                <a:cs typeface="Proxima Nova"/>
                <a:sym typeface="Proxima Nova"/>
              </a:rPr>
              <a:t>Java (</a:t>
            </a:r>
            <a:r>
              <a:rPr i="1" lang="en-CA">
                <a:solidFill>
                  <a:srgbClr val="444444"/>
                </a:solidFill>
                <a:latin typeface="Proxima Nova"/>
                <a:ea typeface="Proxima Nova"/>
                <a:cs typeface="Proxima Nova"/>
                <a:sym typeface="Proxima Nova"/>
              </a:rPr>
              <a:t>y su variante en el</a:t>
            </a:r>
            <a:r>
              <a:rPr b="0" i="1" lang="en-CA">
                <a:solidFill>
                  <a:srgbClr val="444444"/>
                </a:solidFill>
                <a:latin typeface="Proxima Nova"/>
                <a:ea typeface="Proxima Nova"/>
                <a:cs typeface="Proxima Nova"/>
                <a:sym typeface="Proxima Nova"/>
              </a:rPr>
              <a:t> JVM </a:t>
            </a:r>
            <a:r>
              <a:rPr b="1" i="1" lang="en-CA">
                <a:solidFill>
                  <a:srgbClr val="444444"/>
                </a:solidFill>
                <a:latin typeface="Proxima Nova"/>
                <a:ea typeface="Proxima Nova"/>
                <a:cs typeface="Proxima Nova"/>
                <a:sym typeface="Proxima Nova"/>
              </a:rPr>
              <a:t>K</a:t>
            </a:r>
            <a:r>
              <a:rPr b="1" i="1" lang="en-CA">
                <a:solidFill>
                  <a:srgbClr val="444444"/>
                </a:solidFill>
                <a:latin typeface="Proxima Nova"/>
                <a:ea typeface="Proxima Nova"/>
                <a:cs typeface="Proxima Nova"/>
                <a:sym typeface="Proxima Nova"/>
              </a:rPr>
              <a:t>otlin</a:t>
            </a:r>
            <a:r>
              <a:rPr b="0" i="1" lang="en-CA">
                <a:solidFill>
                  <a:srgbClr val="444444"/>
                </a:solidFill>
                <a:latin typeface="Proxima Nova"/>
                <a:ea typeface="Proxima Nova"/>
                <a:cs typeface="Proxima Nova"/>
                <a:sym typeface="Proxima Nova"/>
              </a:rPr>
              <a:t>) son la base del</a:t>
            </a:r>
            <a:r>
              <a:rPr i="1" lang="en-CA">
                <a:solidFill>
                  <a:srgbClr val="444444"/>
                </a:solidFill>
                <a:latin typeface="Proxima Nova"/>
                <a:ea typeface="Proxima Nova"/>
                <a:cs typeface="Proxima Nova"/>
                <a:sym typeface="Proxima Nova"/>
              </a:rPr>
              <a:t> desarrollo Android.</a:t>
            </a:r>
            <a:endParaRPr/>
          </a:p>
        </p:txBody>
      </p:sp>
      <p:sp>
        <p:nvSpPr>
          <p:cNvPr id="123" name="Google Shape;123;p3"/>
          <p:cNvSpPr/>
          <p:nvPr/>
        </p:nvSpPr>
        <p:spPr>
          <a:xfrm>
            <a:off x="466343" y="4419227"/>
            <a:ext cx="3414369" cy="1979852"/>
          </a:xfrm>
          <a:prstGeom prst="rect">
            <a:avLst/>
          </a:prstGeom>
          <a:solidFill>
            <a:srgbClr val="0075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3"/>
          <p:cNvSpPr/>
          <p:nvPr/>
        </p:nvSpPr>
        <p:spPr>
          <a:xfrm>
            <a:off x="448762" y="437894"/>
            <a:ext cx="3431950" cy="3811418"/>
          </a:xfrm>
          <a:prstGeom prst="rect">
            <a:avLst/>
          </a:prstGeom>
          <a:solidFill>
            <a:srgbClr val="F492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3"/>
          <p:cNvSpPr txBox="1"/>
          <p:nvPr/>
        </p:nvSpPr>
        <p:spPr>
          <a:xfrm>
            <a:off x="777240" y="731519"/>
            <a:ext cx="2845191" cy="32375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800"/>
              <a:buFont typeface="Calibri"/>
              <a:buNone/>
            </a:pPr>
            <a:r>
              <a:rPr lang="en-CA" sz="3800">
                <a:solidFill>
                  <a:srgbClr val="FFFFFF"/>
                </a:solidFill>
                <a:latin typeface="Calibri"/>
                <a:ea typeface="Calibri"/>
                <a:cs typeface="Calibri"/>
                <a:sym typeface="Calibri"/>
              </a:rPr>
              <a:t>Mitos y Beneficios de aprender Java</a:t>
            </a:r>
            <a:endParaRPr sz="3800">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590"/>
        </a:solidFill>
      </p:bgPr>
    </p:bg>
    <p:spTree>
      <p:nvGrpSpPr>
        <p:cNvPr id="500" name="Shape 500"/>
        <p:cNvGrpSpPr/>
        <p:nvPr/>
      </p:nvGrpSpPr>
      <p:grpSpPr>
        <a:xfrm>
          <a:off x="0" y="0"/>
          <a:ext cx="0" cy="0"/>
          <a:chOff x="0" y="0"/>
          <a:chExt cx="0" cy="0"/>
        </a:xfrm>
      </p:grpSpPr>
      <p:sp>
        <p:nvSpPr>
          <p:cNvPr id="501" name="Google Shape;501;p30"/>
          <p:cNvSpPr/>
          <p:nvPr/>
        </p:nvSpPr>
        <p:spPr>
          <a:xfrm>
            <a:off x="0"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02" name="Google Shape;502;p30"/>
          <p:cNvCxnSpPr/>
          <p:nvPr/>
        </p:nvCxnSpPr>
        <p:spPr>
          <a:xfrm rot="10800000">
            <a:off x="831873" y="1749756"/>
            <a:ext cx="4718304" cy="0"/>
          </a:xfrm>
          <a:prstGeom prst="straightConnector1">
            <a:avLst/>
          </a:prstGeom>
          <a:noFill/>
          <a:ln cap="flat" cmpd="sng" w="12700">
            <a:solidFill>
              <a:schemeClr val="accent2"/>
            </a:solidFill>
            <a:prstDash val="solid"/>
            <a:miter lim="800000"/>
            <a:headEnd len="sm" w="sm" type="none"/>
            <a:tailEnd len="sm" w="sm" type="none"/>
          </a:ln>
        </p:spPr>
      </p:cxnSp>
      <p:cxnSp>
        <p:nvCxnSpPr>
          <p:cNvPr id="503" name="Google Shape;503;p30"/>
          <p:cNvCxnSpPr/>
          <p:nvPr/>
        </p:nvCxnSpPr>
        <p:spPr>
          <a:xfrm rot="10800000">
            <a:off x="834027" y="5707672"/>
            <a:ext cx="4713997" cy="0"/>
          </a:xfrm>
          <a:prstGeom prst="straightConnector1">
            <a:avLst/>
          </a:prstGeom>
          <a:noFill/>
          <a:ln cap="flat" cmpd="sng" w="12700">
            <a:solidFill>
              <a:schemeClr val="accent2"/>
            </a:solidFill>
            <a:prstDash val="solid"/>
            <a:miter lim="800000"/>
            <a:headEnd len="sm" w="sm" type="none"/>
            <a:tailEnd len="sm" w="sm" type="none"/>
          </a:ln>
        </p:spPr>
      </p:cxnSp>
      <p:sp>
        <p:nvSpPr>
          <p:cNvPr id="504" name="Google Shape;50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505" name="Google Shape;505;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506" name="Google Shape;506;p30"/>
          <p:cNvSpPr/>
          <p:nvPr/>
        </p:nvSpPr>
        <p:spPr>
          <a:xfrm>
            <a:off x="0" y="0"/>
            <a:ext cx="12192000" cy="6858000"/>
          </a:xfrm>
          <a:prstGeom prst="rect">
            <a:avLst/>
          </a:prstGeom>
          <a:solidFill>
            <a:srgbClr val="0075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7" name="Google Shape;507;p30"/>
          <p:cNvSpPr txBox="1"/>
          <p:nvPr/>
        </p:nvSpPr>
        <p:spPr>
          <a:xfrm>
            <a:off x="408747" y="681037"/>
            <a:ext cx="6782930" cy="1225650"/>
          </a:xfrm>
          <a:prstGeom prst="rect">
            <a:avLst/>
          </a:prstGeom>
          <a:noFill/>
          <a:ln>
            <a:noFill/>
          </a:ln>
        </p:spPr>
        <p:txBody>
          <a:bodyPr anchorCtr="0" anchor="b" bIns="45700" lIns="91425" spcFirstLastPara="1" rIns="91425" wrap="square" tIns="45700">
            <a:normAutofit fontScale="92500"/>
          </a:bodyPr>
          <a:lstStyle/>
          <a:p>
            <a:pPr indent="0" lvl="0" marL="0" marR="0" rtl="0" algn="l">
              <a:lnSpc>
                <a:spcPct val="90000"/>
              </a:lnSpc>
              <a:spcBef>
                <a:spcPts val="0"/>
              </a:spcBef>
              <a:spcAft>
                <a:spcPts val="0"/>
              </a:spcAft>
              <a:buClr>
                <a:schemeClr val="lt1"/>
              </a:buClr>
              <a:buSzPct val="100000"/>
              <a:buFont typeface="Calibri"/>
              <a:buNone/>
            </a:pPr>
            <a:r>
              <a:rPr lang="en-CA" sz="3800">
                <a:solidFill>
                  <a:schemeClr val="lt1"/>
                </a:solidFill>
                <a:latin typeface="Calibri"/>
                <a:ea typeface="Calibri"/>
                <a:cs typeface="Calibri"/>
                <a:sym typeface="Calibri"/>
              </a:rPr>
              <a:t>Aprendizaje automático y</a:t>
            </a:r>
            <a:r>
              <a:rPr lang="en-CA" sz="3800">
                <a:solidFill>
                  <a:schemeClr val="lt1"/>
                </a:solidFill>
                <a:latin typeface="Calibri"/>
                <a:ea typeface="Calibri"/>
                <a:cs typeface="Calibri"/>
                <a:sym typeface="Calibri"/>
              </a:rPr>
              <a:t> Big Data Reconocimiento visual </a:t>
            </a:r>
            <a:r>
              <a:rPr b="1" i="1" lang="en-CA" sz="3800">
                <a:solidFill>
                  <a:schemeClr val="lt1"/>
                </a:solidFill>
                <a:latin typeface="Calibri"/>
                <a:ea typeface="Calibri"/>
                <a:cs typeface="Calibri"/>
                <a:sym typeface="Calibri"/>
              </a:rPr>
              <a:t>JSR 381</a:t>
            </a:r>
            <a:endParaRPr b="1" i="1"/>
          </a:p>
        </p:txBody>
      </p:sp>
      <p:sp>
        <p:nvSpPr>
          <p:cNvPr id="508" name="Google Shape;508;p30"/>
          <p:cNvSpPr txBox="1"/>
          <p:nvPr/>
        </p:nvSpPr>
        <p:spPr>
          <a:xfrm>
            <a:off x="468316" y="2141508"/>
            <a:ext cx="4586513" cy="364771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0"/>
              </a:spcBef>
              <a:spcAft>
                <a:spcPts val="0"/>
              </a:spcAft>
              <a:buClr>
                <a:schemeClr val="lt1"/>
              </a:buClr>
              <a:buSzPts val="2800"/>
              <a:buFont typeface="Calibri"/>
              <a:buChar char="•"/>
            </a:pPr>
            <a:r>
              <a:rPr lang="en-CA" sz="2800">
                <a:solidFill>
                  <a:schemeClr val="lt1"/>
                </a:solidFill>
                <a:latin typeface="Calibri"/>
                <a:ea typeface="Calibri"/>
                <a:cs typeface="Calibri"/>
                <a:sym typeface="Calibri"/>
              </a:rPr>
              <a:t>Java está haciendo  aprendizaje automático ahora!</a:t>
            </a:r>
            <a:endParaRPr/>
          </a:p>
          <a:p>
            <a:pPr indent="-406400" lvl="0" marL="457200" rtl="0" algn="l">
              <a:lnSpc>
                <a:spcPct val="90000"/>
              </a:lnSpc>
              <a:spcBef>
                <a:spcPts val="1000"/>
              </a:spcBef>
              <a:spcAft>
                <a:spcPts val="0"/>
              </a:spcAft>
              <a:buClr>
                <a:schemeClr val="lt1"/>
              </a:buClr>
              <a:buSzPts val="2800"/>
              <a:buChar char="•"/>
            </a:pPr>
            <a:r>
              <a:rPr lang="en-CA" sz="2800">
                <a:solidFill>
                  <a:schemeClr val="lt1"/>
                </a:solidFill>
                <a:latin typeface="Calibri"/>
                <a:ea typeface="Calibri"/>
                <a:cs typeface="Calibri"/>
                <a:sym typeface="Calibri"/>
              </a:rPr>
              <a:t>La biblioteca Deep Java (DJL) de Amazon es una de varias implementaciones de este nuevo JSR.</a:t>
            </a:r>
            <a:endParaRPr sz="2800">
              <a:solidFill>
                <a:schemeClr val="lt1"/>
              </a:solidFill>
              <a:latin typeface="Calibri"/>
              <a:ea typeface="Calibri"/>
              <a:cs typeface="Calibri"/>
              <a:sym typeface="Calibri"/>
            </a:endParaRPr>
          </a:p>
          <a:p>
            <a:pPr indent="-406400" lvl="0" marL="457200" rtl="0" algn="l">
              <a:lnSpc>
                <a:spcPct val="90000"/>
              </a:lnSpc>
              <a:spcBef>
                <a:spcPts val="1000"/>
              </a:spcBef>
              <a:spcAft>
                <a:spcPts val="0"/>
              </a:spcAft>
              <a:buClr>
                <a:schemeClr val="lt1"/>
              </a:buClr>
              <a:buSzPts val="2800"/>
              <a:buChar char="•"/>
            </a:pPr>
            <a:r>
              <a:rPr lang="en-CA" sz="2800">
                <a:solidFill>
                  <a:schemeClr val="lt1"/>
                </a:solidFill>
                <a:latin typeface="Calibri"/>
                <a:ea typeface="Calibri"/>
                <a:cs typeface="Calibri"/>
                <a:sym typeface="Calibri"/>
              </a:rPr>
              <a:t>La profundidad y amplitud de las herramientas </a:t>
            </a:r>
            <a:r>
              <a:rPr b="1" i="1" lang="en-CA" sz="2800">
                <a:solidFill>
                  <a:schemeClr val="lt1"/>
                </a:solidFill>
                <a:latin typeface="Calibri"/>
                <a:ea typeface="Calibri"/>
                <a:cs typeface="Calibri"/>
                <a:sym typeface="Calibri"/>
              </a:rPr>
              <a:t>Java</a:t>
            </a:r>
            <a:r>
              <a:rPr lang="en-CA" sz="2800">
                <a:solidFill>
                  <a:schemeClr val="lt1"/>
                </a:solidFill>
                <a:latin typeface="Calibri"/>
                <a:ea typeface="Calibri"/>
                <a:cs typeface="Calibri"/>
                <a:sym typeface="Calibri"/>
              </a:rPr>
              <a:t> la convierten en la mejor plataforma para ML.</a:t>
            </a:r>
            <a:br>
              <a:rPr lang="en-CA" sz="2800">
                <a:solidFill>
                  <a:schemeClr val="lt1"/>
                </a:solidFill>
                <a:latin typeface="Calibri"/>
                <a:ea typeface="Calibri"/>
                <a:cs typeface="Calibri"/>
                <a:sym typeface="Calibri"/>
              </a:rPr>
            </a:br>
            <a:endParaRPr sz="2800">
              <a:solidFill>
                <a:schemeClr val="lt1"/>
              </a:solidFill>
              <a:latin typeface="Calibri"/>
              <a:ea typeface="Calibri"/>
              <a:cs typeface="Calibri"/>
              <a:sym typeface="Calibri"/>
            </a:endParaRPr>
          </a:p>
        </p:txBody>
      </p:sp>
      <p:pic>
        <p:nvPicPr>
          <p:cNvPr id="509" name="Google Shape;509;p30"/>
          <p:cNvPicPr preferRelativeResize="0"/>
          <p:nvPr/>
        </p:nvPicPr>
        <p:blipFill rotWithShape="1">
          <a:blip r:embed="rId3">
            <a:alphaModFix/>
          </a:blip>
          <a:srcRect b="0" l="0" r="0" t="0"/>
          <a:stretch/>
        </p:blipFill>
        <p:spPr>
          <a:xfrm>
            <a:off x="6096000" y="2067600"/>
            <a:ext cx="5666547" cy="3187432"/>
          </a:xfrm>
          <a:prstGeom prst="rect">
            <a:avLst/>
          </a:prstGeom>
          <a:noFill/>
          <a:ln>
            <a:noFill/>
          </a:ln>
        </p:spPr>
      </p:pic>
      <p:sp>
        <p:nvSpPr>
          <p:cNvPr id="510" name="Google Shape;510;p30"/>
          <p:cNvSpPr txBox="1"/>
          <p:nvPr/>
        </p:nvSpPr>
        <p:spPr>
          <a:xfrm>
            <a:off x="9180373" y="123298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517" name="Google Shape;517;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518" name="Google Shape;518;p31"/>
          <p:cNvSpPr/>
          <p:nvPr/>
        </p:nvSpPr>
        <p:spPr>
          <a:xfrm>
            <a:off x="0" y="0"/>
            <a:ext cx="12192000" cy="6858000"/>
          </a:xfrm>
          <a:prstGeom prst="rect">
            <a:avLst/>
          </a:prstGeom>
          <a:solidFill>
            <a:srgbClr val="0075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9" name="Google Shape;519;p31"/>
          <p:cNvSpPr txBox="1"/>
          <p:nvPr/>
        </p:nvSpPr>
        <p:spPr>
          <a:xfrm>
            <a:off x="408747" y="681037"/>
            <a:ext cx="6782930" cy="122565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lt1"/>
              </a:buClr>
              <a:buSzPts val="3800"/>
              <a:buFont typeface="Calibri"/>
              <a:buNone/>
            </a:pPr>
            <a:r>
              <a:rPr lang="en-CA" sz="3800">
                <a:solidFill>
                  <a:schemeClr val="lt1"/>
                </a:solidFill>
                <a:latin typeface="Calibri"/>
                <a:ea typeface="Calibri"/>
                <a:cs typeface="Calibri"/>
                <a:sym typeface="Calibri"/>
              </a:rPr>
              <a:t>¿Por qué Python es ampliamente usado para </a:t>
            </a:r>
            <a:r>
              <a:rPr lang="en-CA" sz="3800">
                <a:solidFill>
                  <a:schemeClr val="lt1"/>
                </a:solidFill>
                <a:latin typeface="Calibri"/>
                <a:ea typeface="Calibri"/>
                <a:cs typeface="Calibri"/>
                <a:sym typeface="Calibri"/>
              </a:rPr>
              <a:t> AI/ML?</a:t>
            </a:r>
            <a:endParaRPr/>
          </a:p>
        </p:txBody>
      </p:sp>
      <p:sp>
        <p:nvSpPr>
          <p:cNvPr id="520" name="Google Shape;520;p31"/>
          <p:cNvSpPr txBox="1"/>
          <p:nvPr/>
        </p:nvSpPr>
        <p:spPr>
          <a:xfrm>
            <a:off x="468316" y="2141508"/>
            <a:ext cx="4586513" cy="364771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800"/>
              <a:buFont typeface="Arial"/>
              <a:buChar char="•"/>
            </a:pPr>
            <a:r>
              <a:rPr lang="en-CA" sz="2800">
                <a:solidFill>
                  <a:schemeClr val="lt1"/>
                </a:solidFill>
                <a:latin typeface="Calibri"/>
                <a:ea typeface="Calibri"/>
                <a:cs typeface="Calibri"/>
                <a:sym typeface="Calibri"/>
              </a:rPr>
              <a:t>Python está escrito en</a:t>
            </a:r>
            <a:r>
              <a:rPr lang="en-CA" sz="2800">
                <a:solidFill>
                  <a:schemeClr val="lt1"/>
                </a:solidFill>
                <a:latin typeface="Calibri"/>
                <a:ea typeface="Calibri"/>
                <a:cs typeface="Calibri"/>
                <a:sym typeface="Calibri"/>
              </a:rPr>
              <a:t> C.</a:t>
            </a:r>
            <a:endParaRPr/>
          </a:p>
          <a:p>
            <a:pPr indent="-228600" lvl="0" marL="228600" marR="0" rtl="0" algn="l">
              <a:lnSpc>
                <a:spcPct val="90000"/>
              </a:lnSpc>
              <a:spcBef>
                <a:spcPts val="1000"/>
              </a:spcBef>
              <a:spcAft>
                <a:spcPts val="0"/>
              </a:spcAft>
              <a:buClr>
                <a:schemeClr val="lt1"/>
              </a:buClr>
              <a:buSzPts val="2800"/>
              <a:buFont typeface="Arial"/>
              <a:buChar char="•"/>
            </a:pPr>
            <a:r>
              <a:rPr lang="en-CA" sz="2800">
                <a:solidFill>
                  <a:schemeClr val="lt1"/>
                </a:solidFill>
                <a:latin typeface="Calibri"/>
                <a:ea typeface="Calibri"/>
                <a:cs typeface="Calibri"/>
                <a:sym typeface="Calibri"/>
              </a:rPr>
              <a:t>La mayoría de librerías para AI/ML están escritas en C.</a:t>
            </a:r>
            <a:endParaRPr/>
          </a:p>
          <a:p>
            <a:pPr indent="-228600" lvl="0" marL="228600" marR="0" rtl="0" algn="l">
              <a:lnSpc>
                <a:spcPct val="90000"/>
              </a:lnSpc>
              <a:spcBef>
                <a:spcPts val="1000"/>
              </a:spcBef>
              <a:spcAft>
                <a:spcPts val="0"/>
              </a:spcAft>
              <a:buClr>
                <a:schemeClr val="lt1"/>
              </a:buClr>
              <a:buSzPts val="2800"/>
              <a:buFont typeface="Arial"/>
              <a:buChar char="•"/>
            </a:pPr>
            <a:r>
              <a:rPr lang="en-CA" sz="2800">
                <a:solidFill>
                  <a:schemeClr val="lt1"/>
                </a:solidFill>
                <a:latin typeface="Calibri"/>
                <a:ea typeface="Calibri"/>
                <a:cs typeface="Calibri"/>
                <a:sym typeface="Calibri"/>
              </a:rPr>
              <a:t>Esto simplifica el uso de estas librerías en Python.</a:t>
            </a:r>
            <a:endParaRPr/>
          </a:p>
          <a:p>
            <a:pPr indent="-228600" lvl="0" marL="228600" marR="0" rtl="0" algn="l">
              <a:lnSpc>
                <a:spcPct val="90000"/>
              </a:lnSpc>
              <a:spcBef>
                <a:spcPts val="1000"/>
              </a:spcBef>
              <a:spcAft>
                <a:spcPts val="0"/>
              </a:spcAft>
              <a:buClr>
                <a:schemeClr val="lt1"/>
              </a:buClr>
              <a:buSzPts val="2800"/>
              <a:buFont typeface="Arial"/>
              <a:buChar char="•"/>
            </a:pPr>
            <a:r>
              <a:rPr lang="en-CA" sz="2800">
                <a:solidFill>
                  <a:schemeClr val="lt1"/>
                </a:solidFill>
                <a:latin typeface="Calibri"/>
                <a:ea typeface="Calibri"/>
                <a:cs typeface="Calibri"/>
                <a:sym typeface="Calibri"/>
              </a:rPr>
              <a:t>Con</a:t>
            </a:r>
            <a:r>
              <a:rPr lang="en-CA" sz="2800">
                <a:solidFill>
                  <a:schemeClr val="lt1"/>
                </a:solidFill>
                <a:latin typeface="Calibri"/>
                <a:ea typeface="Calibri"/>
                <a:cs typeface="Calibri"/>
                <a:sym typeface="Calibri"/>
              </a:rPr>
              <a:t> Java 21 tenemos  Foreign Linker API &amp; Foreign Memory Access API que simplifican el acceso a librerías escritas en C. </a:t>
            </a:r>
            <a:endParaRPr/>
          </a:p>
        </p:txBody>
      </p:sp>
      <p:pic>
        <p:nvPicPr>
          <p:cNvPr id="521" name="Google Shape;521;p31"/>
          <p:cNvPicPr preferRelativeResize="0"/>
          <p:nvPr/>
        </p:nvPicPr>
        <p:blipFill rotWithShape="1">
          <a:blip r:embed="rId3">
            <a:alphaModFix/>
          </a:blip>
          <a:srcRect b="0" l="0" r="0" t="0"/>
          <a:stretch/>
        </p:blipFill>
        <p:spPr>
          <a:xfrm>
            <a:off x="6096000" y="2067600"/>
            <a:ext cx="5666547" cy="3187432"/>
          </a:xfrm>
          <a:prstGeom prst="rect">
            <a:avLst/>
          </a:prstGeom>
          <a:noFill/>
          <a:ln>
            <a:noFill/>
          </a:ln>
        </p:spPr>
      </p:pic>
      <p:sp>
        <p:nvSpPr>
          <p:cNvPr id="522" name="Google Shape;522;p31"/>
          <p:cNvSpPr txBox="1"/>
          <p:nvPr/>
        </p:nvSpPr>
        <p:spPr>
          <a:xfrm>
            <a:off x="9180373" y="123298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7" name="Shape 527"/>
        <p:cNvGrpSpPr/>
        <p:nvPr/>
      </p:nvGrpSpPr>
      <p:grpSpPr>
        <a:xfrm>
          <a:off x="0" y="0"/>
          <a:ext cx="0" cy="0"/>
          <a:chOff x="0" y="0"/>
          <a:chExt cx="0" cy="0"/>
        </a:xfrm>
      </p:grpSpPr>
      <p:sp>
        <p:nvSpPr>
          <p:cNvPr id="528" name="Google Shape;528;p32"/>
          <p:cNvSpPr/>
          <p:nvPr/>
        </p:nvSpPr>
        <p:spPr>
          <a:xfrm>
            <a:off x="466344" y="448055"/>
            <a:ext cx="3414370" cy="3801257"/>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29" name="Google Shape;529;p32"/>
          <p:cNvSpPr/>
          <p:nvPr/>
        </p:nvSpPr>
        <p:spPr>
          <a:xfrm>
            <a:off x="466343" y="4419227"/>
            <a:ext cx="3414369" cy="1979852"/>
          </a:xfrm>
          <a:prstGeom prst="rect">
            <a:avLst/>
          </a:prstGeom>
          <a:solidFill>
            <a:schemeClr val="accent1">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30" name="Google Shape;530;p32"/>
          <p:cNvSpPr/>
          <p:nvPr/>
        </p:nvSpPr>
        <p:spPr>
          <a:xfrm>
            <a:off x="4044603" y="448055"/>
            <a:ext cx="7688475" cy="5952745"/>
          </a:xfrm>
          <a:prstGeom prst="rect">
            <a:avLst/>
          </a:prstGeom>
          <a:solidFill>
            <a:srgbClr val="7F7F7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1" name="Google Shape;531;p32"/>
          <p:cNvSpPr txBox="1"/>
          <p:nvPr>
            <p:ph idx="1" type="body"/>
          </p:nvPr>
        </p:nvSpPr>
        <p:spPr>
          <a:xfrm>
            <a:off x="4379709" y="686862"/>
            <a:ext cx="7037591" cy="547512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CA"/>
              <a:t>Kotlin, Scala, Groovy, Clojure y más.</a:t>
            </a:r>
            <a:endParaRPr/>
          </a:p>
          <a:p>
            <a:pPr indent="-292100" lvl="0" marL="228600" rtl="0" algn="l">
              <a:spcBef>
                <a:spcPts val="1000"/>
              </a:spcBef>
              <a:spcAft>
                <a:spcPts val="0"/>
              </a:spcAft>
              <a:buSzPts val="2800"/>
              <a:buChar char="•"/>
            </a:pPr>
            <a:r>
              <a:rPr lang="en-CA"/>
              <a:t>Incluso existe un Python llamado Jython que se ejecuta en la JVM y admite interoperabilidad entre Java y Python.</a:t>
            </a:r>
            <a:endParaRPr/>
          </a:p>
        </p:txBody>
      </p:sp>
      <p:sp>
        <p:nvSpPr>
          <p:cNvPr id="532" name="Google Shape;532;p32"/>
          <p:cNvSpPr/>
          <p:nvPr/>
        </p:nvSpPr>
        <p:spPr>
          <a:xfrm>
            <a:off x="466343" y="4419227"/>
            <a:ext cx="3414369" cy="1979852"/>
          </a:xfrm>
          <a:prstGeom prst="rect">
            <a:avLst/>
          </a:prstGeom>
          <a:solidFill>
            <a:srgbClr val="0075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3" name="Google Shape;533;p32"/>
          <p:cNvSpPr/>
          <p:nvPr/>
        </p:nvSpPr>
        <p:spPr>
          <a:xfrm>
            <a:off x="448762" y="437894"/>
            <a:ext cx="3431950" cy="3811418"/>
          </a:xfrm>
          <a:prstGeom prst="rect">
            <a:avLst/>
          </a:prstGeom>
          <a:solidFill>
            <a:srgbClr val="F492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4" name="Google Shape;534;p32"/>
          <p:cNvSpPr txBox="1"/>
          <p:nvPr/>
        </p:nvSpPr>
        <p:spPr>
          <a:xfrm>
            <a:off x="777240" y="731519"/>
            <a:ext cx="2845191" cy="32375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CA" sz="3800">
                <a:solidFill>
                  <a:srgbClr val="FFFFFF"/>
                </a:solidFill>
                <a:latin typeface="Calibri"/>
                <a:ea typeface="Calibri"/>
                <a:cs typeface="Calibri"/>
                <a:sym typeface="Calibri"/>
              </a:rPr>
              <a:t>La máquina</a:t>
            </a:r>
            <a:endParaRPr sz="3800">
              <a:solidFill>
                <a:srgbClr val="FFFFFF"/>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lang="en-CA" sz="3800">
                <a:solidFill>
                  <a:srgbClr val="FFFFFF"/>
                </a:solidFill>
                <a:latin typeface="Calibri"/>
                <a:ea typeface="Calibri"/>
                <a:cs typeface="Calibri"/>
                <a:sym typeface="Calibri"/>
              </a:rPr>
              <a:t>virtual Java</a:t>
            </a:r>
            <a:endParaRPr sz="3800">
              <a:solidFill>
                <a:srgbClr val="FFFFFF"/>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b="1" lang="en-CA" sz="3800">
                <a:solidFill>
                  <a:srgbClr val="FFFFFF"/>
                </a:solidFill>
                <a:latin typeface="Calibri"/>
                <a:ea typeface="Calibri"/>
                <a:cs typeface="Calibri"/>
                <a:sym typeface="Calibri"/>
              </a:rPr>
              <a:t>JVM</a:t>
            </a:r>
            <a:r>
              <a:rPr lang="en-CA" sz="3800">
                <a:solidFill>
                  <a:srgbClr val="FFFFFF"/>
                </a:solidFill>
                <a:latin typeface="Calibri"/>
                <a:ea typeface="Calibri"/>
                <a:cs typeface="Calibri"/>
                <a:sym typeface="Calibri"/>
              </a:rPr>
              <a:t>:</a:t>
            </a:r>
            <a:endParaRPr sz="3800">
              <a:solidFill>
                <a:srgbClr val="FFFFFF"/>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t/>
            </a:r>
            <a:endParaRPr sz="3800">
              <a:solidFill>
                <a:srgbClr val="FFFFFF"/>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lang="en-CA" sz="3800">
                <a:solidFill>
                  <a:srgbClr val="FFFFFF"/>
                </a:solidFill>
                <a:latin typeface="Calibri"/>
                <a:ea typeface="Calibri"/>
                <a:cs typeface="Calibri"/>
                <a:sym typeface="Calibri"/>
              </a:rPr>
              <a:t>hogar de más</a:t>
            </a:r>
            <a:endParaRPr sz="3800">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rgbClr val="FFFFFF"/>
              </a:buClr>
              <a:buSzPts val="3800"/>
              <a:buFont typeface="Calibri"/>
              <a:buNone/>
            </a:pPr>
            <a:r>
              <a:rPr lang="en-CA" sz="3800">
                <a:solidFill>
                  <a:srgbClr val="FFFFFF"/>
                </a:solidFill>
                <a:latin typeface="Calibri"/>
                <a:ea typeface="Calibri"/>
                <a:cs typeface="Calibri"/>
                <a:sym typeface="Calibri"/>
              </a:rPr>
              <a:t>que Java</a:t>
            </a:r>
            <a:endParaRPr sz="3800">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9" name="Shape 539"/>
        <p:cNvGrpSpPr/>
        <p:nvPr/>
      </p:nvGrpSpPr>
      <p:grpSpPr>
        <a:xfrm>
          <a:off x="0" y="0"/>
          <a:ext cx="0" cy="0"/>
          <a:chOff x="0" y="0"/>
          <a:chExt cx="0" cy="0"/>
        </a:xfrm>
      </p:grpSpPr>
      <p:sp>
        <p:nvSpPr>
          <p:cNvPr id="540" name="Google Shape;540;p33"/>
          <p:cNvSpPr/>
          <p:nvPr/>
        </p:nvSpPr>
        <p:spPr>
          <a:xfrm>
            <a:off x="338328" y="303591"/>
            <a:ext cx="4335327" cy="5896743"/>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41" name="Google Shape;541;p33"/>
          <p:cNvGrpSpPr/>
          <p:nvPr/>
        </p:nvGrpSpPr>
        <p:grpSpPr>
          <a:xfrm>
            <a:off x="5166985" y="544222"/>
            <a:ext cx="6588691" cy="5892135"/>
            <a:chOff x="0" y="0"/>
            <a:chExt cx="6588691" cy="5892135"/>
          </a:xfrm>
        </p:grpSpPr>
        <p:sp>
          <p:nvSpPr>
            <p:cNvPr id="542" name="Google Shape;542;p33"/>
            <p:cNvSpPr/>
            <p:nvPr/>
          </p:nvSpPr>
          <p:spPr>
            <a:xfrm>
              <a:off x="0" y="0"/>
              <a:ext cx="6588691" cy="981254"/>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3"/>
            <p:cNvSpPr/>
            <p:nvPr/>
          </p:nvSpPr>
          <p:spPr>
            <a:xfrm>
              <a:off x="296829" y="225389"/>
              <a:ext cx="539690" cy="53969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3"/>
            <p:cNvSpPr/>
            <p:nvPr/>
          </p:nvSpPr>
          <p:spPr>
            <a:xfrm>
              <a:off x="1133349" y="4606"/>
              <a:ext cx="5455341" cy="9812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3"/>
            <p:cNvSpPr txBox="1"/>
            <p:nvPr/>
          </p:nvSpPr>
          <p:spPr>
            <a:xfrm>
              <a:off x="1133349" y="4606"/>
              <a:ext cx="5455341" cy="981254"/>
            </a:xfrm>
            <a:prstGeom prst="rect">
              <a:avLst/>
            </a:prstGeom>
            <a:noFill/>
            <a:ln>
              <a:noFill/>
            </a:ln>
          </p:spPr>
          <p:txBody>
            <a:bodyPr anchorCtr="0" anchor="ctr" bIns="103825" lIns="103825" spcFirstLastPara="1" rIns="103825" wrap="square" tIns="103825">
              <a:noAutofit/>
            </a:bodyPr>
            <a:lstStyle/>
            <a:p>
              <a:pPr indent="0" lvl="0" marL="0" rtl="0" algn="l">
                <a:lnSpc>
                  <a:spcPct val="90000"/>
                </a:lnSpc>
                <a:spcBef>
                  <a:spcPts val="0"/>
                </a:spcBef>
                <a:spcAft>
                  <a:spcPts val="0"/>
                </a:spcAft>
                <a:buClr>
                  <a:schemeClr val="dk1"/>
                </a:buClr>
                <a:buSzPts val="1100"/>
                <a:buFont typeface="Arial"/>
                <a:buNone/>
              </a:pPr>
              <a:r>
                <a:rPr lang="en-CA" sz="1900">
                  <a:solidFill>
                    <a:schemeClr val="dk1"/>
                  </a:solidFill>
                  <a:latin typeface="Calibri"/>
                  <a:ea typeface="Calibri"/>
                  <a:cs typeface="Calibri"/>
                  <a:sym typeface="Calibri"/>
                </a:rPr>
                <a:t>Muchas instituciones financieras dependen de Java</a:t>
              </a:r>
              <a:endParaRPr sz="19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900"/>
                <a:buFont typeface="Calibri"/>
                <a:buNone/>
              </a:pPr>
              <a:r>
                <a:rPr lang="en-CA" sz="1900">
                  <a:solidFill>
                    <a:schemeClr val="dk1"/>
                  </a:solidFill>
                  <a:latin typeface="Calibri"/>
                  <a:ea typeface="Calibri"/>
                  <a:cs typeface="Calibri"/>
                  <a:sym typeface="Calibri"/>
                </a:rPr>
                <a:t>para ejecutar su core bancario.</a:t>
              </a:r>
              <a:endParaRPr sz="1900">
                <a:solidFill>
                  <a:schemeClr val="dk1"/>
                </a:solidFill>
                <a:latin typeface="Calibri"/>
                <a:ea typeface="Calibri"/>
                <a:cs typeface="Calibri"/>
                <a:sym typeface="Calibri"/>
              </a:endParaRPr>
            </a:p>
          </p:txBody>
        </p:sp>
        <p:sp>
          <p:nvSpPr>
            <p:cNvPr id="546" name="Google Shape;546;p33"/>
            <p:cNvSpPr/>
            <p:nvPr/>
          </p:nvSpPr>
          <p:spPr>
            <a:xfrm>
              <a:off x="0" y="1231175"/>
              <a:ext cx="6588691" cy="981254"/>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3"/>
            <p:cNvSpPr/>
            <p:nvPr/>
          </p:nvSpPr>
          <p:spPr>
            <a:xfrm>
              <a:off x="296829" y="1451957"/>
              <a:ext cx="539690" cy="53969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3"/>
            <p:cNvSpPr/>
            <p:nvPr/>
          </p:nvSpPr>
          <p:spPr>
            <a:xfrm>
              <a:off x="1133349" y="1231175"/>
              <a:ext cx="5455341" cy="9812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3"/>
            <p:cNvSpPr txBox="1"/>
            <p:nvPr/>
          </p:nvSpPr>
          <p:spPr>
            <a:xfrm>
              <a:off x="1133349" y="1231175"/>
              <a:ext cx="5455341" cy="981254"/>
            </a:xfrm>
            <a:prstGeom prst="rect">
              <a:avLst/>
            </a:prstGeom>
            <a:noFill/>
            <a:ln>
              <a:noFill/>
            </a:ln>
          </p:spPr>
          <p:txBody>
            <a:bodyPr anchorCtr="0" anchor="ctr" bIns="103825" lIns="103825" spcFirstLastPara="1" rIns="103825" wrap="square" tIns="103825">
              <a:noAutofit/>
            </a:bodyPr>
            <a:lstStyle/>
            <a:p>
              <a:pPr indent="0" lvl="0" marL="0" marR="0" rtl="0" algn="l">
                <a:lnSpc>
                  <a:spcPct val="90000"/>
                </a:lnSpc>
                <a:spcBef>
                  <a:spcPts val="0"/>
                </a:spcBef>
                <a:spcAft>
                  <a:spcPts val="0"/>
                </a:spcAft>
                <a:buClr>
                  <a:schemeClr val="dk1"/>
                </a:buClr>
                <a:buSzPts val="1900"/>
                <a:buFont typeface="Calibri"/>
                <a:buNone/>
              </a:pPr>
              <a:r>
                <a:rPr lang="en-CA" sz="1900">
                  <a:solidFill>
                    <a:schemeClr val="dk1"/>
                  </a:solidFill>
                  <a:latin typeface="Calibri"/>
                  <a:ea typeface="Calibri"/>
                  <a:cs typeface="Calibri"/>
                  <a:sym typeface="Calibri"/>
                </a:rPr>
                <a:t>Twitter, LinkedIn, Amazon y otros usan Java.</a:t>
              </a:r>
              <a:endParaRPr sz="1900">
                <a:solidFill>
                  <a:schemeClr val="dk1"/>
                </a:solidFill>
                <a:latin typeface="Calibri"/>
                <a:ea typeface="Calibri"/>
                <a:cs typeface="Calibri"/>
                <a:sym typeface="Calibri"/>
              </a:endParaRPr>
            </a:p>
          </p:txBody>
        </p:sp>
        <p:sp>
          <p:nvSpPr>
            <p:cNvPr id="550" name="Google Shape;550;p33"/>
            <p:cNvSpPr/>
            <p:nvPr/>
          </p:nvSpPr>
          <p:spPr>
            <a:xfrm>
              <a:off x="0" y="2457744"/>
              <a:ext cx="6588691" cy="981254"/>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3"/>
            <p:cNvSpPr/>
            <p:nvPr/>
          </p:nvSpPr>
          <p:spPr>
            <a:xfrm>
              <a:off x="296829" y="2678526"/>
              <a:ext cx="539690" cy="53969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3"/>
            <p:cNvSpPr/>
            <p:nvPr/>
          </p:nvSpPr>
          <p:spPr>
            <a:xfrm>
              <a:off x="1133349" y="2457744"/>
              <a:ext cx="5455341" cy="9812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3"/>
            <p:cNvSpPr txBox="1"/>
            <p:nvPr/>
          </p:nvSpPr>
          <p:spPr>
            <a:xfrm>
              <a:off x="1133349" y="2457744"/>
              <a:ext cx="5455341" cy="981254"/>
            </a:xfrm>
            <a:prstGeom prst="rect">
              <a:avLst/>
            </a:prstGeom>
            <a:noFill/>
            <a:ln>
              <a:noFill/>
            </a:ln>
          </p:spPr>
          <p:txBody>
            <a:bodyPr anchorCtr="0" anchor="ctr" bIns="103825" lIns="103825" spcFirstLastPara="1" rIns="103825" wrap="square" tIns="103825">
              <a:noAutofit/>
            </a:bodyPr>
            <a:lstStyle/>
            <a:p>
              <a:pPr indent="0" lvl="0" marL="0" rtl="0" algn="l">
                <a:lnSpc>
                  <a:spcPct val="90000"/>
                </a:lnSpc>
                <a:spcBef>
                  <a:spcPts val="0"/>
                </a:spcBef>
                <a:spcAft>
                  <a:spcPts val="0"/>
                </a:spcAft>
                <a:buClr>
                  <a:schemeClr val="dk1"/>
                </a:buClr>
                <a:buSzPts val="1100"/>
                <a:buFont typeface="Arial"/>
                <a:buNone/>
              </a:pPr>
              <a:r>
                <a:rPr lang="en-CA" sz="1900">
                  <a:solidFill>
                    <a:schemeClr val="dk1"/>
                  </a:solidFill>
                  <a:latin typeface="Calibri"/>
                  <a:ea typeface="Calibri"/>
                  <a:cs typeface="Calibri"/>
                  <a:sym typeface="Calibri"/>
                </a:rPr>
                <a:t>Tus expectativas son una función de qué tan bien</a:t>
              </a:r>
              <a:endParaRPr sz="19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900"/>
                <a:buFont typeface="Calibri"/>
                <a:buNone/>
              </a:pPr>
              <a:r>
                <a:rPr lang="en-CA" sz="1900">
                  <a:solidFill>
                    <a:schemeClr val="dk1"/>
                  </a:solidFill>
                  <a:latin typeface="Calibri"/>
                  <a:ea typeface="Calibri"/>
                  <a:cs typeface="Calibri"/>
                  <a:sym typeface="Calibri"/>
                </a:rPr>
                <a:t>puedes escribir código</a:t>
              </a:r>
              <a:endParaRPr sz="1900">
                <a:solidFill>
                  <a:schemeClr val="dk1"/>
                </a:solidFill>
                <a:latin typeface="Calibri"/>
                <a:ea typeface="Calibri"/>
                <a:cs typeface="Calibri"/>
                <a:sym typeface="Calibri"/>
              </a:endParaRPr>
            </a:p>
          </p:txBody>
        </p:sp>
        <p:sp>
          <p:nvSpPr>
            <p:cNvPr id="554" name="Google Shape;554;p33"/>
            <p:cNvSpPr/>
            <p:nvPr/>
          </p:nvSpPr>
          <p:spPr>
            <a:xfrm>
              <a:off x="0" y="3684312"/>
              <a:ext cx="6588691" cy="981254"/>
            </a:xfrm>
            <a:prstGeom prst="roundRect">
              <a:avLst>
                <a:gd fmla="val 10000" name="adj"/>
              </a:avLst>
            </a:prstGeom>
            <a:solidFill>
              <a:srgbClr val="599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3"/>
            <p:cNvSpPr/>
            <p:nvPr/>
          </p:nvSpPr>
          <p:spPr>
            <a:xfrm>
              <a:off x="296829" y="3905095"/>
              <a:ext cx="539690" cy="53969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3"/>
            <p:cNvSpPr/>
            <p:nvPr/>
          </p:nvSpPr>
          <p:spPr>
            <a:xfrm>
              <a:off x="1133349" y="3684312"/>
              <a:ext cx="5455341" cy="9812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3"/>
            <p:cNvSpPr txBox="1"/>
            <p:nvPr/>
          </p:nvSpPr>
          <p:spPr>
            <a:xfrm>
              <a:off x="1133349" y="3684312"/>
              <a:ext cx="5455341" cy="981254"/>
            </a:xfrm>
            <a:prstGeom prst="rect">
              <a:avLst/>
            </a:prstGeom>
            <a:noFill/>
            <a:ln>
              <a:noFill/>
            </a:ln>
          </p:spPr>
          <p:txBody>
            <a:bodyPr anchorCtr="0" anchor="ctr" bIns="103825" lIns="103825" spcFirstLastPara="1" rIns="103825" wrap="square" tIns="103825">
              <a:noAutofit/>
            </a:bodyPr>
            <a:lstStyle/>
            <a:p>
              <a:pPr indent="0" lvl="0" marL="0" rtl="0" algn="l">
                <a:lnSpc>
                  <a:spcPct val="90000"/>
                </a:lnSpc>
                <a:spcBef>
                  <a:spcPts val="0"/>
                </a:spcBef>
                <a:spcAft>
                  <a:spcPts val="0"/>
                </a:spcAft>
                <a:buClr>
                  <a:schemeClr val="dk1"/>
                </a:buClr>
                <a:buSzPts val="1100"/>
                <a:buFont typeface="Arial"/>
                <a:buNone/>
              </a:pPr>
              <a:r>
                <a:rPr lang="en-CA" sz="1900">
                  <a:solidFill>
                    <a:schemeClr val="dk1"/>
                  </a:solidFill>
                  <a:latin typeface="Calibri"/>
                  <a:ea typeface="Calibri"/>
                  <a:cs typeface="Calibri"/>
                  <a:sym typeface="Calibri"/>
                </a:rPr>
                <a:t>Aprender Java es el mejor idioma para aprender y</a:t>
              </a:r>
              <a:endParaRPr sz="1900">
                <a:solidFill>
                  <a:schemeClr val="dk1"/>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lang="en-CA" sz="1900">
                  <a:solidFill>
                    <a:schemeClr val="dk1"/>
                  </a:solidFill>
                  <a:latin typeface="Calibri"/>
                  <a:ea typeface="Calibri"/>
                  <a:cs typeface="Calibri"/>
                  <a:sym typeface="Calibri"/>
                </a:rPr>
                <a:t>prepararte para trabajar con cualquier idioma</a:t>
              </a:r>
              <a:endParaRPr sz="19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900"/>
                <a:buFont typeface="Calibri"/>
                <a:buNone/>
              </a:pPr>
              <a:r>
                <a:rPr lang="en-CA" sz="1900">
                  <a:solidFill>
                    <a:schemeClr val="dk1"/>
                  </a:solidFill>
                  <a:latin typeface="Calibri"/>
                  <a:ea typeface="Calibri"/>
                  <a:cs typeface="Calibri"/>
                  <a:sym typeface="Calibri"/>
                </a:rPr>
                <a:t>durante tu carrera.</a:t>
              </a:r>
              <a:endParaRPr sz="1900">
                <a:solidFill>
                  <a:schemeClr val="dk1"/>
                </a:solidFill>
                <a:latin typeface="Calibri"/>
                <a:ea typeface="Calibri"/>
                <a:cs typeface="Calibri"/>
                <a:sym typeface="Calibri"/>
              </a:endParaRPr>
            </a:p>
          </p:txBody>
        </p:sp>
        <p:sp>
          <p:nvSpPr>
            <p:cNvPr id="558" name="Google Shape;558;p33"/>
            <p:cNvSpPr/>
            <p:nvPr/>
          </p:nvSpPr>
          <p:spPr>
            <a:xfrm>
              <a:off x="0" y="4910881"/>
              <a:ext cx="6588691" cy="981254"/>
            </a:xfrm>
            <a:prstGeom prst="roundRect">
              <a:avLst>
                <a:gd fmla="val 1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3"/>
            <p:cNvSpPr/>
            <p:nvPr/>
          </p:nvSpPr>
          <p:spPr>
            <a:xfrm>
              <a:off x="296829" y="5131663"/>
              <a:ext cx="539690" cy="53969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3"/>
            <p:cNvSpPr/>
            <p:nvPr/>
          </p:nvSpPr>
          <p:spPr>
            <a:xfrm>
              <a:off x="1133349" y="4910881"/>
              <a:ext cx="5455341" cy="9812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3"/>
            <p:cNvSpPr txBox="1"/>
            <p:nvPr/>
          </p:nvSpPr>
          <p:spPr>
            <a:xfrm>
              <a:off x="1133349" y="4910881"/>
              <a:ext cx="5455341" cy="981254"/>
            </a:xfrm>
            <a:prstGeom prst="rect">
              <a:avLst/>
            </a:prstGeom>
            <a:noFill/>
            <a:ln>
              <a:noFill/>
            </a:ln>
          </p:spPr>
          <p:txBody>
            <a:bodyPr anchorCtr="0" anchor="ctr" bIns="103825" lIns="103825" spcFirstLastPara="1" rIns="103825" wrap="square" tIns="103825">
              <a:noAutofit/>
            </a:bodyPr>
            <a:lstStyle/>
            <a:p>
              <a:pPr indent="0" lvl="0" marL="0" rtl="0" algn="l">
                <a:lnSpc>
                  <a:spcPct val="90000"/>
                </a:lnSpc>
                <a:spcBef>
                  <a:spcPts val="0"/>
                </a:spcBef>
                <a:spcAft>
                  <a:spcPts val="0"/>
                </a:spcAft>
                <a:buClr>
                  <a:schemeClr val="dk1"/>
                </a:buClr>
                <a:buSzPts val="1100"/>
                <a:buFont typeface="Arial"/>
                <a:buNone/>
              </a:pPr>
              <a:r>
                <a:rPr lang="en-CA" sz="1900">
                  <a:solidFill>
                    <a:schemeClr val="dk1"/>
                  </a:solidFill>
                  <a:latin typeface="Calibri"/>
                  <a:ea typeface="Calibri"/>
                  <a:cs typeface="Calibri"/>
                  <a:sym typeface="Calibri"/>
                </a:rPr>
                <a:t>Es el mejor lenguaje para enseñar y brindarles a los</a:t>
              </a:r>
              <a:endParaRPr sz="1900">
                <a:solidFill>
                  <a:schemeClr val="dk1"/>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lang="en-CA" sz="1900">
                  <a:solidFill>
                    <a:schemeClr val="dk1"/>
                  </a:solidFill>
                  <a:latin typeface="Calibri"/>
                  <a:ea typeface="Calibri"/>
                  <a:cs typeface="Calibri"/>
                  <a:sym typeface="Calibri"/>
                </a:rPr>
                <a:t>estudiantes una comprensión clara de lo que significa</a:t>
              </a:r>
              <a:endParaRPr sz="19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900"/>
                <a:buFont typeface="Calibri"/>
                <a:buNone/>
              </a:pPr>
              <a:r>
                <a:rPr lang="en-CA" sz="1900">
                  <a:solidFill>
                    <a:schemeClr val="dk1"/>
                  </a:solidFill>
                  <a:latin typeface="Calibri"/>
                  <a:ea typeface="Calibri"/>
                  <a:cs typeface="Calibri"/>
                  <a:sym typeface="Calibri"/>
                </a:rPr>
                <a:t>programar.</a:t>
              </a:r>
              <a:endParaRPr sz="1900">
                <a:solidFill>
                  <a:schemeClr val="dk1"/>
                </a:solidFill>
                <a:latin typeface="Calibri"/>
                <a:ea typeface="Calibri"/>
                <a:cs typeface="Calibri"/>
                <a:sym typeface="Calibri"/>
              </a:endParaRPr>
            </a:p>
          </p:txBody>
        </p:sp>
      </p:grpSp>
      <p:sp>
        <p:nvSpPr>
          <p:cNvPr id="562" name="Google Shape;562;p33"/>
          <p:cNvSpPr/>
          <p:nvPr/>
        </p:nvSpPr>
        <p:spPr>
          <a:xfrm>
            <a:off x="-1" y="0"/>
            <a:ext cx="497305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63" name="Google Shape;563;p33"/>
          <p:cNvSpPr/>
          <p:nvPr/>
        </p:nvSpPr>
        <p:spPr>
          <a:xfrm>
            <a:off x="-1" y="0"/>
            <a:ext cx="4335327" cy="6858000"/>
          </a:xfrm>
          <a:prstGeom prst="rect">
            <a:avLst/>
          </a:prstGeom>
          <a:solidFill>
            <a:srgbClr val="00759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4" name="Google Shape;564;p33"/>
          <p:cNvSpPr txBox="1"/>
          <p:nvPr>
            <p:ph type="title"/>
          </p:nvPr>
        </p:nvSpPr>
        <p:spPr>
          <a:xfrm>
            <a:off x="506599" y="653175"/>
            <a:ext cx="3632400" cy="5256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CA">
                <a:solidFill>
                  <a:schemeClr val="lt1"/>
                </a:solidFill>
              </a:rPr>
              <a:t>¿Cuáles son tus</a:t>
            </a:r>
            <a:endParaRPr>
              <a:solidFill>
                <a:schemeClr val="lt1"/>
              </a:solidFill>
            </a:endParaRPr>
          </a:p>
          <a:p>
            <a:pPr indent="0" lvl="0" marL="0" rtl="0" algn="l">
              <a:spcBef>
                <a:spcPts val="0"/>
              </a:spcBef>
              <a:spcAft>
                <a:spcPts val="0"/>
              </a:spcAft>
              <a:buClr>
                <a:schemeClr val="dk1"/>
              </a:buClr>
              <a:buSzPts val="1100"/>
              <a:buFont typeface="Arial"/>
              <a:buNone/>
            </a:pPr>
            <a:r>
              <a:rPr lang="en-CA">
                <a:solidFill>
                  <a:schemeClr val="lt1"/>
                </a:solidFill>
              </a:rPr>
              <a:t>expectativas</a:t>
            </a:r>
            <a:endParaRPr>
              <a:solidFill>
                <a:schemeClr val="lt1"/>
              </a:solidFill>
            </a:endParaRPr>
          </a:p>
          <a:p>
            <a:pPr indent="0" lvl="0" marL="0" rtl="0" algn="l">
              <a:spcBef>
                <a:spcPts val="0"/>
              </a:spcBef>
              <a:spcAft>
                <a:spcPts val="0"/>
              </a:spcAft>
              <a:buClr>
                <a:schemeClr val="dk1"/>
              </a:buClr>
              <a:buSzPts val="1100"/>
              <a:buFont typeface="Arial"/>
              <a:buNone/>
            </a:pPr>
            <a:r>
              <a:rPr lang="en-CA">
                <a:solidFill>
                  <a:schemeClr val="lt1"/>
                </a:solidFill>
              </a:rPr>
              <a:t>laborales si</a:t>
            </a:r>
            <a:endParaRPr>
              <a:solidFill>
                <a:schemeClr val="lt1"/>
              </a:solidFill>
            </a:endParaRPr>
          </a:p>
          <a:p>
            <a:pPr indent="0" lvl="0" marL="0" rtl="0" algn="l">
              <a:lnSpc>
                <a:spcPct val="90000"/>
              </a:lnSpc>
              <a:spcBef>
                <a:spcPts val="0"/>
              </a:spcBef>
              <a:spcAft>
                <a:spcPts val="0"/>
              </a:spcAft>
              <a:buClr>
                <a:schemeClr val="lt1"/>
              </a:buClr>
              <a:buSzPts val="4400"/>
              <a:buFont typeface="Calibri"/>
              <a:buNone/>
            </a:pPr>
            <a:r>
              <a:rPr lang="en-CA">
                <a:solidFill>
                  <a:schemeClr val="lt1"/>
                </a:solidFill>
              </a:rPr>
              <a:t>aprendes Java?</a:t>
            </a:r>
            <a:endParaRPr>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9" name="Shape 569"/>
        <p:cNvGrpSpPr/>
        <p:nvPr/>
      </p:nvGrpSpPr>
      <p:grpSpPr>
        <a:xfrm>
          <a:off x="0" y="0"/>
          <a:ext cx="0" cy="0"/>
          <a:chOff x="0" y="0"/>
          <a:chExt cx="0" cy="0"/>
        </a:xfrm>
      </p:grpSpPr>
      <p:sp>
        <p:nvSpPr>
          <p:cNvPr id="570" name="Google Shape;570;p34"/>
          <p:cNvSpPr/>
          <p:nvPr/>
        </p:nvSpPr>
        <p:spPr>
          <a:xfrm>
            <a:off x="338328" y="303591"/>
            <a:ext cx="4335327" cy="5896743"/>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71" name="Google Shape;571;p34"/>
          <p:cNvGrpSpPr/>
          <p:nvPr/>
        </p:nvGrpSpPr>
        <p:grpSpPr>
          <a:xfrm>
            <a:off x="5069136" y="943981"/>
            <a:ext cx="6578589" cy="4296997"/>
            <a:chOff x="5050" y="799872"/>
            <a:chExt cx="6578589" cy="4296997"/>
          </a:xfrm>
        </p:grpSpPr>
        <p:sp>
          <p:nvSpPr>
            <p:cNvPr id="572" name="Google Shape;572;p34"/>
            <p:cNvSpPr/>
            <p:nvPr/>
          </p:nvSpPr>
          <p:spPr>
            <a:xfrm>
              <a:off x="1904577" y="1324550"/>
              <a:ext cx="406705" cy="91440"/>
            </a:xfrm>
            <a:custGeom>
              <a:rect b="b" l="l" r="r" t="t"/>
              <a:pathLst>
                <a:path extrusionOk="0" h="120000" w="120000">
                  <a:moveTo>
                    <a:pt x="0" y="60000"/>
                  </a:moveTo>
                  <a:lnTo>
                    <a:pt x="120000" y="60000"/>
                  </a:lnTo>
                </a:path>
              </a:pathLst>
            </a:custGeom>
            <a:noFill/>
            <a:ln cap="flat" cmpd="sng" w="9525">
              <a:solidFill>
                <a:schemeClr val="accent2"/>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4"/>
            <p:cNvSpPr txBox="1"/>
            <p:nvPr/>
          </p:nvSpPr>
          <p:spPr>
            <a:xfrm>
              <a:off x="2096997" y="1368084"/>
              <a:ext cx="21865" cy="437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574" name="Google Shape;574;p34"/>
            <p:cNvSpPr/>
            <p:nvPr/>
          </p:nvSpPr>
          <p:spPr>
            <a:xfrm>
              <a:off x="5050" y="799872"/>
              <a:ext cx="1901326" cy="1140795"/>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4"/>
            <p:cNvSpPr txBox="1"/>
            <p:nvPr/>
          </p:nvSpPr>
          <p:spPr>
            <a:xfrm>
              <a:off x="5050" y="799872"/>
              <a:ext cx="1901326" cy="1140795"/>
            </a:xfrm>
            <a:prstGeom prst="rect">
              <a:avLst/>
            </a:prstGeom>
            <a:noFill/>
            <a:ln>
              <a:noFill/>
            </a:ln>
          </p:spPr>
          <p:txBody>
            <a:bodyPr anchorCtr="0" anchor="ctr" bIns="97775" lIns="93150" spcFirstLastPara="1" rIns="93150" wrap="square" tIns="97775">
              <a:noAutofit/>
            </a:bodyPr>
            <a:lstStyle/>
            <a:p>
              <a:pPr indent="0" lvl="0" marL="0" marR="0" rtl="0" algn="ctr">
                <a:lnSpc>
                  <a:spcPct val="90000"/>
                </a:lnSpc>
                <a:spcBef>
                  <a:spcPts val="0"/>
                </a:spcBef>
                <a:spcAft>
                  <a:spcPts val="0"/>
                </a:spcAft>
                <a:buClr>
                  <a:schemeClr val="lt1"/>
                </a:buClr>
                <a:buSzPts val="1600"/>
                <a:buFont typeface="Calibri"/>
                <a:buNone/>
              </a:pPr>
              <a:r>
                <a:rPr lang="en-CA" sz="1600">
                  <a:solidFill>
                    <a:schemeClr val="lt1"/>
                  </a:solidFill>
                  <a:latin typeface="Calibri"/>
                  <a:ea typeface="Calibri"/>
                  <a:cs typeface="Calibri"/>
                  <a:sym typeface="Calibri"/>
                </a:rPr>
                <a:t>Anime alos estudiantes a unirse a su JUG.</a:t>
              </a:r>
              <a:endParaRPr sz="1600">
                <a:solidFill>
                  <a:schemeClr val="lt1"/>
                </a:solidFill>
                <a:latin typeface="Calibri"/>
                <a:ea typeface="Calibri"/>
                <a:cs typeface="Calibri"/>
                <a:sym typeface="Calibri"/>
              </a:endParaRPr>
            </a:p>
          </p:txBody>
        </p:sp>
        <p:sp>
          <p:nvSpPr>
            <p:cNvPr id="576" name="Google Shape;576;p34"/>
            <p:cNvSpPr/>
            <p:nvPr/>
          </p:nvSpPr>
          <p:spPr>
            <a:xfrm>
              <a:off x="4243208" y="1324550"/>
              <a:ext cx="406705" cy="91440"/>
            </a:xfrm>
            <a:custGeom>
              <a:rect b="b" l="l" r="r" t="t"/>
              <a:pathLst>
                <a:path extrusionOk="0" h="120000" w="120000">
                  <a:moveTo>
                    <a:pt x="0" y="60000"/>
                  </a:moveTo>
                  <a:lnTo>
                    <a:pt x="120000" y="60000"/>
                  </a:lnTo>
                </a:path>
              </a:pathLst>
            </a:custGeom>
            <a:noFill/>
            <a:ln cap="flat" cmpd="sng" w="9525">
              <a:solidFill>
                <a:srgbClr val="DF794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4"/>
            <p:cNvSpPr txBox="1"/>
            <p:nvPr/>
          </p:nvSpPr>
          <p:spPr>
            <a:xfrm>
              <a:off x="4435628" y="1368084"/>
              <a:ext cx="21865" cy="437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578" name="Google Shape;578;p34"/>
            <p:cNvSpPr/>
            <p:nvPr/>
          </p:nvSpPr>
          <p:spPr>
            <a:xfrm>
              <a:off x="2343682" y="799872"/>
              <a:ext cx="1901326" cy="1140795"/>
            </a:xfrm>
            <a:prstGeom prst="rect">
              <a:avLst/>
            </a:prstGeom>
            <a:solidFill>
              <a:srgbClr val="E1794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4"/>
            <p:cNvSpPr txBox="1"/>
            <p:nvPr/>
          </p:nvSpPr>
          <p:spPr>
            <a:xfrm>
              <a:off x="2343682" y="799872"/>
              <a:ext cx="1901326" cy="1140795"/>
            </a:xfrm>
            <a:prstGeom prst="rect">
              <a:avLst/>
            </a:prstGeom>
            <a:noFill/>
            <a:ln>
              <a:noFill/>
            </a:ln>
          </p:spPr>
          <p:txBody>
            <a:bodyPr anchorCtr="0" anchor="ctr" bIns="97775" lIns="93150" spcFirstLastPara="1" rIns="93150" wrap="square" tIns="97775">
              <a:noAutofit/>
            </a:bodyPr>
            <a:lstStyle/>
            <a:p>
              <a:pPr indent="0" lvl="0" marL="0" marR="0" rtl="0" algn="ctr">
                <a:lnSpc>
                  <a:spcPct val="90000"/>
                </a:lnSpc>
                <a:spcBef>
                  <a:spcPts val="0"/>
                </a:spcBef>
                <a:spcAft>
                  <a:spcPts val="0"/>
                </a:spcAft>
                <a:buClr>
                  <a:schemeClr val="lt1"/>
                </a:buClr>
                <a:buSzPts val="1600"/>
                <a:buFont typeface="Calibri"/>
                <a:buNone/>
              </a:pPr>
              <a:r>
                <a:rPr lang="en-CA" sz="1600">
                  <a:solidFill>
                    <a:schemeClr val="lt1"/>
                  </a:solidFill>
                  <a:latin typeface="Calibri"/>
                  <a:ea typeface="Calibri"/>
                  <a:cs typeface="Calibri"/>
                  <a:sym typeface="Calibri"/>
                </a:rPr>
                <a:t>Anime a los profesores de programas de informática a unirse a su JUG.</a:t>
              </a:r>
              <a:endParaRPr sz="1600">
                <a:solidFill>
                  <a:schemeClr val="lt1"/>
                </a:solidFill>
                <a:latin typeface="Calibri"/>
                <a:ea typeface="Calibri"/>
                <a:cs typeface="Calibri"/>
                <a:sym typeface="Calibri"/>
              </a:endParaRPr>
            </a:p>
          </p:txBody>
        </p:sp>
        <p:sp>
          <p:nvSpPr>
            <p:cNvPr id="580" name="Google Shape;580;p34"/>
            <p:cNvSpPr/>
            <p:nvPr/>
          </p:nvSpPr>
          <p:spPr>
            <a:xfrm>
              <a:off x="955714" y="1938868"/>
              <a:ext cx="4677262" cy="406705"/>
            </a:xfrm>
            <a:custGeom>
              <a:rect b="b" l="l" r="r" t="t"/>
              <a:pathLst>
                <a:path extrusionOk="0" h="120000" w="120000">
                  <a:moveTo>
                    <a:pt x="120000" y="0"/>
                  </a:moveTo>
                  <a:lnTo>
                    <a:pt x="120000" y="65045"/>
                  </a:lnTo>
                  <a:lnTo>
                    <a:pt x="0" y="65045"/>
                  </a:lnTo>
                  <a:lnTo>
                    <a:pt x="0" y="120000"/>
                  </a:lnTo>
                </a:path>
              </a:pathLst>
            </a:custGeom>
            <a:noFill/>
            <a:ln cap="flat" cmpd="sng" w="9525">
              <a:solidFill>
                <a:srgbClr val="D47955"/>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4"/>
            <p:cNvSpPr txBox="1"/>
            <p:nvPr/>
          </p:nvSpPr>
          <p:spPr>
            <a:xfrm>
              <a:off x="3176903" y="2140034"/>
              <a:ext cx="234883" cy="437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582" name="Google Shape;582;p34"/>
            <p:cNvSpPr/>
            <p:nvPr/>
          </p:nvSpPr>
          <p:spPr>
            <a:xfrm>
              <a:off x="4682313" y="799872"/>
              <a:ext cx="1901326" cy="1140795"/>
            </a:xfrm>
            <a:prstGeom prst="rect">
              <a:avLst/>
            </a:prstGeom>
            <a:solidFill>
              <a:srgbClr val="D7785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4"/>
            <p:cNvSpPr txBox="1"/>
            <p:nvPr/>
          </p:nvSpPr>
          <p:spPr>
            <a:xfrm>
              <a:off x="4682313" y="799872"/>
              <a:ext cx="1901326" cy="1140795"/>
            </a:xfrm>
            <a:prstGeom prst="rect">
              <a:avLst/>
            </a:prstGeom>
            <a:noFill/>
            <a:ln>
              <a:noFill/>
            </a:ln>
          </p:spPr>
          <p:txBody>
            <a:bodyPr anchorCtr="0" anchor="ctr" bIns="97775" lIns="93150" spcFirstLastPara="1" rIns="93150" wrap="square" tIns="97775">
              <a:noAutofit/>
            </a:bodyPr>
            <a:lstStyle/>
            <a:p>
              <a:pPr indent="0" lvl="0" marL="0" marR="0" rtl="0" algn="ctr">
                <a:lnSpc>
                  <a:spcPct val="90000"/>
                </a:lnSpc>
                <a:spcBef>
                  <a:spcPts val="0"/>
                </a:spcBef>
                <a:spcAft>
                  <a:spcPts val="0"/>
                </a:spcAft>
                <a:buClr>
                  <a:schemeClr val="lt1"/>
                </a:buClr>
                <a:buSzPts val="1600"/>
                <a:buFont typeface="Calibri"/>
                <a:buNone/>
              </a:pPr>
              <a:r>
                <a:rPr lang="en-CA" sz="1600">
                  <a:solidFill>
                    <a:schemeClr val="lt1"/>
                  </a:solidFill>
                  <a:latin typeface="Calibri"/>
                  <a:ea typeface="Calibri"/>
                  <a:cs typeface="Calibri"/>
                  <a:sym typeface="Calibri"/>
                </a:rPr>
                <a:t>Comuníquese con las asociaciones de estudiantes de informática</a:t>
              </a:r>
              <a:endParaRPr sz="1600">
                <a:solidFill>
                  <a:schemeClr val="lt1"/>
                </a:solidFill>
                <a:latin typeface="Calibri"/>
                <a:ea typeface="Calibri"/>
                <a:cs typeface="Calibri"/>
                <a:sym typeface="Calibri"/>
              </a:endParaRPr>
            </a:p>
          </p:txBody>
        </p:sp>
        <p:sp>
          <p:nvSpPr>
            <p:cNvPr id="584" name="Google Shape;584;p34"/>
            <p:cNvSpPr/>
            <p:nvPr/>
          </p:nvSpPr>
          <p:spPr>
            <a:xfrm>
              <a:off x="1904577" y="2902651"/>
              <a:ext cx="406705" cy="91440"/>
            </a:xfrm>
            <a:custGeom>
              <a:rect b="b" l="l" r="r" t="t"/>
              <a:pathLst>
                <a:path extrusionOk="0" h="120000" w="120000">
                  <a:moveTo>
                    <a:pt x="0" y="60000"/>
                  </a:moveTo>
                  <a:lnTo>
                    <a:pt x="120000" y="60000"/>
                  </a:lnTo>
                </a:path>
              </a:pathLst>
            </a:custGeom>
            <a:noFill/>
            <a:ln cap="flat" cmpd="sng" w="9525">
              <a:solidFill>
                <a:srgbClr val="C87C66"/>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4"/>
            <p:cNvSpPr txBox="1"/>
            <p:nvPr/>
          </p:nvSpPr>
          <p:spPr>
            <a:xfrm>
              <a:off x="2096997" y="2946184"/>
              <a:ext cx="21865" cy="437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586" name="Google Shape;586;p34"/>
            <p:cNvSpPr/>
            <p:nvPr/>
          </p:nvSpPr>
          <p:spPr>
            <a:xfrm>
              <a:off x="5050" y="2377973"/>
              <a:ext cx="1901326" cy="1140795"/>
            </a:xfrm>
            <a:prstGeom prst="rect">
              <a:avLst/>
            </a:prstGeom>
            <a:solidFill>
              <a:srgbClr val="CC7B6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4"/>
            <p:cNvSpPr txBox="1"/>
            <p:nvPr/>
          </p:nvSpPr>
          <p:spPr>
            <a:xfrm>
              <a:off x="5050" y="2377973"/>
              <a:ext cx="1901326" cy="1140795"/>
            </a:xfrm>
            <a:prstGeom prst="rect">
              <a:avLst/>
            </a:prstGeom>
            <a:noFill/>
            <a:ln>
              <a:noFill/>
            </a:ln>
          </p:spPr>
          <p:txBody>
            <a:bodyPr anchorCtr="0" anchor="ctr" bIns="97775" lIns="93150" spcFirstLastPara="1" rIns="93150" wrap="square" tIns="97775">
              <a:noAutofit/>
            </a:bodyPr>
            <a:lstStyle/>
            <a:p>
              <a:pPr indent="0" lvl="0" marL="0" marR="0" rtl="0" algn="ctr">
                <a:lnSpc>
                  <a:spcPct val="90000"/>
                </a:lnSpc>
                <a:spcBef>
                  <a:spcPts val="0"/>
                </a:spcBef>
                <a:spcAft>
                  <a:spcPts val="0"/>
                </a:spcAft>
                <a:buClr>
                  <a:schemeClr val="lt1"/>
                </a:buClr>
                <a:buSzPts val="1600"/>
                <a:buFont typeface="Calibri"/>
                <a:buNone/>
              </a:pPr>
              <a:r>
                <a:rPr lang="en-CA" sz="1600">
                  <a:solidFill>
                    <a:schemeClr val="lt1"/>
                  </a:solidFill>
                  <a:latin typeface="Calibri"/>
                  <a:ea typeface="Calibri"/>
                  <a:cs typeface="Calibri"/>
                  <a:sym typeface="Calibri"/>
                </a:rPr>
                <a:t>Tener reuniones en los campus.</a:t>
              </a:r>
              <a:endParaRPr sz="1600">
                <a:solidFill>
                  <a:schemeClr val="lt1"/>
                </a:solidFill>
                <a:latin typeface="Calibri"/>
                <a:ea typeface="Calibri"/>
                <a:cs typeface="Calibri"/>
                <a:sym typeface="Calibri"/>
              </a:endParaRPr>
            </a:p>
          </p:txBody>
        </p:sp>
        <p:sp>
          <p:nvSpPr>
            <p:cNvPr id="588" name="Google Shape;588;p34"/>
            <p:cNvSpPr/>
            <p:nvPr/>
          </p:nvSpPr>
          <p:spPr>
            <a:xfrm>
              <a:off x="4243208" y="2902651"/>
              <a:ext cx="406705" cy="91440"/>
            </a:xfrm>
            <a:custGeom>
              <a:rect b="b" l="l" r="r" t="t"/>
              <a:pathLst>
                <a:path extrusionOk="0" h="120000" w="120000">
                  <a:moveTo>
                    <a:pt x="0" y="60000"/>
                  </a:moveTo>
                  <a:lnTo>
                    <a:pt x="120000" y="60000"/>
                  </a:lnTo>
                </a:path>
              </a:pathLst>
            </a:custGeom>
            <a:noFill/>
            <a:ln cap="flat" cmpd="sng" w="9525">
              <a:solidFill>
                <a:srgbClr val="BF8377"/>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4"/>
            <p:cNvSpPr txBox="1"/>
            <p:nvPr/>
          </p:nvSpPr>
          <p:spPr>
            <a:xfrm>
              <a:off x="4435628" y="2946184"/>
              <a:ext cx="21865" cy="437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590" name="Google Shape;590;p34"/>
            <p:cNvSpPr/>
            <p:nvPr/>
          </p:nvSpPr>
          <p:spPr>
            <a:xfrm>
              <a:off x="2343682" y="2377973"/>
              <a:ext cx="1901326" cy="1140795"/>
            </a:xfrm>
            <a:prstGeom prst="rect">
              <a:avLst/>
            </a:prstGeom>
            <a:solidFill>
              <a:srgbClr val="C47F6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4"/>
            <p:cNvSpPr txBox="1"/>
            <p:nvPr/>
          </p:nvSpPr>
          <p:spPr>
            <a:xfrm>
              <a:off x="2343682" y="2377973"/>
              <a:ext cx="1901326" cy="1140795"/>
            </a:xfrm>
            <a:prstGeom prst="rect">
              <a:avLst/>
            </a:prstGeom>
            <a:noFill/>
            <a:ln>
              <a:noFill/>
            </a:ln>
          </p:spPr>
          <p:txBody>
            <a:bodyPr anchorCtr="0" anchor="ctr" bIns="97775" lIns="93150" spcFirstLastPara="1" rIns="93150" wrap="square" tIns="97775">
              <a:noAutofit/>
            </a:bodyPr>
            <a:lstStyle/>
            <a:p>
              <a:pPr indent="0" lvl="0" marL="0" marR="0" rtl="0" algn="ctr">
                <a:lnSpc>
                  <a:spcPct val="90000"/>
                </a:lnSpc>
                <a:spcBef>
                  <a:spcPts val="0"/>
                </a:spcBef>
                <a:spcAft>
                  <a:spcPts val="0"/>
                </a:spcAft>
                <a:buClr>
                  <a:schemeClr val="lt1"/>
                </a:buClr>
                <a:buSzPts val="1600"/>
                <a:buFont typeface="Calibri"/>
                <a:buNone/>
              </a:pPr>
              <a:r>
                <a:rPr lang="en-CA" sz="1600">
                  <a:solidFill>
                    <a:schemeClr val="lt1"/>
                  </a:solidFill>
                  <a:latin typeface="Calibri"/>
                  <a:ea typeface="Calibri"/>
                  <a:cs typeface="Calibri"/>
                  <a:sym typeface="Calibri"/>
                </a:rPr>
                <a:t>Promocionar recursos para los docentes.</a:t>
              </a:r>
              <a:endParaRPr sz="1600">
                <a:solidFill>
                  <a:schemeClr val="lt1"/>
                </a:solidFill>
                <a:latin typeface="Calibri"/>
                <a:ea typeface="Calibri"/>
                <a:cs typeface="Calibri"/>
                <a:sym typeface="Calibri"/>
              </a:endParaRPr>
            </a:p>
          </p:txBody>
        </p:sp>
        <p:sp>
          <p:nvSpPr>
            <p:cNvPr id="592" name="Google Shape;592;p34"/>
            <p:cNvSpPr/>
            <p:nvPr/>
          </p:nvSpPr>
          <p:spPr>
            <a:xfrm>
              <a:off x="955714" y="3516969"/>
              <a:ext cx="4677262" cy="406705"/>
            </a:xfrm>
            <a:custGeom>
              <a:rect b="b" l="l" r="r" t="t"/>
              <a:pathLst>
                <a:path extrusionOk="0" h="120000" w="120000">
                  <a:moveTo>
                    <a:pt x="120000" y="0"/>
                  </a:moveTo>
                  <a:lnTo>
                    <a:pt x="120000" y="65045"/>
                  </a:lnTo>
                  <a:lnTo>
                    <a:pt x="0" y="65045"/>
                  </a:lnTo>
                  <a:lnTo>
                    <a:pt x="0" y="120000"/>
                  </a:lnTo>
                </a:path>
              </a:pathLst>
            </a:custGeom>
            <a:noFill/>
            <a:ln cap="flat" cmpd="sng" w="9525">
              <a:solidFill>
                <a:srgbClr val="B58C87"/>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4"/>
            <p:cNvSpPr txBox="1"/>
            <p:nvPr/>
          </p:nvSpPr>
          <p:spPr>
            <a:xfrm>
              <a:off x="3176903" y="3718135"/>
              <a:ext cx="234883" cy="437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594" name="Google Shape;594;p34"/>
            <p:cNvSpPr/>
            <p:nvPr/>
          </p:nvSpPr>
          <p:spPr>
            <a:xfrm>
              <a:off x="4682313" y="2377973"/>
              <a:ext cx="1901326" cy="1140795"/>
            </a:xfrm>
            <a:prstGeom prst="rect">
              <a:avLst/>
            </a:prstGeom>
            <a:solidFill>
              <a:srgbClr val="BB867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4"/>
            <p:cNvSpPr txBox="1"/>
            <p:nvPr/>
          </p:nvSpPr>
          <p:spPr>
            <a:xfrm>
              <a:off x="4682313" y="2377973"/>
              <a:ext cx="1901326" cy="1140795"/>
            </a:xfrm>
            <a:prstGeom prst="rect">
              <a:avLst/>
            </a:prstGeom>
            <a:noFill/>
            <a:ln>
              <a:noFill/>
            </a:ln>
          </p:spPr>
          <p:txBody>
            <a:bodyPr anchorCtr="0" anchor="ctr" bIns="97775" lIns="93150" spcFirstLastPara="1" rIns="93150" wrap="square" tIns="97775">
              <a:noAutofit/>
            </a:bodyPr>
            <a:lstStyle/>
            <a:p>
              <a:pPr indent="0" lvl="0" marL="0" marR="0" rtl="0" algn="ctr">
                <a:lnSpc>
                  <a:spcPct val="90000"/>
                </a:lnSpc>
                <a:spcBef>
                  <a:spcPts val="0"/>
                </a:spcBef>
                <a:spcAft>
                  <a:spcPts val="0"/>
                </a:spcAft>
                <a:buClr>
                  <a:schemeClr val="lt1"/>
                </a:buClr>
                <a:buSzPts val="1600"/>
                <a:buFont typeface="Calibri"/>
                <a:buNone/>
              </a:pPr>
              <a:r>
                <a:rPr lang="en-CA" sz="1600">
                  <a:solidFill>
                    <a:schemeClr val="lt1"/>
                  </a:solidFill>
                  <a:latin typeface="Calibri"/>
                  <a:ea typeface="Calibri"/>
                  <a:cs typeface="Calibri"/>
                  <a:sym typeface="Calibri"/>
                </a:rPr>
                <a:t>Realice seminarios o reuniones en su JUG solo para docentes.</a:t>
              </a:r>
              <a:endParaRPr sz="1600">
                <a:solidFill>
                  <a:schemeClr val="lt1"/>
                </a:solidFill>
                <a:latin typeface="Calibri"/>
                <a:ea typeface="Calibri"/>
                <a:cs typeface="Calibri"/>
                <a:sym typeface="Calibri"/>
              </a:endParaRPr>
            </a:p>
          </p:txBody>
        </p:sp>
        <p:sp>
          <p:nvSpPr>
            <p:cNvPr id="596" name="Google Shape;596;p34"/>
            <p:cNvSpPr/>
            <p:nvPr/>
          </p:nvSpPr>
          <p:spPr>
            <a:xfrm>
              <a:off x="1904577" y="4480752"/>
              <a:ext cx="406705" cy="91440"/>
            </a:xfrm>
            <a:custGeom>
              <a:rect b="b" l="l" r="r" t="t"/>
              <a:pathLst>
                <a:path extrusionOk="0" h="120000" w="120000">
                  <a:moveTo>
                    <a:pt x="0" y="60000"/>
                  </a:moveTo>
                  <a:lnTo>
                    <a:pt x="120000" y="60000"/>
                  </a:lnTo>
                </a:path>
              </a:pathLst>
            </a:custGeom>
            <a:noFill/>
            <a:ln cap="flat" cmpd="sng" w="9525">
              <a:solidFill>
                <a:srgbClr val="AC9696"/>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4"/>
            <p:cNvSpPr txBox="1"/>
            <p:nvPr/>
          </p:nvSpPr>
          <p:spPr>
            <a:xfrm>
              <a:off x="2096997" y="4524285"/>
              <a:ext cx="21865" cy="437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598" name="Google Shape;598;p34"/>
            <p:cNvSpPr/>
            <p:nvPr/>
          </p:nvSpPr>
          <p:spPr>
            <a:xfrm>
              <a:off x="5050" y="3956074"/>
              <a:ext cx="1901326" cy="1140795"/>
            </a:xfrm>
            <a:prstGeom prst="rect">
              <a:avLst/>
            </a:prstGeom>
            <a:solidFill>
              <a:srgbClr val="B38E8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4"/>
            <p:cNvSpPr txBox="1"/>
            <p:nvPr/>
          </p:nvSpPr>
          <p:spPr>
            <a:xfrm>
              <a:off x="5050" y="3956074"/>
              <a:ext cx="1901326" cy="1140795"/>
            </a:xfrm>
            <a:prstGeom prst="rect">
              <a:avLst/>
            </a:prstGeom>
            <a:noFill/>
            <a:ln>
              <a:noFill/>
            </a:ln>
          </p:spPr>
          <p:txBody>
            <a:bodyPr anchorCtr="0" anchor="ctr" bIns="97775" lIns="93150" spcFirstLastPara="1" rIns="93150" wrap="square" tIns="97775">
              <a:noAutofit/>
            </a:bodyPr>
            <a:lstStyle/>
            <a:p>
              <a:pPr indent="0" lvl="0" marL="0" rtl="0" algn="ctr">
                <a:lnSpc>
                  <a:spcPct val="90000"/>
                </a:lnSpc>
                <a:spcBef>
                  <a:spcPts val="0"/>
                </a:spcBef>
                <a:spcAft>
                  <a:spcPts val="0"/>
                </a:spcAft>
                <a:buClr>
                  <a:schemeClr val="dk1"/>
                </a:buClr>
                <a:buSzPts val="1100"/>
                <a:buFont typeface="Arial"/>
                <a:buNone/>
              </a:pPr>
              <a:r>
                <a:rPr lang="en-CA" sz="1600">
                  <a:solidFill>
                    <a:schemeClr val="lt1"/>
                  </a:solidFill>
                  <a:latin typeface="Calibri"/>
                  <a:ea typeface="Calibri"/>
                  <a:cs typeface="Calibri"/>
                  <a:sym typeface="Calibri"/>
                </a:rPr>
                <a:t>Involúcrate en la educación.</a:t>
              </a:r>
              <a:endParaRPr sz="1600">
                <a:solidFill>
                  <a:schemeClr val="lt1"/>
                </a:solidFill>
                <a:latin typeface="Calibri"/>
                <a:ea typeface="Calibri"/>
                <a:cs typeface="Calibri"/>
                <a:sym typeface="Calibri"/>
              </a:endParaRPr>
            </a:p>
          </p:txBody>
        </p:sp>
        <p:sp>
          <p:nvSpPr>
            <p:cNvPr id="600" name="Google Shape;600;p34"/>
            <p:cNvSpPr/>
            <p:nvPr/>
          </p:nvSpPr>
          <p:spPr>
            <a:xfrm>
              <a:off x="4243208" y="4480752"/>
              <a:ext cx="406705" cy="91440"/>
            </a:xfrm>
            <a:custGeom>
              <a:rect b="b" l="l" r="r" t="t"/>
              <a:pathLst>
                <a:path extrusionOk="0" h="120000" w="120000">
                  <a:moveTo>
                    <a:pt x="0" y="60000"/>
                  </a:moveTo>
                  <a:lnTo>
                    <a:pt x="120000" y="60000"/>
                  </a:lnTo>
                </a:path>
              </a:pathLst>
            </a:custGeom>
            <a:noFill/>
            <a:ln cap="flat" cmpd="sng" w="9525">
              <a:solidFill>
                <a:srgbClr val="A4A4A4"/>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4"/>
            <p:cNvSpPr txBox="1"/>
            <p:nvPr/>
          </p:nvSpPr>
          <p:spPr>
            <a:xfrm>
              <a:off x="4435628" y="4524285"/>
              <a:ext cx="21865" cy="437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602" name="Google Shape;602;p34"/>
            <p:cNvSpPr/>
            <p:nvPr/>
          </p:nvSpPr>
          <p:spPr>
            <a:xfrm>
              <a:off x="2343682" y="3956074"/>
              <a:ext cx="1901326" cy="1140795"/>
            </a:xfrm>
            <a:prstGeom prst="rect">
              <a:avLst/>
            </a:prstGeom>
            <a:solidFill>
              <a:srgbClr val="AB999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4"/>
            <p:cNvSpPr txBox="1"/>
            <p:nvPr/>
          </p:nvSpPr>
          <p:spPr>
            <a:xfrm>
              <a:off x="2343682" y="3956074"/>
              <a:ext cx="1901326" cy="1140795"/>
            </a:xfrm>
            <a:prstGeom prst="rect">
              <a:avLst/>
            </a:prstGeom>
            <a:noFill/>
            <a:ln>
              <a:noFill/>
            </a:ln>
          </p:spPr>
          <p:txBody>
            <a:bodyPr anchorCtr="0" anchor="ctr" bIns="97775" lIns="93150" spcFirstLastPara="1" rIns="93150" wrap="square" tIns="97775">
              <a:noAutofit/>
            </a:bodyPr>
            <a:lstStyle/>
            <a:p>
              <a:pPr indent="0" lvl="0" marL="0" marR="0" rtl="0" algn="ctr">
                <a:lnSpc>
                  <a:spcPct val="90000"/>
                </a:lnSpc>
                <a:spcBef>
                  <a:spcPts val="0"/>
                </a:spcBef>
                <a:spcAft>
                  <a:spcPts val="0"/>
                </a:spcAft>
                <a:buClr>
                  <a:schemeClr val="lt1"/>
                </a:buClr>
                <a:buSzPts val="1600"/>
                <a:buFont typeface="Calibri"/>
                <a:buNone/>
              </a:pPr>
              <a:r>
                <a:rPr lang="en-CA" sz="1600">
                  <a:solidFill>
                    <a:schemeClr val="lt1"/>
                  </a:solidFill>
                  <a:latin typeface="Calibri"/>
                  <a:ea typeface="Calibri"/>
                  <a:cs typeface="Calibri"/>
                  <a:sym typeface="Calibri"/>
                </a:rPr>
                <a:t>Ejecute hackatones de Java para estudiantes</a:t>
              </a:r>
              <a:endParaRPr sz="1600">
                <a:solidFill>
                  <a:schemeClr val="lt1"/>
                </a:solidFill>
                <a:latin typeface="Calibri"/>
                <a:ea typeface="Calibri"/>
                <a:cs typeface="Calibri"/>
                <a:sym typeface="Calibri"/>
              </a:endParaRPr>
            </a:p>
          </p:txBody>
        </p:sp>
        <p:sp>
          <p:nvSpPr>
            <p:cNvPr id="604" name="Google Shape;604;p34"/>
            <p:cNvSpPr/>
            <p:nvPr/>
          </p:nvSpPr>
          <p:spPr>
            <a:xfrm>
              <a:off x="4682313" y="3956074"/>
              <a:ext cx="1901326" cy="1140795"/>
            </a:xfrm>
            <a:prstGeom prst="rect">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4"/>
            <p:cNvSpPr txBox="1"/>
            <p:nvPr/>
          </p:nvSpPr>
          <p:spPr>
            <a:xfrm>
              <a:off x="4682313" y="3956074"/>
              <a:ext cx="1901326" cy="1140795"/>
            </a:xfrm>
            <a:prstGeom prst="rect">
              <a:avLst/>
            </a:prstGeom>
            <a:noFill/>
            <a:ln>
              <a:noFill/>
            </a:ln>
          </p:spPr>
          <p:txBody>
            <a:bodyPr anchorCtr="0" anchor="ctr" bIns="97775" lIns="93150" spcFirstLastPara="1" rIns="93150" wrap="square" tIns="97775">
              <a:noAutofit/>
            </a:bodyPr>
            <a:lstStyle/>
            <a:p>
              <a:pPr indent="0" lvl="0" marL="0" marR="0" rtl="0" algn="ctr">
                <a:lnSpc>
                  <a:spcPct val="90000"/>
                </a:lnSpc>
                <a:spcBef>
                  <a:spcPts val="0"/>
                </a:spcBef>
                <a:spcAft>
                  <a:spcPts val="0"/>
                </a:spcAft>
                <a:buClr>
                  <a:schemeClr val="lt1"/>
                </a:buClr>
                <a:buSzPts val="1600"/>
                <a:buFont typeface="Calibri"/>
                <a:buNone/>
              </a:pPr>
              <a:r>
                <a:rPr lang="en-CA" sz="1600">
                  <a:solidFill>
                    <a:schemeClr val="lt1"/>
                  </a:solidFill>
                  <a:latin typeface="Calibri"/>
                  <a:ea typeface="Calibri"/>
                  <a:cs typeface="Calibri"/>
                  <a:sym typeface="Calibri"/>
                </a:rPr>
                <a:t>Después de todo, los estudiantes pronto serán sus compañeros de trabajo.</a:t>
              </a:r>
              <a:endParaRPr sz="1600">
                <a:solidFill>
                  <a:schemeClr val="lt1"/>
                </a:solidFill>
                <a:latin typeface="Calibri"/>
                <a:ea typeface="Calibri"/>
                <a:cs typeface="Calibri"/>
                <a:sym typeface="Calibri"/>
              </a:endParaRPr>
            </a:p>
          </p:txBody>
        </p:sp>
      </p:grpSp>
      <p:sp>
        <p:nvSpPr>
          <p:cNvPr id="606" name="Google Shape;606;p34"/>
          <p:cNvSpPr/>
          <p:nvPr/>
        </p:nvSpPr>
        <p:spPr>
          <a:xfrm>
            <a:off x="-1" y="0"/>
            <a:ext cx="497305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07" name="Google Shape;607;p34"/>
          <p:cNvSpPr/>
          <p:nvPr/>
        </p:nvSpPr>
        <p:spPr>
          <a:xfrm>
            <a:off x="-1" y="0"/>
            <a:ext cx="4463700" cy="6978300"/>
          </a:xfrm>
          <a:prstGeom prst="rect">
            <a:avLst/>
          </a:prstGeom>
          <a:solidFill>
            <a:srgbClr val="00759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8" name="Google Shape;608;p34"/>
          <p:cNvSpPr txBox="1"/>
          <p:nvPr>
            <p:ph type="title"/>
          </p:nvPr>
        </p:nvSpPr>
        <p:spPr>
          <a:xfrm>
            <a:off x="338325" y="943975"/>
            <a:ext cx="4018500" cy="5256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CA" sz="4100">
                <a:solidFill>
                  <a:schemeClr val="lt1"/>
                </a:solidFill>
              </a:rPr>
              <a:t>Conclusión –</a:t>
            </a:r>
            <a:endParaRPr sz="4100">
              <a:solidFill>
                <a:schemeClr val="lt1"/>
              </a:solidFill>
            </a:endParaRPr>
          </a:p>
          <a:p>
            <a:pPr indent="0" lvl="0" marL="0" rtl="0" algn="l">
              <a:lnSpc>
                <a:spcPct val="90000"/>
              </a:lnSpc>
              <a:spcBef>
                <a:spcPts val="0"/>
              </a:spcBef>
              <a:spcAft>
                <a:spcPts val="0"/>
              </a:spcAft>
              <a:buClr>
                <a:schemeClr val="lt1"/>
              </a:buClr>
              <a:buSzPts val="4400"/>
              <a:buFont typeface="Calibri"/>
              <a:buNone/>
            </a:pPr>
            <a:r>
              <a:t/>
            </a:r>
            <a:endParaRPr sz="4100">
              <a:solidFill>
                <a:schemeClr val="lt1"/>
              </a:solidFill>
            </a:endParaRPr>
          </a:p>
          <a:p>
            <a:pPr indent="0" lvl="0" marL="0" rtl="0" algn="l">
              <a:lnSpc>
                <a:spcPct val="90000"/>
              </a:lnSpc>
              <a:spcBef>
                <a:spcPts val="0"/>
              </a:spcBef>
              <a:spcAft>
                <a:spcPts val="0"/>
              </a:spcAft>
              <a:buClr>
                <a:schemeClr val="lt1"/>
              </a:buClr>
              <a:buSzPts val="4400"/>
              <a:buFont typeface="Calibri"/>
              <a:buNone/>
            </a:pPr>
            <a:r>
              <a:rPr lang="en-CA" sz="4100">
                <a:solidFill>
                  <a:schemeClr val="lt1"/>
                </a:solidFill>
              </a:rPr>
              <a:t>Comuníquese con</a:t>
            </a:r>
            <a:r>
              <a:rPr lang="en-CA" sz="4100">
                <a:solidFill>
                  <a:schemeClr val="lt1"/>
                </a:solidFill>
              </a:rPr>
              <a:t> las escuelas y los docentes/</a:t>
            </a:r>
            <a:endParaRPr sz="4100">
              <a:solidFill>
                <a:schemeClr val="lt1"/>
              </a:solidFill>
            </a:endParaRPr>
          </a:p>
          <a:p>
            <a:pPr indent="0" lvl="0" marL="0" rtl="0" algn="l">
              <a:lnSpc>
                <a:spcPct val="90000"/>
              </a:lnSpc>
              <a:spcBef>
                <a:spcPts val="0"/>
              </a:spcBef>
              <a:spcAft>
                <a:spcPts val="0"/>
              </a:spcAft>
              <a:buClr>
                <a:schemeClr val="lt1"/>
              </a:buClr>
              <a:buSzPts val="4400"/>
              <a:buFont typeface="Calibri"/>
              <a:buNone/>
            </a:pPr>
            <a:r>
              <a:rPr lang="en-CA" sz="4100">
                <a:solidFill>
                  <a:schemeClr val="lt1"/>
                </a:solidFill>
              </a:rPr>
              <a:t>profesores de todos los niveles.</a:t>
            </a:r>
            <a:endParaRPr sz="4100"/>
          </a:p>
        </p:txBody>
      </p:sp>
      <p:sp>
        <p:nvSpPr>
          <p:cNvPr id="609" name="Google Shape;609;p34"/>
          <p:cNvSpPr txBox="1"/>
          <p:nvPr/>
        </p:nvSpPr>
        <p:spPr>
          <a:xfrm>
            <a:off x="4801925" y="5500799"/>
            <a:ext cx="7113000" cy="124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500">
                <a:solidFill>
                  <a:schemeClr val="dk1"/>
                </a:solidFill>
                <a:latin typeface="Calibri"/>
                <a:ea typeface="Calibri"/>
                <a:cs typeface="Calibri"/>
                <a:sym typeface="Calibri"/>
              </a:rPr>
              <a:t>*</a:t>
            </a:r>
            <a:r>
              <a:rPr lang="en-CA" sz="1500">
                <a:solidFill>
                  <a:schemeClr val="dk1"/>
                </a:solidFill>
                <a:latin typeface="Calibri"/>
                <a:ea typeface="Calibri"/>
                <a:cs typeface="Calibri"/>
                <a:sym typeface="Calibri"/>
              </a:rPr>
              <a:t>Descuentos para todos los miembros del grupo de usuarios de parte de Oracle University aquí:</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CA" sz="1500">
                <a:solidFill>
                  <a:schemeClr val="dk1"/>
                </a:solidFill>
                <a:latin typeface="Calibri"/>
                <a:ea typeface="Calibri"/>
                <a:cs typeface="Calibri"/>
                <a:sym typeface="Calibri"/>
              </a:rPr>
              <a:t> </a:t>
            </a:r>
            <a:r>
              <a:rPr lang="en-CA" sz="1500" u="sng">
                <a:solidFill>
                  <a:schemeClr val="dk1"/>
                </a:solidFill>
                <a:latin typeface="Calibri"/>
                <a:ea typeface="Calibri"/>
                <a:cs typeface="Calibri"/>
                <a:sym typeface="Calibri"/>
                <a:hlinkClick r:id="rId3">
                  <a:extLst>
                    <a:ext uri="{A12FA001-AC4F-418D-AE19-62706E023703}">
                      <ahyp:hlinkClr val="tx"/>
                    </a:ext>
                  </a:extLst>
                </a:hlinkClick>
              </a:rPr>
              <a:t>https://education.oracle.com/usergroupchampions</a:t>
            </a:r>
            <a:r>
              <a:rPr lang="en-CA" sz="1500">
                <a:solidFill>
                  <a:schemeClr val="dk1"/>
                </a:solidFill>
                <a:latin typeface="Calibri"/>
                <a:ea typeface="Calibri"/>
                <a:cs typeface="Calibri"/>
                <a:sym typeface="Calibri"/>
              </a:rPr>
              <a:t> </a:t>
            </a:r>
            <a:endParaRPr sz="1100"/>
          </a:p>
          <a:p>
            <a:pPr indent="0" lvl="0" marL="0" marR="0" rtl="0" algn="l">
              <a:spcBef>
                <a:spcPts val="0"/>
              </a:spcBef>
              <a:spcAft>
                <a:spcPts val="0"/>
              </a:spcAft>
              <a:buNone/>
            </a:pPr>
            <a:r>
              <a:rPr lang="en-CA" sz="1500">
                <a:solidFill>
                  <a:schemeClr val="dk1"/>
                </a:solidFill>
                <a:latin typeface="Calibri"/>
                <a:ea typeface="Calibri"/>
                <a:cs typeface="Calibri"/>
                <a:sym typeface="Calibri"/>
              </a:rPr>
              <a:t>Currently 25% discount through 12/21/2020.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35"/>
          <p:cNvSpPr/>
          <p:nvPr/>
        </p:nvSpPr>
        <p:spPr>
          <a:xfrm>
            <a:off x="1524003" y="1999615"/>
            <a:ext cx="9144000" cy="276402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lang="en-CA" sz="4800">
                <a:solidFill>
                  <a:srgbClr val="007590"/>
                </a:solidFill>
                <a:latin typeface="Calibri"/>
                <a:ea typeface="Calibri"/>
                <a:cs typeface="Calibri"/>
                <a:sym typeface="Calibri"/>
              </a:rPr>
              <a:t>El código de ejemplo se puede encontrar en:</a:t>
            </a:r>
            <a:endParaRPr/>
          </a:p>
          <a:p>
            <a:pPr indent="0" lvl="0" marL="0" marR="0" rtl="0" algn="ctr">
              <a:lnSpc>
                <a:spcPct val="90000"/>
              </a:lnSpc>
              <a:spcBef>
                <a:spcPts val="600"/>
              </a:spcBef>
              <a:spcAft>
                <a:spcPts val="0"/>
              </a:spcAft>
              <a:buNone/>
            </a:pPr>
            <a:r>
              <a:t/>
            </a:r>
            <a:endParaRPr sz="4500">
              <a:solidFill>
                <a:schemeClr val="dk1"/>
              </a:solidFill>
              <a:latin typeface="Calibri"/>
              <a:ea typeface="Calibri"/>
              <a:cs typeface="Calibri"/>
              <a:sym typeface="Calibri"/>
            </a:endParaRPr>
          </a:p>
          <a:p>
            <a:pPr indent="0" lvl="0" marL="0" marR="0" rtl="0" algn="ctr">
              <a:lnSpc>
                <a:spcPct val="90000"/>
              </a:lnSpc>
              <a:spcBef>
                <a:spcPts val="600"/>
              </a:spcBef>
              <a:spcAft>
                <a:spcPts val="0"/>
              </a:spcAft>
              <a:buNone/>
            </a:pPr>
            <a:r>
              <a:rPr lang="en-CA" sz="4500" u="sng">
                <a:solidFill>
                  <a:schemeClr val="dk1"/>
                </a:solidFill>
                <a:latin typeface="Calibri"/>
                <a:ea typeface="Calibri"/>
                <a:cs typeface="Calibri"/>
                <a:sym typeface="Calibri"/>
                <a:hlinkClick r:id="rId3">
                  <a:extLst>
                    <a:ext uri="{A12FA001-AC4F-418D-AE19-62706E023703}">
                      <ahyp:hlinkClr val="tx"/>
                    </a:ext>
                  </a:extLst>
                </a:hlinkClick>
              </a:rPr>
              <a:t>https://github.com/omniprof/JCP_EC_Education_WG_Presentation</a:t>
            </a:r>
            <a:endParaRPr sz="45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4"/>
          <p:cNvSpPr/>
          <p:nvPr/>
        </p:nvSpPr>
        <p:spPr>
          <a:xfrm>
            <a:off x="338328" y="303591"/>
            <a:ext cx="4335327" cy="5896743"/>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32" name="Google Shape;132;p4"/>
          <p:cNvGrpSpPr/>
          <p:nvPr/>
        </p:nvGrpSpPr>
        <p:grpSpPr>
          <a:xfrm>
            <a:off x="5448349" y="1476395"/>
            <a:ext cx="6306556" cy="3904059"/>
            <a:chOff x="770" y="996341"/>
            <a:chExt cx="6306556" cy="3904059"/>
          </a:xfrm>
        </p:grpSpPr>
        <p:sp>
          <p:nvSpPr>
            <p:cNvPr id="133" name="Google Shape;133;p4"/>
            <p:cNvSpPr/>
            <p:nvPr/>
          </p:nvSpPr>
          <p:spPr>
            <a:xfrm>
              <a:off x="770" y="996341"/>
              <a:ext cx="3003122" cy="1801873"/>
            </a:xfrm>
            <a:prstGeom prst="rect">
              <a:avLst/>
            </a:prstGeom>
            <a:solidFill>
              <a:srgbClr val="F4920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txBox="1"/>
            <p:nvPr/>
          </p:nvSpPr>
          <p:spPr>
            <a:xfrm>
              <a:off x="770" y="996341"/>
              <a:ext cx="3003122" cy="1801873"/>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Font typeface="Arial"/>
                <a:buNone/>
              </a:pPr>
              <a:r>
                <a:rPr lang="en-CA" sz="2400">
                  <a:solidFill>
                    <a:schemeClr val="lt1"/>
                  </a:solidFill>
                  <a:latin typeface="Calibri"/>
                  <a:ea typeface="Calibri"/>
                  <a:cs typeface="Calibri"/>
                  <a:sym typeface="Calibri"/>
                </a:rPr>
                <a:t>Esta presentación</a:t>
              </a:r>
              <a:endParaRPr sz="2400">
                <a:solidFill>
                  <a:schemeClr val="lt1"/>
                </a:solidFill>
                <a:latin typeface="Calibri"/>
                <a:ea typeface="Calibri"/>
                <a:cs typeface="Calibri"/>
                <a:sym typeface="Calibri"/>
              </a:endParaRPr>
            </a:p>
            <a:p>
              <a:pPr indent="0" lvl="0" marL="0" rtl="0" algn="ctr">
                <a:lnSpc>
                  <a:spcPct val="90000"/>
                </a:lnSpc>
                <a:spcBef>
                  <a:spcPts val="0"/>
                </a:spcBef>
                <a:spcAft>
                  <a:spcPts val="0"/>
                </a:spcAft>
                <a:buClr>
                  <a:schemeClr val="dk1"/>
                </a:buClr>
                <a:buSzPts val="1100"/>
                <a:buFont typeface="Arial"/>
                <a:buNone/>
              </a:pPr>
              <a:r>
                <a:rPr lang="en-CA" sz="2400">
                  <a:solidFill>
                    <a:schemeClr val="lt1"/>
                  </a:solidFill>
                  <a:latin typeface="Calibri"/>
                  <a:ea typeface="Calibri"/>
                  <a:cs typeface="Calibri"/>
                  <a:sym typeface="Calibri"/>
                </a:rPr>
                <a:t>analiza varias mejoras</a:t>
              </a:r>
              <a:endParaRPr sz="2400">
                <a:solidFill>
                  <a:schemeClr val="lt1"/>
                </a:solidFill>
                <a:latin typeface="Calibri"/>
                <a:ea typeface="Calibri"/>
                <a:cs typeface="Calibri"/>
                <a:sym typeface="Calibri"/>
              </a:endParaRPr>
            </a:p>
            <a:p>
              <a:pPr indent="0" lvl="0" marL="0" marR="0" rtl="0" algn="ctr">
                <a:lnSpc>
                  <a:spcPct val="90000"/>
                </a:lnSpc>
                <a:spcBef>
                  <a:spcPts val="0"/>
                </a:spcBef>
                <a:spcAft>
                  <a:spcPts val="0"/>
                </a:spcAft>
                <a:buClr>
                  <a:schemeClr val="lt1"/>
                </a:buClr>
                <a:buSzPts val="2400"/>
                <a:buFont typeface="Calibri"/>
                <a:buNone/>
              </a:pPr>
              <a:r>
                <a:rPr lang="en-CA" sz="2400">
                  <a:solidFill>
                    <a:schemeClr val="lt1"/>
                  </a:solidFill>
                  <a:latin typeface="Calibri"/>
                  <a:ea typeface="Calibri"/>
                  <a:cs typeface="Calibri"/>
                  <a:sym typeface="Calibri"/>
                </a:rPr>
                <a:t>al lenguaje Java.</a:t>
              </a:r>
              <a:endParaRPr sz="2400">
                <a:solidFill>
                  <a:schemeClr val="lt1"/>
                </a:solidFill>
                <a:latin typeface="Calibri"/>
                <a:ea typeface="Calibri"/>
                <a:cs typeface="Calibri"/>
                <a:sym typeface="Calibri"/>
              </a:endParaRPr>
            </a:p>
          </p:txBody>
        </p:sp>
        <p:sp>
          <p:nvSpPr>
            <p:cNvPr id="135" name="Google Shape;135;p4"/>
            <p:cNvSpPr/>
            <p:nvPr/>
          </p:nvSpPr>
          <p:spPr>
            <a:xfrm>
              <a:off x="3304204" y="996341"/>
              <a:ext cx="3003122" cy="1801873"/>
            </a:xfrm>
            <a:prstGeom prst="rect">
              <a:avLst/>
            </a:prstGeom>
            <a:solidFill>
              <a:srgbClr val="F49201">
                <a:alpha val="8784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txBox="1"/>
            <p:nvPr/>
          </p:nvSpPr>
          <p:spPr>
            <a:xfrm>
              <a:off x="3304204" y="996341"/>
              <a:ext cx="3003122" cy="1801873"/>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Font typeface="Arial"/>
                <a:buNone/>
              </a:pPr>
              <a:r>
                <a:rPr lang="en-CA" sz="2400">
                  <a:solidFill>
                    <a:schemeClr val="lt1"/>
                  </a:solidFill>
                  <a:latin typeface="Calibri"/>
                  <a:ea typeface="Calibri"/>
                  <a:cs typeface="Calibri"/>
                  <a:sym typeface="Calibri"/>
                </a:rPr>
                <a:t>Estas mejoras ayudan</a:t>
              </a:r>
              <a:endParaRPr sz="2400">
                <a:solidFill>
                  <a:schemeClr val="lt1"/>
                </a:solidFill>
                <a:latin typeface="Calibri"/>
                <a:ea typeface="Calibri"/>
                <a:cs typeface="Calibri"/>
                <a:sym typeface="Calibri"/>
              </a:endParaRPr>
            </a:p>
            <a:p>
              <a:pPr indent="0" lvl="0" marL="0" rtl="0" algn="ctr">
                <a:lnSpc>
                  <a:spcPct val="90000"/>
                </a:lnSpc>
                <a:spcBef>
                  <a:spcPts val="0"/>
                </a:spcBef>
                <a:spcAft>
                  <a:spcPts val="0"/>
                </a:spcAft>
                <a:buClr>
                  <a:schemeClr val="dk1"/>
                </a:buClr>
                <a:buSzPts val="1100"/>
                <a:buFont typeface="Arial"/>
                <a:buNone/>
              </a:pPr>
              <a:r>
                <a:rPr lang="en-CA" sz="2400">
                  <a:solidFill>
                    <a:schemeClr val="lt1"/>
                  </a:solidFill>
                  <a:latin typeface="Calibri"/>
                  <a:ea typeface="Calibri"/>
                  <a:cs typeface="Calibri"/>
                  <a:sym typeface="Calibri"/>
                </a:rPr>
                <a:t>a disipar algunos de</a:t>
              </a:r>
              <a:endParaRPr sz="2400">
                <a:solidFill>
                  <a:schemeClr val="lt1"/>
                </a:solidFill>
                <a:latin typeface="Calibri"/>
                <a:ea typeface="Calibri"/>
                <a:cs typeface="Calibri"/>
                <a:sym typeface="Calibri"/>
              </a:endParaRPr>
            </a:p>
            <a:p>
              <a:pPr indent="0" lvl="0" marL="0" rtl="0" algn="ctr">
                <a:lnSpc>
                  <a:spcPct val="90000"/>
                </a:lnSpc>
                <a:spcBef>
                  <a:spcPts val="0"/>
                </a:spcBef>
                <a:spcAft>
                  <a:spcPts val="0"/>
                </a:spcAft>
                <a:buClr>
                  <a:schemeClr val="dk1"/>
                </a:buClr>
                <a:buSzPts val="1100"/>
                <a:buFont typeface="Arial"/>
                <a:buNone/>
              </a:pPr>
              <a:r>
                <a:rPr lang="en-CA" sz="2400">
                  <a:solidFill>
                    <a:schemeClr val="lt1"/>
                  </a:solidFill>
                  <a:latin typeface="Calibri"/>
                  <a:ea typeface="Calibri"/>
                  <a:cs typeface="Calibri"/>
                  <a:sym typeface="Calibri"/>
                </a:rPr>
                <a:t>los mitos que rodean a</a:t>
              </a:r>
              <a:endParaRPr sz="2400">
                <a:solidFill>
                  <a:schemeClr val="lt1"/>
                </a:solidFill>
                <a:latin typeface="Calibri"/>
                <a:ea typeface="Calibri"/>
                <a:cs typeface="Calibri"/>
                <a:sym typeface="Calibri"/>
              </a:endParaRPr>
            </a:p>
            <a:p>
              <a:pPr indent="0" lvl="0" marL="0" marR="0" rtl="0" algn="ctr">
                <a:lnSpc>
                  <a:spcPct val="90000"/>
                </a:lnSpc>
                <a:spcBef>
                  <a:spcPts val="0"/>
                </a:spcBef>
                <a:spcAft>
                  <a:spcPts val="0"/>
                </a:spcAft>
                <a:buClr>
                  <a:schemeClr val="lt1"/>
                </a:buClr>
                <a:buSzPts val="2400"/>
                <a:buFont typeface="Calibri"/>
                <a:buNone/>
              </a:pPr>
              <a:r>
                <a:rPr lang="en-CA" sz="2400">
                  <a:solidFill>
                    <a:schemeClr val="lt1"/>
                  </a:solidFill>
                  <a:latin typeface="Calibri"/>
                  <a:ea typeface="Calibri"/>
                  <a:cs typeface="Calibri"/>
                  <a:sym typeface="Calibri"/>
                </a:rPr>
                <a:t>Java.</a:t>
              </a:r>
              <a:endParaRPr sz="2400">
                <a:solidFill>
                  <a:schemeClr val="lt1"/>
                </a:solidFill>
                <a:latin typeface="Calibri"/>
                <a:ea typeface="Calibri"/>
                <a:cs typeface="Calibri"/>
                <a:sym typeface="Calibri"/>
              </a:endParaRPr>
            </a:p>
          </p:txBody>
        </p:sp>
        <p:sp>
          <p:nvSpPr>
            <p:cNvPr id="137" name="Google Shape;137;p4"/>
            <p:cNvSpPr/>
            <p:nvPr/>
          </p:nvSpPr>
          <p:spPr>
            <a:xfrm>
              <a:off x="770" y="3098527"/>
              <a:ext cx="3003122" cy="1801873"/>
            </a:xfrm>
            <a:prstGeom prst="rect">
              <a:avLst/>
            </a:prstGeom>
            <a:solidFill>
              <a:srgbClr val="F49201">
                <a:alpha val="80000"/>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txBox="1"/>
            <p:nvPr/>
          </p:nvSpPr>
          <p:spPr>
            <a:xfrm>
              <a:off x="770" y="3098527"/>
              <a:ext cx="3003000" cy="18018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Font typeface="Arial"/>
                <a:buNone/>
              </a:pPr>
              <a:r>
                <a:rPr lang="en-CA" sz="2200">
                  <a:solidFill>
                    <a:schemeClr val="lt1"/>
                  </a:solidFill>
                  <a:latin typeface="Calibri"/>
                  <a:ea typeface="Calibri"/>
                  <a:cs typeface="Calibri"/>
                  <a:sym typeface="Calibri"/>
                </a:rPr>
                <a:t>Se trata de por qué Java</a:t>
              </a:r>
              <a:endParaRPr sz="2200">
                <a:solidFill>
                  <a:schemeClr val="lt1"/>
                </a:solidFill>
                <a:latin typeface="Calibri"/>
                <a:ea typeface="Calibri"/>
                <a:cs typeface="Calibri"/>
                <a:sym typeface="Calibri"/>
              </a:endParaRPr>
            </a:p>
            <a:p>
              <a:pPr indent="0" lvl="0" marL="0" rtl="0" algn="ctr">
                <a:lnSpc>
                  <a:spcPct val="90000"/>
                </a:lnSpc>
                <a:spcBef>
                  <a:spcPts val="0"/>
                </a:spcBef>
                <a:spcAft>
                  <a:spcPts val="0"/>
                </a:spcAft>
                <a:buClr>
                  <a:schemeClr val="dk1"/>
                </a:buClr>
                <a:buSzPts val="1100"/>
                <a:buFont typeface="Arial"/>
                <a:buNone/>
              </a:pPr>
              <a:r>
                <a:rPr lang="en-CA" sz="2200">
                  <a:solidFill>
                    <a:schemeClr val="lt1"/>
                  </a:solidFill>
                  <a:latin typeface="Calibri"/>
                  <a:ea typeface="Calibri"/>
                  <a:cs typeface="Calibri"/>
                  <a:sym typeface="Calibri"/>
                </a:rPr>
                <a:t>debería ser el lenguaje a</a:t>
              </a:r>
              <a:endParaRPr sz="2200">
                <a:solidFill>
                  <a:schemeClr val="lt1"/>
                </a:solidFill>
                <a:latin typeface="Calibri"/>
                <a:ea typeface="Calibri"/>
                <a:cs typeface="Calibri"/>
                <a:sym typeface="Calibri"/>
              </a:endParaRPr>
            </a:p>
            <a:p>
              <a:pPr indent="0" lvl="0" marL="0" rtl="0" algn="ctr">
                <a:lnSpc>
                  <a:spcPct val="90000"/>
                </a:lnSpc>
                <a:spcBef>
                  <a:spcPts val="0"/>
                </a:spcBef>
                <a:spcAft>
                  <a:spcPts val="0"/>
                </a:spcAft>
                <a:buClr>
                  <a:schemeClr val="dk1"/>
                </a:buClr>
                <a:buSzPts val="1100"/>
                <a:buFont typeface="Arial"/>
                <a:buNone/>
              </a:pPr>
              <a:r>
                <a:rPr lang="en-CA" sz="2200">
                  <a:solidFill>
                    <a:schemeClr val="lt1"/>
                  </a:solidFill>
                  <a:latin typeface="Calibri"/>
                  <a:ea typeface="Calibri"/>
                  <a:cs typeface="Calibri"/>
                  <a:sym typeface="Calibri"/>
                </a:rPr>
                <a:t>enseñar en todos los</a:t>
              </a:r>
              <a:endParaRPr sz="2200">
                <a:solidFill>
                  <a:schemeClr val="lt1"/>
                </a:solidFill>
                <a:latin typeface="Calibri"/>
                <a:ea typeface="Calibri"/>
                <a:cs typeface="Calibri"/>
                <a:sym typeface="Calibri"/>
              </a:endParaRPr>
            </a:p>
            <a:p>
              <a:pPr indent="0" lvl="0" marL="0" rtl="0" algn="ctr">
                <a:lnSpc>
                  <a:spcPct val="90000"/>
                </a:lnSpc>
                <a:spcBef>
                  <a:spcPts val="0"/>
                </a:spcBef>
                <a:spcAft>
                  <a:spcPts val="0"/>
                </a:spcAft>
                <a:buClr>
                  <a:schemeClr val="dk1"/>
                </a:buClr>
                <a:buSzPts val="1100"/>
                <a:buFont typeface="Arial"/>
                <a:buNone/>
              </a:pPr>
              <a:r>
                <a:rPr lang="en-CA" sz="2200">
                  <a:solidFill>
                    <a:schemeClr val="lt1"/>
                  </a:solidFill>
                  <a:latin typeface="Calibri"/>
                  <a:ea typeface="Calibri"/>
                  <a:cs typeface="Calibri"/>
                  <a:sym typeface="Calibri"/>
                </a:rPr>
                <a:t>niveles educativos al día</a:t>
              </a:r>
              <a:endParaRPr sz="2200">
                <a:solidFill>
                  <a:schemeClr val="lt1"/>
                </a:solidFill>
                <a:latin typeface="Calibri"/>
                <a:ea typeface="Calibri"/>
                <a:cs typeface="Calibri"/>
                <a:sym typeface="Calibri"/>
              </a:endParaRPr>
            </a:p>
            <a:p>
              <a:pPr indent="0" lvl="0" marL="0" marR="0" rtl="0" algn="ctr">
                <a:lnSpc>
                  <a:spcPct val="90000"/>
                </a:lnSpc>
                <a:spcBef>
                  <a:spcPts val="0"/>
                </a:spcBef>
                <a:spcAft>
                  <a:spcPts val="0"/>
                </a:spcAft>
                <a:buClr>
                  <a:schemeClr val="lt1"/>
                </a:buClr>
                <a:buSzPts val="2400"/>
                <a:buFont typeface="Calibri"/>
                <a:buNone/>
              </a:pPr>
              <a:r>
                <a:rPr lang="en-CA" sz="2200">
                  <a:solidFill>
                    <a:schemeClr val="lt1"/>
                  </a:solidFill>
                  <a:latin typeface="Calibri"/>
                  <a:ea typeface="Calibri"/>
                  <a:cs typeface="Calibri"/>
                  <a:sym typeface="Calibri"/>
                </a:rPr>
                <a:t>de hoy.</a:t>
              </a:r>
              <a:endParaRPr sz="2200">
                <a:solidFill>
                  <a:schemeClr val="lt1"/>
                </a:solidFill>
                <a:latin typeface="Calibri"/>
                <a:ea typeface="Calibri"/>
                <a:cs typeface="Calibri"/>
                <a:sym typeface="Calibri"/>
              </a:endParaRPr>
            </a:p>
          </p:txBody>
        </p:sp>
        <p:sp>
          <p:nvSpPr>
            <p:cNvPr id="139" name="Google Shape;139;p4"/>
            <p:cNvSpPr/>
            <p:nvPr/>
          </p:nvSpPr>
          <p:spPr>
            <a:xfrm>
              <a:off x="3304204" y="3098527"/>
              <a:ext cx="3003122" cy="1801873"/>
            </a:xfrm>
            <a:prstGeom prst="rect">
              <a:avLst/>
            </a:prstGeom>
            <a:solidFill>
              <a:srgbClr val="F49201">
                <a:alpha val="5882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txBox="1"/>
            <p:nvPr/>
          </p:nvSpPr>
          <p:spPr>
            <a:xfrm>
              <a:off x="3304204" y="3098527"/>
              <a:ext cx="3003000" cy="18018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Font typeface="Arial"/>
                <a:buNone/>
              </a:pPr>
              <a:r>
                <a:rPr lang="en-CA" sz="2400">
                  <a:solidFill>
                    <a:schemeClr val="lt1"/>
                  </a:solidFill>
                  <a:latin typeface="Calibri"/>
                  <a:ea typeface="Calibri"/>
                  <a:cs typeface="Calibri"/>
                  <a:sym typeface="Calibri"/>
                </a:rPr>
                <a:t>Incluso hay una comparación de un programa en Java y Python.</a:t>
              </a:r>
              <a:endParaRPr sz="2400">
                <a:solidFill>
                  <a:schemeClr val="lt1"/>
                </a:solidFill>
                <a:latin typeface="Calibri"/>
                <a:ea typeface="Calibri"/>
                <a:cs typeface="Calibri"/>
                <a:sym typeface="Calibri"/>
              </a:endParaRPr>
            </a:p>
          </p:txBody>
        </p:sp>
      </p:grpSp>
      <p:sp>
        <p:nvSpPr>
          <p:cNvPr id="141" name="Google Shape;141;p4"/>
          <p:cNvSpPr/>
          <p:nvPr/>
        </p:nvSpPr>
        <p:spPr>
          <a:xfrm>
            <a:off x="0" y="-16042"/>
            <a:ext cx="5109251" cy="6874042"/>
          </a:xfrm>
          <a:prstGeom prst="rect">
            <a:avLst/>
          </a:prstGeom>
          <a:solidFill>
            <a:srgbClr val="0075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4"/>
          <p:cNvSpPr txBox="1"/>
          <p:nvPr>
            <p:ph type="title"/>
          </p:nvPr>
        </p:nvSpPr>
        <p:spPr>
          <a:xfrm>
            <a:off x="594360" y="637125"/>
            <a:ext cx="3802276" cy="525637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CA">
                <a:solidFill>
                  <a:schemeClr val="lt1"/>
                </a:solidFill>
              </a:rPr>
              <a:t>Mejoras del Lenguaje </a:t>
            </a:r>
            <a:r>
              <a:rPr b="1" i="1" lang="en-CA">
                <a:solidFill>
                  <a:schemeClr val="lt1"/>
                </a:solidFill>
              </a:rPr>
              <a:t>Java</a:t>
            </a:r>
            <a:endParaRPr b="1"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5"/>
          <p:cNvSpPr/>
          <p:nvPr/>
        </p:nvSpPr>
        <p:spPr>
          <a:xfrm flipH="1" rot="10800000">
            <a:off x="-1" y="-1"/>
            <a:ext cx="4403709" cy="6858001"/>
          </a:xfrm>
          <a:custGeom>
            <a:rect b="b" l="l" r="r" t="t"/>
            <a:pathLst>
              <a:path extrusionOk="0" h="6858001" w="4403709">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149" name="Google Shape;149;p5"/>
          <p:cNvGrpSpPr/>
          <p:nvPr/>
        </p:nvGrpSpPr>
        <p:grpSpPr>
          <a:xfrm>
            <a:off x="3315292" y="0"/>
            <a:ext cx="2436813" cy="6858001"/>
            <a:chOff x="1320800" y="0"/>
            <a:chExt cx="2436813" cy="6858001"/>
          </a:xfrm>
        </p:grpSpPr>
        <p:sp>
          <p:nvSpPr>
            <p:cNvPr id="150" name="Google Shape;150;p5"/>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5"/>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5"/>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5"/>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5"/>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5"/>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6" name="Google Shape;156;p5"/>
          <p:cNvSpPr/>
          <p:nvPr/>
        </p:nvSpPr>
        <p:spPr>
          <a:xfrm>
            <a:off x="30002" y="-16042"/>
            <a:ext cx="5935579" cy="687404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5"/>
          <p:cNvSpPr/>
          <p:nvPr/>
        </p:nvSpPr>
        <p:spPr>
          <a:xfrm>
            <a:off x="13786" y="-16042"/>
            <a:ext cx="4861590" cy="6874042"/>
          </a:xfrm>
          <a:prstGeom prst="rect">
            <a:avLst/>
          </a:prstGeom>
          <a:solidFill>
            <a:srgbClr val="0075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58" name="Google Shape;158;p5"/>
          <p:cNvGrpSpPr/>
          <p:nvPr/>
        </p:nvGrpSpPr>
        <p:grpSpPr>
          <a:xfrm>
            <a:off x="5588772" y="876922"/>
            <a:ext cx="5750920" cy="5104153"/>
            <a:chOff x="0" y="623"/>
            <a:chExt cx="5750920" cy="5104153"/>
          </a:xfrm>
        </p:grpSpPr>
        <p:cxnSp>
          <p:nvCxnSpPr>
            <p:cNvPr id="159" name="Google Shape;159;p5"/>
            <p:cNvCxnSpPr/>
            <p:nvPr/>
          </p:nvCxnSpPr>
          <p:spPr>
            <a:xfrm>
              <a:off x="0" y="623"/>
              <a:ext cx="5750920"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160" name="Google Shape;160;p5"/>
            <p:cNvSpPr/>
            <p:nvPr/>
          </p:nvSpPr>
          <p:spPr>
            <a:xfrm>
              <a:off x="0" y="623"/>
              <a:ext cx="5750920" cy="10208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txBox="1"/>
            <p:nvPr/>
          </p:nvSpPr>
          <p:spPr>
            <a:xfrm>
              <a:off x="0" y="623"/>
              <a:ext cx="5750920" cy="1020830"/>
            </a:xfrm>
            <a:prstGeom prst="rect">
              <a:avLst/>
            </a:prstGeom>
            <a:noFill/>
            <a:ln>
              <a:noFill/>
            </a:ln>
          </p:spPr>
          <p:txBody>
            <a:bodyPr anchorCtr="0" anchor="t" bIns="106675" lIns="106675" spcFirstLastPara="1" rIns="106675" wrap="square" tIns="106675">
              <a:noAutofit/>
            </a:bodyPr>
            <a:lstStyle/>
            <a:p>
              <a:pPr indent="0" lvl="0" marL="0" rtl="0" algn="l">
                <a:lnSpc>
                  <a:spcPct val="90000"/>
                </a:lnSpc>
                <a:spcBef>
                  <a:spcPts val="0"/>
                </a:spcBef>
                <a:spcAft>
                  <a:spcPts val="0"/>
                </a:spcAft>
                <a:buClr>
                  <a:schemeClr val="dk1"/>
                </a:buClr>
                <a:buSzPts val="1100"/>
                <a:buFont typeface="Arial"/>
                <a:buNone/>
              </a:pPr>
              <a:r>
                <a:rPr lang="en-CA" sz="2800">
                  <a:solidFill>
                    <a:schemeClr val="dk1"/>
                  </a:solidFill>
                  <a:latin typeface="Calibri"/>
                  <a:ea typeface="Calibri"/>
                  <a:cs typeface="Calibri"/>
                  <a:sym typeface="Calibri"/>
                </a:rPr>
                <a:t>Una herramienta para simplificar las</a:t>
              </a:r>
              <a:endParaRPr sz="28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800"/>
                <a:buFont typeface="Calibri"/>
                <a:buNone/>
              </a:pPr>
              <a:r>
                <a:rPr lang="en-CA" sz="2800">
                  <a:solidFill>
                    <a:schemeClr val="dk1"/>
                  </a:solidFill>
                  <a:latin typeface="Calibri"/>
                  <a:ea typeface="Calibri"/>
                  <a:cs typeface="Calibri"/>
                  <a:sym typeface="Calibri"/>
                </a:rPr>
                <a:t>instrucciones.</a:t>
              </a:r>
              <a:endParaRPr sz="2800">
                <a:solidFill>
                  <a:schemeClr val="dk1"/>
                </a:solidFill>
                <a:latin typeface="Calibri"/>
                <a:ea typeface="Calibri"/>
                <a:cs typeface="Calibri"/>
                <a:sym typeface="Calibri"/>
              </a:endParaRPr>
            </a:p>
          </p:txBody>
        </p:sp>
        <p:cxnSp>
          <p:nvCxnSpPr>
            <p:cNvPr id="162" name="Google Shape;162;p5"/>
            <p:cNvCxnSpPr/>
            <p:nvPr/>
          </p:nvCxnSpPr>
          <p:spPr>
            <a:xfrm>
              <a:off x="0" y="1021453"/>
              <a:ext cx="5750920"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163" name="Google Shape;163;p5"/>
            <p:cNvSpPr/>
            <p:nvPr/>
          </p:nvSpPr>
          <p:spPr>
            <a:xfrm>
              <a:off x="0" y="1021453"/>
              <a:ext cx="5750920" cy="10208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txBox="1"/>
            <p:nvPr/>
          </p:nvSpPr>
          <p:spPr>
            <a:xfrm>
              <a:off x="0" y="1021453"/>
              <a:ext cx="5750920" cy="1020830"/>
            </a:xfrm>
            <a:prstGeom prst="rect">
              <a:avLst/>
            </a:prstGeom>
            <a:noFill/>
            <a:ln>
              <a:noFill/>
            </a:ln>
          </p:spPr>
          <p:txBody>
            <a:bodyPr anchorCtr="0" anchor="t" bIns="106675" lIns="106675" spcFirstLastPara="1" rIns="106675" wrap="square" tIns="106675">
              <a:noAutofit/>
            </a:bodyPr>
            <a:lstStyle/>
            <a:p>
              <a:pPr indent="0" lvl="0" marL="0" rtl="0" algn="l">
                <a:lnSpc>
                  <a:spcPct val="90000"/>
                </a:lnSpc>
                <a:spcBef>
                  <a:spcPts val="0"/>
                </a:spcBef>
                <a:spcAft>
                  <a:spcPts val="0"/>
                </a:spcAft>
                <a:buClr>
                  <a:schemeClr val="dk1"/>
                </a:buClr>
                <a:buSzPts val="1100"/>
                <a:buFont typeface="Arial"/>
                <a:buNone/>
              </a:pPr>
              <a:r>
                <a:rPr lang="en-CA" sz="2800">
                  <a:solidFill>
                    <a:schemeClr val="dk1"/>
                  </a:solidFill>
                  <a:latin typeface="Calibri"/>
                  <a:ea typeface="Calibri"/>
                  <a:cs typeface="Calibri"/>
                  <a:sym typeface="Calibri"/>
                </a:rPr>
                <a:t>Ejecución a medida que ingresa el</a:t>
              </a:r>
              <a:endParaRPr sz="28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800"/>
                <a:buFont typeface="Calibri"/>
                <a:buNone/>
              </a:pPr>
              <a:r>
                <a:rPr lang="en-CA" sz="2800">
                  <a:solidFill>
                    <a:schemeClr val="dk1"/>
                  </a:solidFill>
                  <a:latin typeface="Calibri"/>
                  <a:ea typeface="Calibri"/>
                  <a:cs typeface="Calibri"/>
                  <a:sym typeface="Calibri"/>
                </a:rPr>
                <a:t>código y presiona Intro.</a:t>
              </a:r>
              <a:endParaRPr sz="2800">
                <a:solidFill>
                  <a:schemeClr val="dk1"/>
                </a:solidFill>
                <a:latin typeface="Calibri"/>
                <a:ea typeface="Calibri"/>
                <a:cs typeface="Calibri"/>
                <a:sym typeface="Calibri"/>
              </a:endParaRPr>
            </a:p>
          </p:txBody>
        </p:sp>
        <p:cxnSp>
          <p:nvCxnSpPr>
            <p:cNvPr id="165" name="Google Shape;165;p5"/>
            <p:cNvCxnSpPr/>
            <p:nvPr/>
          </p:nvCxnSpPr>
          <p:spPr>
            <a:xfrm>
              <a:off x="0" y="2042284"/>
              <a:ext cx="5750920"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166" name="Google Shape;166;p5"/>
            <p:cNvSpPr/>
            <p:nvPr/>
          </p:nvSpPr>
          <p:spPr>
            <a:xfrm>
              <a:off x="0" y="2042284"/>
              <a:ext cx="5750920" cy="10208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txBox="1"/>
            <p:nvPr/>
          </p:nvSpPr>
          <p:spPr>
            <a:xfrm>
              <a:off x="0" y="2042284"/>
              <a:ext cx="5750920" cy="1020830"/>
            </a:xfrm>
            <a:prstGeom prst="rect">
              <a:avLst/>
            </a:prstGeom>
            <a:noFill/>
            <a:ln>
              <a:noFill/>
            </a:ln>
          </p:spPr>
          <p:txBody>
            <a:bodyPr anchorCtr="0" anchor="t" bIns="106675" lIns="106675" spcFirstLastPara="1" rIns="106675" wrap="square" tIns="106675">
              <a:noAutofit/>
            </a:bodyPr>
            <a:lstStyle/>
            <a:p>
              <a:pPr indent="0" lvl="0" marL="0" marR="0" rtl="0" algn="l">
                <a:lnSpc>
                  <a:spcPct val="90000"/>
                </a:lnSpc>
                <a:spcBef>
                  <a:spcPts val="0"/>
                </a:spcBef>
                <a:spcAft>
                  <a:spcPts val="0"/>
                </a:spcAft>
                <a:buClr>
                  <a:schemeClr val="dk1"/>
                </a:buClr>
                <a:buSzPts val="2800"/>
                <a:buFont typeface="Calibri"/>
                <a:buNone/>
              </a:pPr>
              <a:r>
                <a:rPr lang="en-CA" sz="2800">
                  <a:solidFill>
                    <a:schemeClr val="dk1"/>
                  </a:solidFill>
                  <a:latin typeface="Calibri"/>
                  <a:ea typeface="Calibri"/>
                  <a:cs typeface="Calibri"/>
                  <a:sym typeface="Calibri"/>
                </a:rPr>
                <a:t>Respuesta inmediata, línea a línea.</a:t>
              </a:r>
              <a:endParaRPr sz="2800">
                <a:solidFill>
                  <a:schemeClr val="dk1"/>
                </a:solidFill>
                <a:latin typeface="Calibri"/>
                <a:ea typeface="Calibri"/>
                <a:cs typeface="Calibri"/>
                <a:sym typeface="Calibri"/>
              </a:endParaRPr>
            </a:p>
          </p:txBody>
        </p:sp>
        <p:cxnSp>
          <p:nvCxnSpPr>
            <p:cNvPr id="168" name="Google Shape;168;p5"/>
            <p:cNvCxnSpPr/>
            <p:nvPr/>
          </p:nvCxnSpPr>
          <p:spPr>
            <a:xfrm>
              <a:off x="0" y="3063115"/>
              <a:ext cx="5750920"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169" name="Google Shape;169;p5"/>
            <p:cNvSpPr/>
            <p:nvPr/>
          </p:nvSpPr>
          <p:spPr>
            <a:xfrm>
              <a:off x="0" y="3063115"/>
              <a:ext cx="5750920" cy="10208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txBox="1"/>
            <p:nvPr/>
          </p:nvSpPr>
          <p:spPr>
            <a:xfrm>
              <a:off x="0" y="3063115"/>
              <a:ext cx="5750920" cy="1020830"/>
            </a:xfrm>
            <a:prstGeom prst="rect">
              <a:avLst/>
            </a:prstGeom>
            <a:noFill/>
            <a:ln>
              <a:noFill/>
            </a:ln>
          </p:spPr>
          <p:txBody>
            <a:bodyPr anchorCtr="0" anchor="t" bIns="106675" lIns="106675" spcFirstLastPara="1" rIns="106675" wrap="square" tIns="106675">
              <a:noAutofit/>
            </a:bodyPr>
            <a:lstStyle/>
            <a:p>
              <a:pPr indent="0" lvl="0" marL="0" rtl="0" algn="l">
                <a:lnSpc>
                  <a:spcPct val="90000"/>
                </a:lnSpc>
                <a:spcBef>
                  <a:spcPts val="0"/>
                </a:spcBef>
                <a:spcAft>
                  <a:spcPts val="0"/>
                </a:spcAft>
                <a:buClr>
                  <a:schemeClr val="dk1"/>
                </a:buClr>
                <a:buSzPts val="1100"/>
                <a:buFont typeface="Arial"/>
                <a:buNone/>
              </a:pPr>
              <a:r>
                <a:rPr lang="en-CA" sz="2800">
                  <a:solidFill>
                    <a:schemeClr val="dk1"/>
                  </a:solidFill>
                  <a:latin typeface="Calibri"/>
                  <a:ea typeface="Calibri"/>
                  <a:cs typeface="Calibri"/>
                  <a:sym typeface="Calibri"/>
                </a:rPr>
                <a:t>También puedes escribir tus métodos</a:t>
              </a:r>
              <a:endParaRPr sz="28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800"/>
                <a:buFont typeface="Calibri"/>
                <a:buNone/>
              </a:pPr>
              <a:r>
                <a:rPr lang="en-CA" sz="2800">
                  <a:solidFill>
                    <a:schemeClr val="dk1"/>
                  </a:solidFill>
                  <a:latin typeface="Calibri"/>
                  <a:ea typeface="Calibri"/>
                  <a:cs typeface="Calibri"/>
                  <a:sym typeface="Calibri"/>
                </a:rPr>
                <a:t>y luego ejecutarlos.</a:t>
              </a:r>
              <a:endParaRPr sz="2800">
                <a:solidFill>
                  <a:schemeClr val="dk1"/>
                </a:solidFill>
                <a:latin typeface="Calibri"/>
                <a:ea typeface="Calibri"/>
                <a:cs typeface="Calibri"/>
                <a:sym typeface="Calibri"/>
              </a:endParaRPr>
            </a:p>
          </p:txBody>
        </p:sp>
        <p:cxnSp>
          <p:nvCxnSpPr>
            <p:cNvPr id="171" name="Google Shape;171;p5"/>
            <p:cNvCxnSpPr/>
            <p:nvPr/>
          </p:nvCxnSpPr>
          <p:spPr>
            <a:xfrm>
              <a:off x="0" y="4083946"/>
              <a:ext cx="5750920"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172" name="Google Shape;172;p5"/>
            <p:cNvSpPr/>
            <p:nvPr/>
          </p:nvSpPr>
          <p:spPr>
            <a:xfrm>
              <a:off x="0" y="4083946"/>
              <a:ext cx="5750920" cy="10208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txBox="1"/>
            <p:nvPr/>
          </p:nvSpPr>
          <p:spPr>
            <a:xfrm>
              <a:off x="0" y="4083946"/>
              <a:ext cx="5750920" cy="1020830"/>
            </a:xfrm>
            <a:prstGeom prst="rect">
              <a:avLst/>
            </a:prstGeom>
            <a:noFill/>
            <a:ln>
              <a:noFill/>
            </a:ln>
          </p:spPr>
          <p:txBody>
            <a:bodyPr anchorCtr="0" anchor="t" bIns="106675" lIns="106675" spcFirstLastPara="1" rIns="106675" wrap="square" tIns="106675">
              <a:noAutofit/>
            </a:bodyPr>
            <a:lstStyle/>
            <a:p>
              <a:pPr indent="0" lvl="0" marL="0" rtl="0" algn="l">
                <a:lnSpc>
                  <a:spcPct val="90000"/>
                </a:lnSpc>
                <a:spcBef>
                  <a:spcPts val="0"/>
                </a:spcBef>
                <a:spcAft>
                  <a:spcPts val="0"/>
                </a:spcAft>
                <a:buClr>
                  <a:schemeClr val="dk1"/>
                </a:buClr>
                <a:buSzPts val="1100"/>
                <a:buFont typeface="Arial"/>
                <a:buNone/>
              </a:pPr>
              <a:r>
                <a:rPr lang="en-CA" sz="2800">
                  <a:solidFill>
                    <a:schemeClr val="dk1"/>
                  </a:solidFill>
                  <a:latin typeface="Calibri"/>
                  <a:ea typeface="Calibri"/>
                  <a:cs typeface="Calibri"/>
                  <a:sym typeface="Calibri"/>
                </a:rPr>
                <a:t>Ideal para enseñar o aprender Java</a:t>
              </a:r>
              <a:endParaRPr sz="28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800"/>
                <a:buFont typeface="Calibri"/>
                <a:buNone/>
              </a:pPr>
              <a:r>
                <a:rPr lang="en-CA" sz="2800">
                  <a:solidFill>
                    <a:schemeClr val="dk1"/>
                  </a:solidFill>
                  <a:latin typeface="Calibri"/>
                  <a:ea typeface="Calibri"/>
                  <a:cs typeface="Calibri"/>
                  <a:sym typeface="Calibri"/>
                </a:rPr>
                <a:t>una línea a la vez.</a:t>
              </a:r>
              <a:endParaRPr sz="2800">
                <a:solidFill>
                  <a:schemeClr val="dk1"/>
                </a:solidFill>
                <a:latin typeface="Calibri"/>
                <a:ea typeface="Calibri"/>
                <a:cs typeface="Calibri"/>
                <a:sym typeface="Calibri"/>
              </a:endParaRPr>
            </a:p>
          </p:txBody>
        </p:sp>
      </p:grpSp>
      <p:sp>
        <p:nvSpPr>
          <p:cNvPr id="174" name="Google Shape;174;p5"/>
          <p:cNvSpPr txBox="1"/>
          <p:nvPr>
            <p:ph type="title"/>
          </p:nvPr>
        </p:nvSpPr>
        <p:spPr>
          <a:xfrm>
            <a:off x="535025" y="685800"/>
            <a:ext cx="3365700" cy="5105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CA" sz="4000">
                <a:solidFill>
                  <a:srgbClr val="FFFFFF"/>
                </a:solidFill>
              </a:rPr>
              <a:t>JShell - Read-Evaluate-Print Loop (REPL) JDK 9</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6"/>
          <p:cNvSpPr/>
          <p:nvPr/>
        </p:nvSpPr>
        <p:spPr>
          <a:xfrm>
            <a:off x="0" y="-1"/>
            <a:ext cx="12192000"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81" name="Google Shape;181;p6"/>
          <p:cNvGrpSpPr/>
          <p:nvPr/>
        </p:nvGrpSpPr>
        <p:grpSpPr>
          <a:xfrm>
            <a:off x="-417513" y="0"/>
            <a:ext cx="12584114" cy="6853238"/>
            <a:chOff x="-417513" y="0"/>
            <a:chExt cx="12584114" cy="6853238"/>
          </a:xfrm>
        </p:grpSpPr>
        <p:sp>
          <p:nvSpPr>
            <p:cNvPr id="182" name="Google Shape;182;p6"/>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6"/>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6"/>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6"/>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6"/>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6"/>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6"/>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6"/>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6"/>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6"/>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6"/>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6"/>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6"/>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6"/>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6"/>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6"/>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6"/>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6"/>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6"/>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6"/>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6"/>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3" name="Google Shape;203;p6"/>
          <p:cNvGrpSpPr/>
          <p:nvPr/>
        </p:nvGrpSpPr>
        <p:grpSpPr>
          <a:xfrm>
            <a:off x="800144" y="1699589"/>
            <a:ext cx="3674476" cy="3470421"/>
            <a:chOff x="697883" y="1816768"/>
            <a:chExt cx="3674476" cy="3470421"/>
          </a:xfrm>
        </p:grpSpPr>
        <p:sp>
          <p:nvSpPr>
            <p:cNvPr id="204" name="Google Shape;204;p6"/>
            <p:cNvSpPr/>
            <p:nvPr/>
          </p:nvSpPr>
          <p:spPr>
            <a:xfrm>
              <a:off x="697883" y="1816768"/>
              <a:ext cx="3674476" cy="50292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6"/>
            <p:cNvSpPr/>
            <p:nvPr/>
          </p:nvSpPr>
          <p:spPr>
            <a:xfrm rot="10800000">
              <a:off x="2380224" y="5014786"/>
              <a:ext cx="315988" cy="272403"/>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6"/>
            <p:cNvSpPr/>
            <p:nvPr/>
          </p:nvSpPr>
          <p:spPr>
            <a:xfrm>
              <a:off x="704075" y="2392840"/>
              <a:ext cx="3668284" cy="262432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07" name="Google Shape;207;p6"/>
          <p:cNvSpPr txBox="1"/>
          <p:nvPr>
            <p:ph idx="1" type="body"/>
          </p:nvPr>
        </p:nvSpPr>
        <p:spPr>
          <a:xfrm>
            <a:off x="5120651" y="174575"/>
            <a:ext cx="6818100" cy="6483900"/>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CA" sz="2000"/>
              <a:t>Aborda la sobrecarga de ejecutar código.</a:t>
            </a:r>
            <a:endParaRPr/>
          </a:p>
          <a:p>
            <a:pPr indent="-228600" lvl="1" marL="685800" rtl="0" algn="l">
              <a:lnSpc>
                <a:spcPct val="90000"/>
              </a:lnSpc>
              <a:spcBef>
                <a:spcPts val="500"/>
              </a:spcBef>
              <a:spcAft>
                <a:spcPts val="0"/>
              </a:spcAft>
              <a:buClr>
                <a:schemeClr val="dk1"/>
              </a:buClr>
              <a:buSzPts val="2000"/>
              <a:buChar char="•"/>
            </a:pPr>
            <a:r>
              <a:rPr lang="en-CA" sz="2000"/>
              <a:t>Estilo tradicional:</a:t>
            </a:r>
            <a:endParaRPr/>
          </a:p>
          <a:p>
            <a:pPr indent="-228600" lvl="2" marL="1143000" rtl="0" algn="l">
              <a:lnSpc>
                <a:spcPct val="90000"/>
              </a:lnSpc>
              <a:spcBef>
                <a:spcPts val="500"/>
              </a:spcBef>
              <a:spcAft>
                <a:spcPts val="0"/>
              </a:spcAft>
              <a:buClr>
                <a:schemeClr val="dk1"/>
              </a:buClr>
              <a:buSzPts val="2000"/>
              <a:buChar char="•"/>
            </a:pPr>
            <a:r>
              <a:rPr lang="en-CA"/>
              <a:t>Dos pasos para la ejecución:</a:t>
            </a:r>
            <a:endParaRPr/>
          </a:p>
          <a:p>
            <a:pPr indent="-228600" lvl="3" marL="1600200" rtl="0" algn="l">
              <a:lnSpc>
                <a:spcPct val="90000"/>
              </a:lnSpc>
              <a:spcBef>
                <a:spcPts val="500"/>
              </a:spcBef>
              <a:spcAft>
                <a:spcPts val="0"/>
              </a:spcAft>
              <a:buClr>
                <a:schemeClr val="dk1"/>
              </a:buClr>
              <a:buSzPts val="2000"/>
              <a:buChar char="•"/>
            </a:pPr>
            <a:r>
              <a:rPr lang="en-CA" sz="2000"/>
              <a:t>javac</a:t>
            </a:r>
            <a:endParaRPr sz="2000"/>
          </a:p>
          <a:p>
            <a:pPr indent="-228600" lvl="3" marL="1600200" rtl="0" algn="l">
              <a:lnSpc>
                <a:spcPct val="90000"/>
              </a:lnSpc>
              <a:spcBef>
                <a:spcPts val="500"/>
              </a:spcBef>
              <a:spcAft>
                <a:spcPts val="0"/>
              </a:spcAft>
              <a:buClr>
                <a:schemeClr val="dk1"/>
              </a:buClr>
              <a:buSzPts val="2000"/>
              <a:buChar char="•"/>
            </a:pPr>
            <a:r>
              <a:rPr lang="en-CA" sz="2000"/>
              <a:t>java -jar</a:t>
            </a:r>
            <a:endParaRPr/>
          </a:p>
          <a:p>
            <a:pPr indent="-228600" lvl="1" marL="685800" rtl="0" algn="l">
              <a:lnSpc>
                <a:spcPct val="90000"/>
              </a:lnSpc>
              <a:spcBef>
                <a:spcPts val="500"/>
              </a:spcBef>
              <a:spcAft>
                <a:spcPts val="0"/>
              </a:spcAft>
              <a:buClr>
                <a:schemeClr val="dk1"/>
              </a:buClr>
              <a:buSzPts val="2000"/>
              <a:buChar char="•"/>
            </a:pPr>
            <a:r>
              <a:rPr lang="en-CA" sz="2000"/>
              <a:t>Estilo usando → </a:t>
            </a:r>
            <a:r>
              <a:rPr lang="en-CA" sz="2000"/>
              <a:t>Single-File Source-Code </a:t>
            </a:r>
            <a:endParaRPr/>
          </a:p>
          <a:p>
            <a:pPr indent="-228600" lvl="2" marL="1143000" rtl="0" algn="l">
              <a:lnSpc>
                <a:spcPct val="90000"/>
              </a:lnSpc>
              <a:spcBef>
                <a:spcPts val="500"/>
              </a:spcBef>
              <a:spcAft>
                <a:spcPts val="0"/>
              </a:spcAft>
              <a:buClr>
                <a:schemeClr val="dk1"/>
              </a:buClr>
              <a:buSzPts val="2000"/>
              <a:buChar char="•"/>
            </a:pPr>
            <a:r>
              <a:rPr lang="en-CA"/>
              <a:t>Un solo paso para la ejecución</a:t>
            </a:r>
            <a:endParaRPr/>
          </a:p>
          <a:p>
            <a:pPr indent="-228600" lvl="3" marL="1600200" rtl="0" algn="l">
              <a:lnSpc>
                <a:spcPct val="90000"/>
              </a:lnSpc>
              <a:spcBef>
                <a:spcPts val="500"/>
              </a:spcBef>
              <a:spcAft>
                <a:spcPts val="0"/>
              </a:spcAft>
              <a:buClr>
                <a:schemeClr val="dk1"/>
              </a:buClr>
              <a:buSzPts val="2000"/>
              <a:buChar char="•"/>
            </a:pPr>
            <a:r>
              <a:rPr lang="en-CA" sz="2000"/>
              <a:t>java</a:t>
            </a:r>
            <a:endParaRPr/>
          </a:p>
          <a:p>
            <a:pPr indent="-241300" lvl="4" marL="2057400" rtl="0" algn="l">
              <a:spcBef>
                <a:spcPts val="500"/>
              </a:spcBef>
              <a:spcAft>
                <a:spcPts val="0"/>
              </a:spcAft>
              <a:buSzPts val="2000"/>
              <a:buChar char="•"/>
            </a:pPr>
            <a:r>
              <a:rPr lang="en-CA" sz="2000"/>
              <a:t>Si el archivo tiene una clase pública con un método main, se compila y ejecuta.</a:t>
            </a:r>
            <a:endParaRPr sz="2000"/>
          </a:p>
          <a:p>
            <a:pPr indent="-228600" lvl="4" marL="2057400" rtl="0" algn="l">
              <a:lnSpc>
                <a:spcPct val="90000"/>
              </a:lnSpc>
              <a:spcBef>
                <a:spcPts val="500"/>
              </a:spcBef>
              <a:spcAft>
                <a:spcPts val="0"/>
              </a:spcAft>
              <a:buClr>
                <a:schemeClr val="dk1"/>
              </a:buClr>
              <a:buSzPts val="2000"/>
              <a:buChar char="•"/>
            </a:pPr>
            <a:r>
              <a:rPr lang="en-CA" sz="2000"/>
              <a:t>Funciona también con preview-features además de funciones ya establecidas.</a:t>
            </a:r>
            <a:endParaRPr/>
          </a:p>
          <a:p>
            <a:pPr indent="-228600" lvl="4" marL="2057400" rtl="0" algn="l">
              <a:lnSpc>
                <a:spcPct val="90000"/>
              </a:lnSpc>
              <a:spcBef>
                <a:spcPts val="500"/>
              </a:spcBef>
              <a:spcAft>
                <a:spcPts val="0"/>
              </a:spcAft>
              <a:buClr>
                <a:schemeClr val="dk1"/>
              </a:buClr>
              <a:buSzPts val="2000"/>
              <a:buChar char="•"/>
            </a:pPr>
            <a:r>
              <a:rPr lang="en-CA" sz="2000"/>
              <a:t>Un solo archivo puede contener múltiples clases.</a:t>
            </a:r>
            <a:endParaRPr/>
          </a:p>
          <a:p>
            <a:pPr indent="-228600" lvl="0" marL="228600" rtl="0" algn="l">
              <a:lnSpc>
                <a:spcPct val="90000"/>
              </a:lnSpc>
              <a:spcBef>
                <a:spcPts val="1000"/>
              </a:spcBef>
              <a:spcAft>
                <a:spcPts val="0"/>
              </a:spcAft>
              <a:buClr>
                <a:schemeClr val="dk1"/>
              </a:buClr>
              <a:buSzPts val="2000"/>
              <a:buChar char="•"/>
            </a:pPr>
            <a:r>
              <a:rPr lang="en-CA" sz="2000"/>
              <a:t>Esta puede ser la segunda* nueva capacidad más importante para escribir Java para aquellos que deseen aprender el lenguaje.</a:t>
            </a:r>
            <a:r>
              <a:rPr lang="en-CA" sz="2000"/>
              <a:t> </a:t>
            </a:r>
            <a:endParaRPr/>
          </a:p>
          <a:p>
            <a:pPr indent="-228600" lvl="0" marL="228600" rtl="0" algn="l">
              <a:lnSpc>
                <a:spcPct val="90000"/>
              </a:lnSpc>
              <a:spcBef>
                <a:spcPts val="1000"/>
              </a:spcBef>
              <a:spcAft>
                <a:spcPts val="0"/>
              </a:spcAft>
              <a:buClr>
                <a:schemeClr val="dk1"/>
              </a:buClr>
              <a:buSzPts val="2000"/>
              <a:buChar char="•"/>
            </a:pPr>
            <a:r>
              <a:rPr lang="en-CA" sz="2000"/>
              <a:t>No necesitas ser un master en un IDE, para aprender Java.</a:t>
            </a:r>
            <a:endParaRPr/>
          </a:p>
          <a:p>
            <a:pPr indent="0" lvl="0" marL="0" rtl="0" algn="l">
              <a:lnSpc>
                <a:spcPct val="90000"/>
              </a:lnSpc>
              <a:spcBef>
                <a:spcPts val="1000"/>
              </a:spcBef>
              <a:spcAft>
                <a:spcPts val="0"/>
              </a:spcAft>
              <a:buClr>
                <a:schemeClr val="dk1"/>
              </a:buClr>
              <a:buSzPts val="800"/>
              <a:buNone/>
            </a:pPr>
            <a:r>
              <a:t/>
            </a:r>
            <a:endParaRPr sz="800"/>
          </a:p>
          <a:p>
            <a:pPr indent="-228600" lvl="0" marL="228600" rtl="0" algn="l">
              <a:lnSpc>
                <a:spcPct val="90000"/>
              </a:lnSpc>
              <a:spcBef>
                <a:spcPts val="1000"/>
              </a:spcBef>
              <a:spcAft>
                <a:spcPts val="0"/>
              </a:spcAft>
              <a:buClr>
                <a:schemeClr val="dk1"/>
              </a:buClr>
              <a:buSzPts val="1400"/>
              <a:buFont typeface="Calibri"/>
              <a:buChar char="*"/>
            </a:pPr>
            <a:r>
              <a:rPr lang="en-CA" sz="1400"/>
              <a:t>La primera se mostrará en el Slide 18</a:t>
            </a:r>
            <a:endParaRPr/>
          </a:p>
        </p:txBody>
      </p:sp>
      <p:grpSp>
        <p:nvGrpSpPr>
          <p:cNvPr id="208" name="Google Shape;208;p6"/>
          <p:cNvGrpSpPr/>
          <p:nvPr/>
        </p:nvGrpSpPr>
        <p:grpSpPr>
          <a:xfrm>
            <a:off x="797560" y="1721291"/>
            <a:ext cx="3674476" cy="3531245"/>
            <a:chOff x="811870" y="1685219"/>
            <a:chExt cx="3674476" cy="3531245"/>
          </a:xfrm>
        </p:grpSpPr>
        <p:sp>
          <p:nvSpPr>
            <p:cNvPr id="209" name="Google Shape;209;p6"/>
            <p:cNvSpPr/>
            <p:nvPr/>
          </p:nvSpPr>
          <p:spPr>
            <a:xfrm>
              <a:off x="811870" y="1685219"/>
              <a:ext cx="3674476" cy="3198018"/>
            </a:xfrm>
            <a:prstGeom prst="rect">
              <a:avLst/>
            </a:prstGeom>
            <a:solidFill>
              <a:srgbClr val="0075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6"/>
            <p:cNvSpPr/>
            <p:nvPr/>
          </p:nvSpPr>
          <p:spPr>
            <a:xfrm rot="10800000">
              <a:off x="2424071" y="4839011"/>
              <a:ext cx="479967" cy="377453"/>
            </a:xfrm>
            <a:prstGeom prst="triangle">
              <a:avLst>
                <a:gd fmla="val 50000" name="adj"/>
              </a:avLst>
            </a:prstGeom>
            <a:solidFill>
              <a:srgbClr val="0075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11" name="Google Shape;211;p6"/>
          <p:cNvSpPr txBox="1"/>
          <p:nvPr>
            <p:ph type="title"/>
          </p:nvPr>
        </p:nvSpPr>
        <p:spPr>
          <a:xfrm>
            <a:off x="904877" y="2142608"/>
            <a:ext cx="3451730" cy="239986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700"/>
              <a:buFont typeface="Calibri"/>
              <a:buNone/>
            </a:pPr>
            <a:r>
              <a:rPr lang="en-CA" sz="3700">
                <a:solidFill>
                  <a:srgbClr val="FFFFFF"/>
                </a:solidFill>
              </a:rPr>
              <a:t>JEP 330 - Launch Single-File Source-Code Programs JDK 11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7"/>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7"/>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7"/>
          <p:cNvSpPr txBox="1"/>
          <p:nvPr>
            <p:ph type="title"/>
          </p:nvPr>
        </p:nvSpPr>
        <p:spPr>
          <a:xfrm>
            <a:off x="686824" y="523625"/>
            <a:ext cx="3480300" cy="584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Raleway"/>
              <a:buNone/>
            </a:pPr>
            <a:r>
              <a:rPr b="0" i="0" lang="en-CA">
                <a:solidFill>
                  <a:srgbClr val="FFFFFF"/>
                </a:solidFill>
                <a:latin typeface="Raleway"/>
                <a:ea typeface="Raleway"/>
                <a:cs typeface="Raleway"/>
                <a:sym typeface="Raleway"/>
              </a:rPr>
              <a:t>Java 21 - Unnamed Classes and Instance Main Methods</a:t>
            </a:r>
            <a:br>
              <a:rPr b="0" i="0" lang="en-CA">
                <a:solidFill>
                  <a:srgbClr val="FFFFFF"/>
                </a:solidFill>
                <a:latin typeface="Raleway"/>
                <a:ea typeface="Raleway"/>
                <a:cs typeface="Raleway"/>
                <a:sym typeface="Raleway"/>
              </a:rPr>
            </a:br>
            <a:r>
              <a:rPr b="1" i="1" lang="en-CA">
                <a:solidFill>
                  <a:srgbClr val="FFFFFF"/>
                </a:solidFill>
                <a:latin typeface="Raleway"/>
                <a:ea typeface="Raleway"/>
                <a:cs typeface="Raleway"/>
                <a:sym typeface="Raleway"/>
              </a:rPr>
              <a:t>Preview</a:t>
            </a:r>
            <a:endParaRPr b="1" i="1">
              <a:solidFill>
                <a:srgbClr val="FFFFFF"/>
              </a:solidFill>
            </a:endParaRPr>
          </a:p>
        </p:txBody>
      </p:sp>
      <p:sp>
        <p:nvSpPr>
          <p:cNvPr id="220" name="Google Shape;220;p7"/>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7"/>
          <p:cNvSpPr txBox="1"/>
          <p:nvPr>
            <p:ph idx="1" type="body"/>
          </p:nvPr>
        </p:nvSpPr>
        <p:spPr>
          <a:xfrm>
            <a:off x="4447308" y="591344"/>
            <a:ext cx="6906491" cy="558561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CA"/>
              <a:t>La queja más común sobre Java es que no es adecuado para principiantes en comparación (usualmente) con Python.</a:t>
            </a:r>
            <a:endParaRPr/>
          </a:p>
          <a:p>
            <a:pPr indent="-228600" lvl="0" marL="228600" rtl="0" algn="l">
              <a:lnSpc>
                <a:spcPct val="90000"/>
              </a:lnSpc>
              <a:spcBef>
                <a:spcPts val="1000"/>
              </a:spcBef>
              <a:spcAft>
                <a:spcPts val="0"/>
              </a:spcAft>
              <a:buClr>
                <a:schemeClr val="dk1"/>
              </a:buClr>
              <a:buSzPts val="2800"/>
              <a:buChar char="•"/>
            </a:pPr>
            <a:r>
              <a:rPr lang="en-CA"/>
              <a:t>JEP 330 - Launch Single-File Source-Code </a:t>
            </a:r>
            <a:endParaRPr/>
          </a:p>
          <a:p>
            <a:pPr indent="0" lvl="0" marL="228600" rtl="0" algn="l">
              <a:lnSpc>
                <a:spcPct val="90000"/>
              </a:lnSpc>
              <a:spcBef>
                <a:spcPts val="1000"/>
              </a:spcBef>
              <a:spcAft>
                <a:spcPts val="0"/>
              </a:spcAft>
              <a:buNone/>
            </a:pPr>
            <a:r>
              <a:rPr lang="en-CA"/>
              <a:t>fue un primer paso hacia la simplificación.</a:t>
            </a:r>
            <a:endParaRPr/>
          </a:p>
          <a:p>
            <a:pPr indent="-228600" lvl="0" marL="228600" rtl="0" algn="l">
              <a:lnSpc>
                <a:spcPct val="90000"/>
              </a:lnSpc>
              <a:spcBef>
                <a:spcPts val="1000"/>
              </a:spcBef>
              <a:spcAft>
                <a:spcPts val="0"/>
              </a:spcAft>
              <a:buClr>
                <a:schemeClr val="dk1"/>
              </a:buClr>
              <a:buSzPts val="2800"/>
              <a:buChar char="•"/>
            </a:pPr>
            <a:r>
              <a:rPr lang="en-CA"/>
              <a:t>JEP 445 - Unnamed Classes and Instance Main Methods son los siguientes pasos</a:t>
            </a:r>
            <a:endParaRPr/>
          </a:p>
          <a:p>
            <a:pPr indent="-228600" lvl="1" marL="685800" rtl="0" algn="l">
              <a:lnSpc>
                <a:spcPct val="90000"/>
              </a:lnSpc>
              <a:spcBef>
                <a:spcPts val="500"/>
              </a:spcBef>
              <a:spcAft>
                <a:spcPts val="0"/>
              </a:spcAft>
              <a:buClr>
                <a:schemeClr val="dk1"/>
              </a:buClr>
              <a:buSzPts val="2400"/>
              <a:buChar char="•"/>
            </a:pPr>
            <a:r>
              <a:rPr lang="en-CA"/>
              <a:t>No necesita declarar ninguna clase.</a:t>
            </a:r>
            <a:endParaRPr/>
          </a:p>
          <a:p>
            <a:pPr indent="-228600" lvl="1" marL="685800" rtl="0" algn="l">
              <a:lnSpc>
                <a:spcPct val="90000"/>
              </a:lnSpc>
              <a:spcBef>
                <a:spcPts val="500"/>
              </a:spcBef>
              <a:spcAft>
                <a:spcPts val="0"/>
              </a:spcAft>
              <a:buClr>
                <a:schemeClr val="dk1"/>
              </a:buClr>
              <a:buSzPts val="2400"/>
              <a:buChar char="•"/>
            </a:pPr>
            <a:r>
              <a:rPr lang="en-CA"/>
              <a:t>Declarar </a:t>
            </a:r>
            <a:r>
              <a:rPr b="1" i="1" lang="en-CA"/>
              <a:t>imports </a:t>
            </a:r>
            <a:r>
              <a:rPr lang="en-CA"/>
              <a:t>está permitido.</a:t>
            </a:r>
            <a:endParaRPr/>
          </a:p>
          <a:p>
            <a:pPr indent="-228600" lvl="1" marL="685800" rtl="0" algn="l">
              <a:lnSpc>
                <a:spcPct val="90000"/>
              </a:lnSpc>
              <a:spcBef>
                <a:spcPts val="500"/>
              </a:spcBef>
              <a:spcAft>
                <a:spcPts val="0"/>
              </a:spcAft>
              <a:buClr>
                <a:schemeClr val="dk1"/>
              </a:buClr>
              <a:buSzPts val="2400"/>
              <a:buChar char="•"/>
            </a:pPr>
            <a:r>
              <a:rPr lang="en-CA"/>
              <a:t>Declarar </a:t>
            </a:r>
            <a:r>
              <a:rPr b="1" i="1" lang="en-CA"/>
              <a:t>packages </a:t>
            </a:r>
            <a:r>
              <a:rPr b="1" lang="en-CA"/>
              <a:t>NO </a:t>
            </a:r>
            <a:r>
              <a:rPr lang="en-CA"/>
              <a:t>está permitido.</a:t>
            </a:r>
            <a:endParaRPr/>
          </a:p>
          <a:p>
            <a:pPr indent="-228600" lvl="1" marL="685800" rtl="0" algn="l">
              <a:lnSpc>
                <a:spcPct val="90000"/>
              </a:lnSpc>
              <a:spcBef>
                <a:spcPts val="500"/>
              </a:spcBef>
              <a:spcAft>
                <a:spcPts val="0"/>
              </a:spcAft>
              <a:buClr>
                <a:schemeClr val="dk1"/>
              </a:buClr>
              <a:buSzPts val="2400"/>
              <a:buChar char="•"/>
            </a:pPr>
            <a:r>
              <a:rPr lang="en-CA"/>
              <a:t>Constructores </a:t>
            </a:r>
            <a:r>
              <a:rPr b="1" lang="en-CA"/>
              <a:t>NO </a:t>
            </a:r>
            <a:r>
              <a:rPr lang="en-CA"/>
              <a:t>están permitidos. </a:t>
            </a:r>
            <a:endParaRPr/>
          </a:p>
          <a:p>
            <a:pPr indent="0" lvl="1" marL="4572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8"/>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8"/>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8"/>
          <p:cNvSpPr txBox="1"/>
          <p:nvPr>
            <p:ph type="title"/>
          </p:nvPr>
        </p:nvSpPr>
        <p:spPr>
          <a:xfrm>
            <a:off x="686834" y="1153572"/>
            <a:ext cx="3200400" cy="4461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0" i="0" lang="en-CA" u="none" cap="none" strike="noStrike">
                <a:solidFill>
                  <a:srgbClr val="FFFFFF"/>
                </a:solidFill>
              </a:rPr>
              <a:t>Java 21 - Unnamed Classes and Instance Main Methods</a:t>
            </a:r>
            <a:br>
              <a:rPr b="0" i="0" lang="en-CA" u="none" cap="none" strike="noStrike">
                <a:solidFill>
                  <a:srgbClr val="FFFFFF"/>
                </a:solidFill>
              </a:rPr>
            </a:br>
            <a:r>
              <a:rPr b="1" i="1" lang="en-CA" u="none" cap="none" strike="noStrike">
                <a:solidFill>
                  <a:srgbClr val="FFFFFF"/>
                </a:solidFill>
              </a:rPr>
              <a:t>Preview</a:t>
            </a:r>
            <a:endParaRPr b="1" i="1">
              <a:solidFill>
                <a:srgbClr val="FFFFFF"/>
              </a:solidFill>
            </a:endParaRPr>
          </a:p>
        </p:txBody>
      </p:sp>
      <p:sp>
        <p:nvSpPr>
          <p:cNvPr id="229" name="Google Shape;229;p8"/>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8"/>
          <p:cNvSpPr txBox="1"/>
          <p:nvPr>
            <p:ph idx="1" type="body"/>
          </p:nvPr>
        </p:nvSpPr>
        <p:spPr>
          <a:xfrm>
            <a:off x="4447308" y="132862"/>
            <a:ext cx="7741644" cy="6725138"/>
          </a:xfrm>
          <a:prstGeom prst="rect">
            <a:avLst/>
          </a:prstGeom>
          <a:noFill/>
          <a:ln>
            <a:noFill/>
          </a:ln>
        </p:spPr>
        <p:txBody>
          <a:bodyPr anchorCtr="0" anchor="ctr"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Char char="•"/>
            </a:pPr>
            <a:r>
              <a:rPr lang="en-CA"/>
              <a:t>Aquí, tenemos un programa en </a:t>
            </a:r>
            <a:r>
              <a:rPr b="1" i="1" lang="en-CA"/>
              <a:t>Java </a:t>
            </a:r>
            <a:r>
              <a:rPr lang="en-CA"/>
              <a:t>completo, que puede ser compilado y ejecutado. </a:t>
            </a:r>
            <a:endParaRPr/>
          </a:p>
          <a:p>
            <a:pPr indent="0" lvl="0" marL="0" rtl="0" algn="l">
              <a:lnSpc>
                <a:spcPct val="150000"/>
              </a:lnSpc>
              <a:spcBef>
                <a:spcPts val="0"/>
              </a:spcBef>
              <a:spcAft>
                <a:spcPts val="0"/>
              </a:spcAft>
              <a:buClr>
                <a:schemeClr val="dk1"/>
              </a:buClr>
              <a:buSzPts val="800"/>
              <a:buNone/>
            </a:pPr>
            <a:r>
              <a:t/>
            </a:r>
            <a:endParaRPr b="0" i="0" sz="800" u="none" cap="none" strike="noStrike"/>
          </a:p>
          <a:p>
            <a:pPr indent="0" lvl="0" marL="0" rtl="0" algn="l">
              <a:lnSpc>
                <a:spcPct val="150000"/>
              </a:lnSpc>
              <a:spcBef>
                <a:spcPts val="0"/>
              </a:spcBef>
              <a:spcAft>
                <a:spcPts val="0"/>
              </a:spcAft>
              <a:buClr>
                <a:schemeClr val="dk1"/>
              </a:buClr>
              <a:buSzPts val="2800"/>
              <a:buNone/>
            </a:pPr>
            <a:r>
              <a:rPr b="0" i="0" lang="en-CA" u="none" cap="none" strike="noStrike">
                <a:latin typeface="Consolas"/>
                <a:ea typeface="Consolas"/>
                <a:cs typeface="Consolas"/>
                <a:sym typeface="Consolas"/>
              </a:rPr>
              <a:t>void main() {</a:t>
            </a:r>
            <a:endParaRPr/>
          </a:p>
          <a:p>
            <a:pPr indent="0" lvl="0" marL="0" rtl="0" algn="l">
              <a:lnSpc>
                <a:spcPct val="150000"/>
              </a:lnSpc>
              <a:spcBef>
                <a:spcPts val="0"/>
              </a:spcBef>
              <a:spcAft>
                <a:spcPts val="0"/>
              </a:spcAft>
              <a:buClr>
                <a:schemeClr val="dk1"/>
              </a:buClr>
              <a:buSzPts val="2800"/>
              <a:buNone/>
            </a:pPr>
            <a:r>
              <a:rPr b="0" i="0" lang="en-CA" u="none" cap="none" strike="noStrike">
                <a:latin typeface="Consolas"/>
                <a:ea typeface="Consolas"/>
                <a:cs typeface="Consolas"/>
                <a:sym typeface="Consolas"/>
              </a:rPr>
              <a:t>    System.out.println(“Hello World”);</a:t>
            </a:r>
            <a:endParaRPr/>
          </a:p>
          <a:p>
            <a:pPr indent="0" lvl="0" marL="0" rtl="0" algn="l">
              <a:lnSpc>
                <a:spcPct val="150000"/>
              </a:lnSpc>
              <a:spcBef>
                <a:spcPts val="0"/>
              </a:spcBef>
              <a:spcAft>
                <a:spcPts val="0"/>
              </a:spcAft>
              <a:buClr>
                <a:schemeClr val="dk1"/>
              </a:buClr>
              <a:buSzPts val="2800"/>
              <a:buNone/>
            </a:pPr>
            <a:r>
              <a:rPr lang="en-CA">
                <a:latin typeface="Consolas"/>
                <a:ea typeface="Consolas"/>
                <a:cs typeface="Consolas"/>
                <a:sym typeface="Consolas"/>
              </a:rPr>
              <a:t>}</a:t>
            </a:r>
            <a:endParaRPr/>
          </a:p>
          <a:p>
            <a:pPr indent="0" lvl="0" marL="0" rtl="0" algn="l">
              <a:lnSpc>
                <a:spcPct val="150000"/>
              </a:lnSpc>
              <a:spcBef>
                <a:spcPts val="0"/>
              </a:spcBef>
              <a:spcAft>
                <a:spcPts val="0"/>
              </a:spcAft>
              <a:buClr>
                <a:schemeClr val="dk1"/>
              </a:buClr>
              <a:buSzPts val="800"/>
              <a:buNone/>
            </a:pPr>
            <a:r>
              <a:t/>
            </a:r>
            <a:endParaRPr sz="800">
              <a:latin typeface="Consolas"/>
              <a:ea typeface="Consolas"/>
              <a:cs typeface="Consolas"/>
              <a:sym typeface="Consolas"/>
            </a:endParaRPr>
          </a:p>
          <a:p>
            <a:pPr indent="-228600" lvl="0" marL="228600" rtl="0" algn="l">
              <a:lnSpc>
                <a:spcPct val="150000"/>
              </a:lnSpc>
              <a:spcBef>
                <a:spcPts val="0"/>
              </a:spcBef>
              <a:spcAft>
                <a:spcPts val="0"/>
              </a:spcAft>
              <a:buClr>
                <a:schemeClr val="dk1"/>
              </a:buClr>
              <a:buSzPts val="2800"/>
              <a:buChar char="•"/>
            </a:pPr>
            <a:r>
              <a:rPr lang="en-CA"/>
              <a:t>Se espera que en JDK22 se elimine el </a:t>
            </a:r>
            <a:r>
              <a:rPr b="0" i="0" lang="en-CA" u="none" cap="none" strike="noStrike">
                <a:latin typeface="Consolas"/>
                <a:ea typeface="Consolas"/>
                <a:cs typeface="Consolas"/>
                <a:sym typeface="Consolas"/>
              </a:rPr>
              <a:t>System.out</a:t>
            </a:r>
            <a:endParaRPr b="0" i="0" u="none" cap="none" strike="noStrike">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9"/>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9"/>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9"/>
          <p:cNvSpPr txBox="1"/>
          <p:nvPr>
            <p:ph type="title"/>
          </p:nvPr>
        </p:nvSpPr>
        <p:spPr>
          <a:xfrm>
            <a:off x="686834" y="1153572"/>
            <a:ext cx="3200400" cy="4461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CA">
                <a:solidFill>
                  <a:srgbClr val="FFFFFF"/>
                </a:solidFill>
              </a:rPr>
              <a:t>El nuevo y mejorado </a:t>
            </a:r>
            <a:r>
              <a:rPr b="1" i="1" lang="en-CA" u="none" cap="none" strike="noStrike">
                <a:solidFill>
                  <a:srgbClr val="FFFFFF"/>
                </a:solidFill>
              </a:rPr>
              <a:t>main</a:t>
            </a:r>
            <a:r>
              <a:rPr b="0" i="0" lang="en-CA" u="none" cap="none" strike="noStrike">
                <a:solidFill>
                  <a:srgbClr val="FFFFFF"/>
                </a:solidFill>
              </a:rPr>
              <a:t>!</a:t>
            </a:r>
            <a:endParaRPr b="0" i="0" u="none" cap="none" strike="noStrike">
              <a:solidFill>
                <a:srgbClr val="FFFFFF"/>
              </a:solidFill>
            </a:endParaRPr>
          </a:p>
          <a:p>
            <a:pPr indent="0" lvl="0" marL="0" rtl="0" algn="l">
              <a:lnSpc>
                <a:spcPct val="90000"/>
              </a:lnSpc>
              <a:spcBef>
                <a:spcPts val="0"/>
              </a:spcBef>
              <a:spcAft>
                <a:spcPts val="0"/>
              </a:spcAft>
              <a:buClr>
                <a:srgbClr val="FFFFFF"/>
              </a:buClr>
              <a:buSzPts val="4400"/>
              <a:buFont typeface="Calibri"/>
              <a:buNone/>
            </a:pPr>
            <a:r>
              <a:t/>
            </a:r>
            <a:endParaRPr>
              <a:solidFill>
                <a:srgbClr val="FFFFFF"/>
              </a:solidFill>
            </a:endParaRPr>
          </a:p>
          <a:p>
            <a:pPr indent="0" lvl="0" marL="0" rtl="0" algn="l">
              <a:lnSpc>
                <a:spcPct val="90000"/>
              </a:lnSpc>
              <a:spcBef>
                <a:spcPts val="0"/>
              </a:spcBef>
              <a:spcAft>
                <a:spcPts val="0"/>
              </a:spcAft>
              <a:buClr>
                <a:srgbClr val="FFFFFF"/>
              </a:buClr>
              <a:buSzPts val="4400"/>
              <a:buFont typeface="Calibri"/>
              <a:buNone/>
            </a:pPr>
            <a:r>
              <a:rPr lang="en-CA">
                <a:solidFill>
                  <a:srgbClr val="FFFFFF"/>
                </a:solidFill>
              </a:rPr>
              <a:t>Utilizable </a:t>
            </a:r>
            <a:endParaRPr>
              <a:solidFill>
                <a:srgbClr val="FFFFFF"/>
              </a:solidFill>
            </a:endParaRPr>
          </a:p>
          <a:p>
            <a:pPr indent="0" lvl="0" marL="0" rtl="0" algn="l">
              <a:lnSpc>
                <a:spcPct val="90000"/>
              </a:lnSpc>
              <a:spcBef>
                <a:spcPts val="0"/>
              </a:spcBef>
              <a:spcAft>
                <a:spcPts val="0"/>
              </a:spcAft>
              <a:buClr>
                <a:srgbClr val="FFFFFF"/>
              </a:buClr>
              <a:buSzPts val="4400"/>
              <a:buFont typeface="Calibri"/>
              <a:buNone/>
            </a:pPr>
            <a:r>
              <a:rPr lang="en-CA">
                <a:solidFill>
                  <a:srgbClr val="FFFFFF"/>
                </a:solidFill>
              </a:rPr>
              <a:t>en cualquier lugar!</a:t>
            </a:r>
            <a:endParaRPr>
              <a:solidFill>
                <a:srgbClr val="FFFFFF"/>
              </a:solidFill>
            </a:endParaRPr>
          </a:p>
        </p:txBody>
      </p:sp>
      <p:sp>
        <p:nvSpPr>
          <p:cNvPr id="238" name="Google Shape;238;p9"/>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9"/>
          <p:cNvSpPr txBox="1"/>
          <p:nvPr>
            <p:ph idx="1" type="body"/>
          </p:nvPr>
        </p:nvSpPr>
        <p:spPr>
          <a:xfrm>
            <a:off x="4447308" y="132862"/>
            <a:ext cx="7741644" cy="6725138"/>
          </a:xfrm>
          <a:prstGeom prst="rect">
            <a:avLst/>
          </a:prstGeom>
          <a:noFill/>
          <a:ln>
            <a:noFill/>
          </a:ln>
        </p:spPr>
        <p:txBody>
          <a:bodyPr anchorCtr="0" anchor="ctr" bIns="45700" lIns="91425" spcFirstLastPara="1" rIns="91425" wrap="square" tIns="45700">
            <a:normAutofit fontScale="85000" lnSpcReduction="20000"/>
          </a:bodyPr>
          <a:lstStyle/>
          <a:p>
            <a:pPr indent="-514350" lvl="0" marL="514350" rtl="0" algn="l">
              <a:lnSpc>
                <a:spcPct val="150000"/>
              </a:lnSpc>
              <a:spcBef>
                <a:spcPts val="0"/>
              </a:spcBef>
              <a:spcAft>
                <a:spcPts val="0"/>
              </a:spcAft>
              <a:buClr>
                <a:schemeClr val="dk1"/>
              </a:buClr>
              <a:buSzPct val="100000"/>
              <a:buFont typeface="Calibri"/>
              <a:buAutoNum type="arabicPeriod"/>
            </a:pPr>
            <a:r>
              <a:rPr b="1" i="0" lang="en-CA" u="none" cap="none" strike="noStrike">
                <a:latin typeface="Consolas"/>
                <a:ea typeface="Consolas"/>
                <a:cs typeface="Consolas"/>
                <a:sym typeface="Consolas"/>
              </a:rPr>
              <a:t>static void main(String[]args)</a:t>
            </a:r>
            <a:endParaRPr b="1" i="0" u="none" cap="none" strike="noStrike"/>
          </a:p>
          <a:p>
            <a:pPr indent="-514350" lvl="0" marL="514350" rtl="0" algn="l">
              <a:lnSpc>
                <a:spcPct val="150000"/>
              </a:lnSpc>
              <a:spcBef>
                <a:spcPts val="0"/>
              </a:spcBef>
              <a:spcAft>
                <a:spcPts val="0"/>
              </a:spcAft>
              <a:buClr>
                <a:schemeClr val="dk1"/>
              </a:buClr>
              <a:buSzPct val="100000"/>
              <a:buFont typeface="Calibri"/>
              <a:buAutoNum type="arabicPeriod"/>
            </a:pPr>
            <a:r>
              <a:rPr b="1" i="0" lang="en-CA" u="none" cap="none" strike="noStrike">
                <a:latin typeface="Consolas"/>
                <a:ea typeface="Consolas"/>
                <a:cs typeface="Consolas"/>
                <a:sym typeface="Consolas"/>
              </a:rPr>
              <a:t>static void main()</a:t>
            </a:r>
            <a:endParaRPr b="0" i="0" u="none" cap="none" strike="noStrike"/>
          </a:p>
          <a:p>
            <a:pPr indent="-514350" lvl="0" marL="514350" rtl="0" algn="l">
              <a:lnSpc>
                <a:spcPct val="150000"/>
              </a:lnSpc>
              <a:spcBef>
                <a:spcPts val="0"/>
              </a:spcBef>
              <a:spcAft>
                <a:spcPts val="0"/>
              </a:spcAft>
              <a:buClr>
                <a:schemeClr val="dk1"/>
              </a:buClr>
              <a:buSzPct val="100000"/>
              <a:buFont typeface="Calibri"/>
              <a:buAutoNum type="arabicPeriod"/>
            </a:pPr>
            <a:r>
              <a:rPr b="1" i="0" lang="en-CA" u="none" cap="none" strike="noStrike">
                <a:latin typeface="Consolas"/>
                <a:ea typeface="Consolas"/>
                <a:cs typeface="Consolas"/>
                <a:sym typeface="Consolas"/>
              </a:rPr>
              <a:t>void main(String[] args)</a:t>
            </a:r>
            <a:endParaRPr b="0" i="0" u="none" cap="none" strike="noStrike"/>
          </a:p>
          <a:p>
            <a:pPr indent="0" lvl="0" marL="0" rtl="0" algn="l">
              <a:lnSpc>
                <a:spcPct val="150000"/>
              </a:lnSpc>
              <a:spcBef>
                <a:spcPts val="0"/>
              </a:spcBef>
              <a:spcAft>
                <a:spcPts val="0"/>
              </a:spcAft>
              <a:buClr>
                <a:schemeClr val="dk1"/>
              </a:buClr>
              <a:buSzPct val="100000"/>
              <a:buNone/>
            </a:pPr>
            <a:r>
              <a:rPr lang="en-CA"/>
              <a:t>Y nuestro favorito</a:t>
            </a:r>
            <a:r>
              <a:rPr lang="en-CA"/>
              <a:t>:</a:t>
            </a:r>
            <a:endParaRPr b="0" i="0" u="none" cap="none" strike="noStrike"/>
          </a:p>
          <a:p>
            <a:pPr indent="-514350" lvl="0" marL="514350" rtl="0" algn="l">
              <a:lnSpc>
                <a:spcPct val="150000"/>
              </a:lnSpc>
              <a:spcBef>
                <a:spcPts val="0"/>
              </a:spcBef>
              <a:spcAft>
                <a:spcPts val="0"/>
              </a:spcAft>
              <a:buClr>
                <a:schemeClr val="dk1"/>
              </a:buClr>
              <a:buSzPct val="100000"/>
              <a:buFont typeface="Calibri"/>
              <a:buAutoNum type="arabicPeriod" startAt="4"/>
            </a:pPr>
            <a:r>
              <a:rPr b="1" i="0" lang="en-CA" u="none" cap="none" strike="noStrike">
                <a:latin typeface="Consolas"/>
                <a:ea typeface="Consolas"/>
                <a:cs typeface="Consolas"/>
                <a:sym typeface="Consolas"/>
              </a:rPr>
              <a:t>void main()</a:t>
            </a:r>
            <a:endParaRPr b="0" i="0" u="none" cap="none" strike="noStrike"/>
          </a:p>
          <a:p>
            <a:pPr indent="-228600" lvl="0" marL="228600" rtl="0" algn="l">
              <a:lnSpc>
                <a:spcPct val="150000"/>
              </a:lnSpc>
              <a:spcBef>
                <a:spcPts val="0"/>
              </a:spcBef>
              <a:spcAft>
                <a:spcPts val="0"/>
              </a:spcAft>
              <a:buClr>
                <a:schemeClr val="dk1"/>
              </a:buClr>
              <a:buSzPct val="100000"/>
              <a:buChar char="•"/>
            </a:pPr>
            <a:r>
              <a:rPr lang="en-CA"/>
              <a:t>Ejecución de un solo archivo</a:t>
            </a:r>
            <a:r>
              <a:rPr lang="en-CA"/>
              <a:t>:</a:t>
            </a:r>
            <a:endParaRPr/>
          </a:p>
          <a:p>
            <a:pPr indent="-228600" lvl="0" marL="228600" rtl="0" algn="l">
              <a:lnSpc>
                <a:spcPct val="150000"/>
              </a:lnSpc>
              <a:spcBef>
                <a:spcPts val="0"/>
              </a:spcBef>
              <a:spcAft>
                <a:spcPts val="0"/>
              </a:spcAft>
              <a:buClr>
                <a:schemeClr val="dk1"/>
              </a:buClr>
              <a:buSzPct val="100000"/>
              <a:buChar char="•"/>
            </a:pPr>
            <a:r>
              <a:rPr b="1" lang="en-CA" sz="2600">
                <a:latin typeface="Consolas"/>
                <a:ea typeface="Consolas"/>
                <a:cs typeface="Consolas"/>
                <a:sym typeface="Consolas"/>
              </a:rPr>
              <a:t>java --enable-preview --source 21 file.java</a:t>
            </a:r>
            <a:endParaRPr/>
          </a:p>
          <a:p>
            <a:pPr indent="-228600" lvl="0" marL="228600" rtl="0" algn="l">
              <a:lnSpc>
                <a:spcPct val="150000"/>
              </a:lnSpc>
              <a:spcBef>
                <a:spcPts val="0"/>
              </a:spcBef>
              <a:spcAft>
                <a:spcPts val="0"/>
              </a:spcAft>
              <a:buClr>
                <a:schemeClr val="dk1"/>
              </a:buClr>
              <a:buSzPct val="100000"/>
              <a:buChar char="•"/>
            </a:pPr>
            <a:r>
              <a:rPr lang="en-CA"/>
              <a:t>Compilar y Ejecutar:</a:t>
            </a:r>
            <a:endParaRPr/>
          </a:p>
          <a:p>
            <a:pPr indent="-228600" lvl="0" marL="228600" rtl="0" algn="l">
              <a:lnSpc>
                <a:spcPct val="150000"/>
              </a:lnSpc>
              <a:spcBef>
                <a:spcPts val="0"/>
              </a:spcBef>
              <a:spcAft>
                <a:spcPts val="0"/>
              </a:spcAft>
              <a:buClr>
                <a:schemeClr val="dk1"/>
              </a:buClr>
              <a:buSzPct val="100000"/>
              <a:buChar char="•"/>
            </a:pPr>
            <a:r>
              <a:rPr b="1" lang="en-CA" sz="2800">
                <a:latin typeface="Consolas"/>
                <a:ea typeface="Consolas"/>
                <a:cs typeface="Consolas"/>
                <a:sym typeface="Consolas"/>
              </a:rPr>
              <a:t>javac --enable-preview --source 21 file.java</a:t>
            </a:r>
            <a:endParaRPr/>
          </a:p>
          <a:p>
            <a:pPr indent="-228600" lvl="0" marL="228600" rtl="0" algn="l">
              <a:lnSpc>
                <a:spcPct val="150000"/>
              </a:lnSpc>
              <a:spcBef>
                <a:spcPts val="0"/>
              </a:spcBef>
              <a:spcAft>
                <a:spcPts val="0"/>
              </a:spcAft>
              <a:buClr>
                <a:schemeClr val="dk1"/>
              </a:buClr>
              <a:buSzPct val="100000"/>
              <a:buChar char="•"/>
            </a:pPr>
            <a:r>
              <a:rPr b="1" lang="en-CA" sz="2800">
                <a:latin typeface="Consolas"/>
                <a:ea typeface="Consolas"/>
                <a:cs typeface="Consolas"/>
                <a:sym typeface="Consolas"/>
              </a:rPr>
              <a:t>java --enable-preview file</a:t>
            </a:r>
            <a:endParaRPr/>
          </a:p>
          <a:p>
            <a:pPr indent="-228600" lvl="0" marL="228600" rtl="0" algn="l">
              <a:lnSpc>
                <a:spcPct val="150000"/>
              </a:lnSpc>
              <a:spcBef>
                <a:spcPts val="0"/>
              </a:spcBef>
              <a:spcAft>
                <a:spcPts val="0"/>
              </a:spcAft>
              <a:buClr>
                <a:schemeClr val="dk1"/>
              </a:buClr>
              <a:buSzPct val="100000"/>
              <a:buChar char="•"/>
            </a:pPr>
            <a:r>
              <a:rPr lang="en-CA"/>
              <a:t>Puede utilizar cualquiera o todos los nuevos formatos del método </a:t>
            </a:r>
            <a:r>
              <a:rPr b="1" i="1" lang="en-CA"/>
              <a:t>main</a:t>
            </a:r>
            <a:r>
              <a:rPr lang="en-CA"/>
              <a:t>.</a:t>
            </a:r>
            <a:endParaRPr/>
          </a:p>
          <a:p>
            <a:pPr indent="-228600" lvl="0" marL="228600" rtl="0" algn="l">
              <a:lnSpc>
                <a:spcPct val="150000"/>
              </a:lnSpc>
              <a:spcBef>
                <a:spcPts val="0"/>
              </a:spcBef>
              <a:spcAft>
                <a:spcPts val="0"/>
              </a:spcAft>
              <a:buClr>
                <a:schemeClr val="dk1"/>
              </a:buClr>
              <a:buSzPct val="100000"/>
              <a:buChar char="•"/>
            </a:pPr>
            <a:r>
              <a:rPr lang="en-CA"/>
              <a:t>Se ejecutarán en el orden que se muestra aquí,</a:t>
            </a:r>
            <a:r>
              <a:rPr b="0" i="0" lang="en-CA" u="none" cap="none" strike="noStrike"/>
              <a:t> 1, </a:t>
            </a:r>
            <a:r>
              <a:rPr lang="en-CA"/>
              <a:t>luego</a:t>
            </a:r>
            <a:r>
              <a:rPr b="0" i="0" lang="en-CA" u="none" cap="none" strike="noStrike"/>
              <a:t> 2, </a:t>
            </a:r>
            <a:r>
              <a:rPr lang="en-CA"/>
              <a:t>luego</a:t>
            </a:r>
            <a:r>
              <a:rPr b="0" i="0" lang="en-CA" u="none" cap="none" strike="noStrike"/>
              <a:t> 3, </a:t>
            </a:r>
            <a:r>
              <a:rPr lang="en-CA"/>
              <a:t>luego</a:t>
            </a:r>
            <a:r>
              <a:rPr b="0" i="0" lang="en-CA" u="none" cap="none" strike="noStrike"/>
              <a:t> 4</a:t>
            </a:r>
            <a:r>
              <a:rPr lang="en-CA"/>
              <a:t> </a:t>
            </a:r>
            <a:endParaRPr b="0" i="0" u="none" cap="none" strike="noStrike"/>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2020-06-03T20:53:58Z</dcterms:created>
  <dc:creator>Kenneth Fogel</dc:creator>
</cp:coreProperties>
</file>