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5" r:id="rId2"/>
    <p:sldId id="295" r:id="rId3"/>
    <p:sldId id="294" r:id="rId4"/>
    <p:sldId id="266" r:id="rId5"/>
    <p:sldId id="267" r:id="rId6"/>
    <p:sldId id="268" r:id="rId7"/>
    <p:sldId id="269" r:id="rId8"/>
    <p:sldId id="270" r:id="rId9"/>
    <p:sldId id="281" r:id="rId10"/>
    <p:sldId id="282" r:id="rId11"/>
    <p:sldId id="271" r:id="rId12"/>
    <p:sldId id="283" r:id="rId13"/>
    <p:sldId id="272" r:id="rId14"/>
    <p:sldId id="284" r:id="rId15"/>
    <p:sldId id="279" r:id="rId16"/>
    <p:sldId id="275" r:id="rId17"/>
    <p:sldId id="276" r:id="rId18"/>
    <p:sldId id="259" r:id="rId19"/>
    <p:sldId id="260" r:id="rId20"/>
    <p:sldId id="263" r:id="rId21"/>
    <p:sldId id="264" r:id="rId22"/>
    <p:sldId id="285" r:id="rId23"/>
    <p:sldId id="297" r:id="rId24"/>
    <p:sldId id="286" r:id="rId25"/>
    <p:sldId id="287" r:id="rId26"/>
    <p:sldId id="27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57511" autoAdjust="0"/>
  </p:normalViewPr>
  <p:slideViewPr>
    <p:cSldViewPr snapToGrid="0">
      <p:cViewPr varScale="1">
        <p:scale>
          <a:sx n="62" d="100"/>
          <a:sy n="62" d="100"/>
        </p:scale>
        <p:origin x="2336" y="19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2BC2D964-0F2E-456E-86D1-0DDCF59F6D88}" type="presOf" srcId="{2C6FAD65-C228-41FC-B8FA-1BC442926F87}" destId="{D1ECBEAB-07D7-4F1C-925E-1A0D3AF9045A}"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a:t>MyClass m = new MyClass();</a:t>
          </a:r>
          <a:endParaRPr lang="en-US"/>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a:t>var m = new MyClass();</a:t>
          </a:r>
          <a:endParaRPr lang="en-US"/>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dgm:spPr>
        <a:solidFill>
          <a:srgbClr val="F49201"/>
        </a:solidFill>
      </dgm:spPr>
      <dgm:t>
        <a:bodyPr/>
        <a:lstStyle/>
        <a:p>
          <a:r>
            <a:rPr lang="en-CA"/>
            <a:t>Finally, what you enter into your source code is what you get</a:t>
          </a:r>
          <a:endParaRPr lang="en-US"/>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dgm:spPr>
        <a:solidFill>
          <a:srgbClr val="F49201">
            <a:alpha val="79000"/>
          </a:srgbClr>
        </a:solidFill>
      </dgm:spPr>
      <dgm:t>
        <a:bodyPr/>
        <a:lstStyle/>
        <a:p>
          <a:r>
            <a:rPr lang="en-CA"/>
            <a:t>Especially useful for Strings that contain HTML, XML and JSON</a:t>
          </a:r>
          <a:endParaRPr lang="en-US"/>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dgm:spPr>
        <a:solidFill>
          <a:srgbClr val="F49201">
            <a:alpha val="76000"/>
          </a:srgbClr>
        </a:solidFill>
      </dgm:spPr>
      <dgm:t>
        <a:bodyPr/>
        <a:lstStyle/>
        <a:p>
          <a:r>
            <a:rPr lang="en-CA"/>
            <a:t>Who doesn’t like writing three quotation marks in a row </a:t>
          </a:r>
          <a:endParaRPr lang="en-US"/>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F26EF55F-DC82-4E28-A936-9292D5F1C97F}" type="presOf" srcId="{1709758A-4E17-4ABC-B941-3D68D0D60D1C}" destId="{1FE00D4F-D945-4D5D-8A9A-3480570E49D5}" srcOrd="0" destOrd="0" presId="urn:microsoft.com/office/officeart/2005/8/layout/vList2"/>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9C87E741-92A0-4A5B-8F54-3EA7654C7EC8}" srcId="{A13FF9AB-E870-4076-823B-735BE0B5B16B}" destId="{111DE71C-6E49-44D6-9A5C-C824E7DBCD65}" srcOrd="1" destOrd="0" parTransId="{CB8F3187-7D5B-4EE4-89DD-5AEA879A1743}" sibTransId="{85F76FD2-5CE0-40D9-BA4E-2591467E52EF}"/>
    <dgm:cxn modelId="{0C245E5C-0289-45B6-A48E-19BEB5A6AE33}" type="presOf" srcId="{391D66F5-C2A1-41A7-9845-FF5E8D045F19}" destId="{39D93EE1-B33A-4D62-8197-1C72F709DBB0}" srcOrd="0" destOrd="0" presId="urn:microsoft.com/office/officeart/2005/8/layout/vList2"/>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MyClass m = new MyClass();</a:t>
          </a:r>
          <a:endParaRPr lang="en-US" sz="3100" kern="1200"/>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var m = new MyClass();</a:t>
          </a:r>
          <a:endParaRPr lang="en-US" sz="3100" kern="1200"/>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Who doesn’t like writing three quotation marks in a row </a:t>
          </a:r>
          <a:endParaRPr lang="en-US" sz="1800" kern="120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Especially useful for Strings that contain HTML, XML and JSON</a:t>
          </a:r>
          <a:endParaRPr lang="en-US" sz="1800" kern="120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Finally, what you enter into your source code is what you get</a:t>
          </a:r>
          <a:endParaRPr lang="en-US" sz="1800" kern="120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2021-08-24</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2021-08-24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Target Audience:</a:t>
            </a:r>
            <a:endParaRPr lang="en-US" b="0" dirty="0">
              <a:effectLst/>
            </a:endParaRPr>
          </a:p>
          <a:p>
            <a:pPr rtl="0" fontAlgn="base"/>
            <a:r>
              <a:rPr lang="en-US" sz="1200" b="0" i="0" u="none" strike="noStrike" kern="1200" dirty="0">
                <a:solidFill>
                  <a:schemeClr val="tx1"/>
                </a:solidFill>
                <a:effectLst/>
                <a:latin typeface="+mn-lt"/>
                <a:ea typeface="+mn-ea"/>
                <a:cs typeface="+mn-cs"/>
              </a:rPr>
              <a:t>CS instructors/educators/students</a:t>
            </a:r>
          </a:p>
          <a:p>
            <a:pPr rtl="0" fontAlgn="base"/>
            <a:r>
              <a:rPr lang="en-US" sz="1200" b="0" i="0" u="none" strike="noStrike" kern="1200" dirty="0">
                <a:solidFill>
                  <a:schemeClr val="tx1"/>
                </a:solidFill>
                <a:effectLst/>
                <a:latin typeface="+mn-lt"/>
                <a:ea typeface="+mn-ea"/>
                <a:cs typeface="+mn-cs"/>
              </a:rPr>
              <a:t>Developers considering Java</a:t>
            </a:r>
          </a:p>
          <a:p>
            <a:pPr rtl="0"/>
            <a:br>
              <a:rPr lang="en-US" b="0" dirty="0">
                <a:effectLst/>
              </a:rPr>
            </a:br>
            <a:r>
              <a:rPr lang="en-US" sz="1200" b="0" i="0" u="none" strike="noStrike" kern="1200" dirty="0">
                <a:solidFill>
                  <a:schemeClr val="tx1"/>
                </a:solidFill>
                <a:effectLst/>
                <a:latin typeface="+mn-lt"/>
                <a:ea typeface="+mn-ea"/>
                <a:cs typeface="+mn-cs"/>
              </a:rPr>
              <a:t>Abstract - Java in Education V3</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Why Should You Teach Java? Why Should You Learn Java?</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Java is used by the top 95% of all employers around the world to build mission-critical systems.</a:t>
            </a:r>
            <a:endParaRPr lang="en-US" b="0" dirty="0">
              <a:effectLst/>
            </a:endParaRPr>
          </a:p>
          <a:p>
            <a:pPr rtl="0"/>
            <a:r>
              <a:rPr lang="en-US" sz="1200" b="0" i="0" u="none" strike="noStrike" kern="1200" dirty="0">
                <a:solidFill>
                  <a:schemeClr val="tx1"/>
                </a:solidFill>
                <a:effectLst/>
                <a:latin typeface="+mn-lt"/>
                <a:ea typeface="+mn-ea"/>
                <a:cs typeface="+mn-cs"/>
              </a:rPr>
              <a:t>Because of this demand, Java is widely embraced by the education community. Amongst its many features, Java is object-oriented, is written once and runs on any device, has built-in multi-threaded programming, has an integrated UI library, and has a rich ecosystem maintained by developers all over the world. For this and many other reasons, Java continues to attract educators. Java continues to evolve to meet the growing industry trends.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this presentation we look at recent enhancements to the language, look at some modern coding examples, and compare Java to another well-known language. One audience for this is educators considering Java in the classroom or who might need to defend their choice. It can also be used to help students and developers decide to learn Java. As Java evolves so will this presentation. A career in software development should begin with Java.</a:t>
            </a:r>
            <a:endParaRPr lang="en-US" b="0" dirty="0">
              <a:effectLst/>
            </a:endParaRPr>
          </a:p>
          <a:p>
            <a:br>
              <a:rPr lang="en-US" b="0" dirty="0">
                <a:effectLst/>
              </a:rPr>
            </a:br>
            <a:endParaRPr lang="en-CA" dirty="0"/>
          </a:p>
          <a:p>
            <a:endParaRPr lang="en-CA" dirty="0"/>
          </a:p>
          <a:p>
            <a:endParaRPr lang="en-CA" dirty="0"/>
          </a:p>
          <a:p>
            <a:r>
              <a:rPr lang="en-CA" dirty="0"/>
              <a:t>If you plan to do the demonstrations you will need a computer with Java 14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15</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endParaRPr lang="en-CA" dirty="0"/>
          </a:p>
          <a:p>
            <a:r>
              <a:rPr lang="en-CA" dirty="0"/>
              <a:t>More resources for community members working with students and universities on the </a:t>
            </a:r>
            <a:r>
              <a:rPr lang="en-CA" dirty="0" err="1"/>
              <a:t>jcp.org</a:t>
            </a:r>
            <a:r>
              <a:rPr lang="en-CA" dirty="0"/>
              <a:t> site: https://</a:t>
            </a:r>
            <a:r>
              <a:rPr lang="en-CA" dirty="0" err="1"/>
              <a:t>jcp.org</a:t>
            </a:r>
            <a:r>
              <a:rPr lang="en-CA" dirty="0"/>
              <a:t>/java-in-education</a:t>
            </a:r>
          </a:p>
          <a:p>
            <a:r>
              <a:rPr lang="en-CA" dirty="0"/>
              <a:t>And the wiki </a:t>
            </a:r>
            <a:r>
              <a:rPr lang="en-US" dirty="0"/>
              <a:t>https://</a:t>
            </a:r>
            <a:r>
              <a:rPr lang="en-US" dirty="0" err="1"/>
              <a:t>github.com</a:t>
            </a:r>
            <a:r>
              <a:rPr lang="en-US" dirty="0"/>
              <a:t>/</a:t>
            </a:r>
            <a:r>
              <a:rPr lang="en-US" dirty="0" err="1"/>
              <a:t>jcp</a:t>
            </a:r>
            <a:r>
              <a:rPr lang="en-US" dirty="0"/>
              <a:t>-org/Java-in-Education/wiki/Java-in-Education---Wiki-Page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67137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2021-08-24</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2021-08-24</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66614" y="1375205"/>
            <a:ext cx="4972050" cy="2053795"/>
          </a:xfrm>
        </p:spPr>
        <p:txBody>
          <a:bodyPr anchor="b">
            <a:normAutofit fontScale="90000"/>
          </a:bodyPr>
          <a:lstStyle/>
          <a:p>
            <a:pPr algn="r"/>
            <a:r>
              <a:rPr lang="en-CA" sz="5400" dirty="0">
                <a:solidFill>
                  <a:srgbClr val="FFFFFF"/>
                </a:solidFill>
              </a:rPr>
              <a:t>Java in Education- Recent Java Language Enhancements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3429001"/>
            <a:ext cx="4981488" cy="3086100"/>
          </a:xfrm>
        </p:spPr>
        <p:txBody>
          <a:bodyPr anchor="t">
            <a:normAutofit/>
          </a:bodyPr>
          <a:lstStyle/>
          <a:p>
            <a:br>
              <a:rPr lang="en-US" sz="1800" dirty="0"/>
            </a:br>
            <a:r>
              <a:rPr lang="en-US" sz="3600" dirty="0">
                <a:solidFill>
                  <a:schemeClr val="bg1"/>
                </a:solidFill>
              </a:rPr>
              <a:t>Why Should You Teach Java? Why Should You Learn Java?</a:t>
            </a: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838200" y="455363"/>
            <a:ext cx="10515600" cy="1325563"/>
          </a:xfrm>
        </p:spPr>
        <p:txBody>
          <a:bodyPr>
            <a:normAutofit/>
          </a:bodyPr>
          <a:lstStyle/>
          <a:p>
            <a:r>
              <a:rPr lang="en-CA" dirty="0">
                <a:solidFill>
                  <a:schemeClr val="bg1"/>
                </a:solidFill>
              </a:rPr>
              <a:t>New School Text Block</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838200" y="1829303"/>
            <a:ext cx="10515600" cy="4443676"/>
          </a:xfrm>
        </p:spPr>
        <p:txBody>
          <a:bodyPr>
            <a:noAutofit/>
          </a:bodyPr>
          <a:lstStyle/>
          <a:p>
            <a:pPr marL="0" indent="0">
              <a:spcBef>
                <a:spcPts val="0"/>
              </a:spcBef>
              <a:spcAft>
                <a:spcPts val="500"/>
              </a:spcAft>
              <a:buNone/>
            </a:pPr>
            <a:r>
              <a:rPr lang="en-CA" sz="1800" dirty="0">
                <a:solidFill>
                  <a:schemeClr val="bg1"/>
                </a:solidFill>
                <a:latin typeface="Consolas" panose="020B0609020204030204" pitchFamily="49" charset="0"/>
              </a:rPr>
              <a:t>String </a:t>
            </a:r>
            <a:r>
              <a:rPr lang="en-CA" sz="1800" dirty="0" err="1">
                <a:solidFill>
                  <a:schemeClr val="bg1"/>
                </a:solidFill>
                <a:latin typeface="Consolas" panose="020B0609020204030204" pitchFamily="49" charset="0"/>
              </a:rPr>
              <a:t>htmlStr</a:t>
            </a:r>
            <a:r>
              <a:rPr lang="en-CA" sz="1800" dirty="0">
                <a:solidFill>
                  <a:schemeClr val="bg1"/>
                </a:solidFill>
                <a:latin typeface="Consolas" panose="020B0609020204030204" pitchFamily="49" charset="0"/>
              </a:rPr>
              <a:t> = """</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&lt;link </a:t>
            </a:r>
            <a:r>
              <a:rPr lang="en-CA" sz="1800" dirty="0" err="1">
                <a:solidFill>
                  <a:schemeClr val="bg1"/>
                </a:solidFill>
                <a:latin typeface="Consolas" panose="020B0609020204030204" pitchFamily="49" charset="0"/>
              </a:rPr>
              <a:t>rel</a:t>
            </a:r>
            <a:r>
              <a:rPr lang="en-CA" sz="1800" dirty="0">
                <a:solidFill>
                  <a:schemeClr val="bg1"/>
                </a:solidFill>
                <a:latin typeface="Consolas" panose="020B0609020204030204" pitchFamily="49" charset="0"/>
              </a:rPr>
              <a:t>='</a:t>
            </a:r>
            <a:r>
              <a:rPr lang="en-CA" sz="1800" dirty="0" err="1">
                <a:solidFill>
                  <a:schemeClr val="bg1"/>
                </a:solidFill>
                <a:latin typeface="Consolas" panose="020B0609020204030204" pitchFamily="49" charset="0"/>
              </a:rPr>
              <a:t>stylesheet'href</a:t>
            </a:r>
            <a:r>
              <a:rPr lang="en-CA" sz="1800" dirty="0">
                <a:solidFill>
                  <a:schemeClr val="bg1"/>
                </a:solidFill>
                <a:latin typeface="Consolas" panose="020B0609020204030204" pitchFamily="49" charset="0"/>
              </a:rPr>
              <a:t>='styles/main.css' type='text/</a:t>
            </a:r>
            <a:r>
              <a:rPr lang="en-CA" sz="1800" dirty="0" err="1">
                <a:solidFill>
                  <a:schemeClr val="bg1"/>
                </a:solidFill>
                <a:latin typeface="Consolas" panose="020B0609020204030204" pitchFamily="49" charset="0"/>
              </a:rPr>
              <a:t>css</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&lt;h1&gt;GET method&lt;/h1&gt;</a:t>
            </a:r>
          </a:p>
          <a:p>
            <a:pPr marL="0" indent="0">
              <a:spcBef>
                <a:spcPts val="0"/>
              </a:spcBef>
              <a:spcAft>
                <a:spcPts val="500"/>
              </a:spcAft>
              <a:buNone/>
            </a:pPr>
            <a:r>
              <a:rPr lang="en-CA" sz="1800" dirty="0">
                <a:solidFill>
                  <a:schemeClr val="bg1"/>
                </a:solidFill>
                <a:latin typeface="Consolas" panose="020B0609020204030204" pitchFamily="49" charset="0"/>
              </a:rPr>
              <a:t>         &lt;form id='</a:t>
            </a:r>
            <a:r>
              <a:rPr lang="en-CA" sz="1800" dirty="0" err="1">
                <a:solidFill>
                  <a:schemeClr val="bg1"/>
                </a:solidFill>
                <a:latin typeface="Consolas" panose="020B0609020204030204" pitchFamily="49" charset="0"/>
              </a:rPr>
              <a:t>form:index</a:t>
            </a:r>
            <a:r>
              <a:rPr lang="en-CA" sz="1800" dirty="0">
                <a:solidFill>
                  <a:schemeClr val="bg1"/>
                </a:solidFill>
                <a:latin typeface="Consolas" panose="020B0609020204030204" pitchFamily="49" charset="0"/>
              </a:rPr>
              <a:t>' action = 'index.html'&gt;</a:t>
            </a:r>
          </a:p>
          <a:p>
            <a:pPr marL="0" indent="0">
              <a:spcBef>
                <a:spcPts val="0"/>
              </a:spcBef>
              <a:spcAft>
                <a:spcPts val="500"/>
              </a:spcAft>
              <a:buNone/>
            </a:pPr>
            <a:r>
              <a:rPr lang="en-CA" sz="1800" dirty="0">
                <a:solidFill>
                  <a:schemeClr val="bg1"/>
                </a:solidFill>
                <a:latin typeface="Consolas" panose="020B0609020204030204" pitchFamily="49" charset="0"/>
              </a:rPr>
              <a:t>            &lt;</a:t>
            </a:r>
            <a:r>
              <a:rPr lang="en-CA" sz="1800" dirty="0" err="1">
                <a:solidFill>
                  <a:schemeClr val="bg1"/>
                </a:solidFill>
                <a:latin typeface="Consolas" panose="020B0609020204030204" pitchFamily="49" charset="0"/>
              </a:rPr>
              <a:t>br</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1800" dirty="0">
                <a:solidFill>
                  <a:schemeClr val="bg1"/>
                </a:solidFill>
                <a:latin typeface="Consolas" panose="020B0609020204030204" pitchFamily="49" charset="0"/>
              </a:rPr>
              <a:t>         &lt;/form&gt;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endParaRPr lang="en-CA"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7519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200" y="365125"/>
            <a:ext cx="10515600" cy="1325563"/>
          </a:xfrm>
        </p:spPr>
        <p:txBody>
          <a:bodyPr>
            <a:normAutofit/>
          </a:bodyPr>
          <a:lstStyle/>
          <a:p>
            <a:r>
              <a:rPr lang="en-CA" b="1"/>
              <a:t>switch</a:t>
            </a:r>
            <a:r>
              <a:rPr lang="en-CA"/>
              <a:t> – an expression &amp; without a break</a:t>
            </a:r>
            <a:endParaRPr lang="en-CA" dirty="0"/>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rmAutofit fontScale="92500" lnSpcReduction="20000"/>
          </a:bodyPr>
          <a:lstStyle/>
          <a:p>
            <a:pPr marL="0" indent="0">
              <a:lnSpc>
                <a:spcPct val="110000"/>
              </a:lnSpc>
              <a:buNone/>
            </a:pPr>
            <a:r>
              <a:rPr lang="en-CA" sz="1600" dirty="0">
                <a:latin typeface="Consolas" panose="020B0609020204030204" pitchFamily="49" charset="0"/>
              </a:rPr>
              <a:t>double value = 0;</a:t>
            </a:r>
          </a:p>
          <a:p>
            <a:pPr marL="0" indent="0">
              <a:lnSpc>
                <a:spcPct val="110000"/>
              </a:lnSpc>
              <a:buNone/>
            </a:pPr>
            <a:r>
              <a:rPr lang="en-CA" sz="1600" dirty="0">
                <a:latin typeface="Consolas" panose="020B0609020204030204" pitchFamily="49" charset="0"/>
              </a:rPr>
              <a:t>switch (point) {</a:t>
            </a:r>
          </a:p>
          <a:p>
            <a:pPr marL="0" indent="0">
              <a:lnSpc>
                <a:spcPct val="110000"/>
              </a:lnSpc>
              <a:buNone/>
            </a:pPr>
            <a:r>
              <a:rPr lang="en-CA" sz="1600" dirty="0">
                <a:latin typeface="Consolas" panose="020B0609020204030204" pitchFamily="49" charset="0"/>
              </a:rPr>
              <a:t>    case NORTH:</a:t>
            </a:r>
          </a:p>
          <a:p>
            <a:pPr marL="0" indent="0">
              <a:lnSpc>
                <a:spcPct val="110000"/>
              </a:lnSpc>
              <a:buNone/>
            </a:pPr>
            <a:r>
              <a:rPr lang="en-CA" sz="1600" dirty="0">
                <a:latin typeface="Consolas" panose="020B0609020204030204" pitchFamily="49" charset="0"/>
              </a:rPr>
              <a:t>        value = </a:t>
            </a:r>
            <a:r>
              <a:rPr lang="en-CA" sz="1700" dirty="0">
                <a:latin typeface="Consolas" panose="020B0609020204030204" pitchFamily="49" charset="0"/>
              </a:rPr>
              <a:t>12.12</a:t>
            </a:r>
            <a:r>
              <a:rPr lang="en-CA" sz="1600" dirty="0">
                <a:latin typeface="Consolas" panose="020B0609020204030204" pitchFamily="49" charset="0"/>
              </a:rPr>
              <a:t>;</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SOUTH:</a:t>
            </a:r>
          </a:p>
          <a:p>
            <a:pPr marL="0" indent="0">
              <a:lnSpc>
                <a:spcPct val="110000"/>
              </a:lnSpc>
              <a:buNone/>
            </a:pPr>
            <a:r>
              <a:rPr lang="en-CA" sz="1600" dirty="0">
                <a:latin typeface="Consolas" panose="020B0609020204030204" pitchFamily="49" charset="0"/>
              </a:rPr>
              <a:t>        value = 14.14;</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EAST:</a:t>
            </a:r>
          </a:p>
          <a:p>
            <a:pPr marL="0" indent="0">
              <a:lnSpc>
                <a:spcPct val="110000"/>
              </a:lnSpc>
              <a:buNone/>
            </a:pPr>
            <a:r>
              <a:rPr lang="en-CA" sz="1600" dirty="0">
                <a:latin typeface="Consolas" panose="020B0609020204030204" pitchFamily="49" charset="0"/>
              </a:rPr>
              <a:t>        value = 16.16;</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WEST:</a:t>
            </a:r>
          </a:p>
          <a:p>
            <a:pPr marL="0" indent="0">
              <a:lnSpc>
                <a:spcPct val="110000"/>
              </a:lnSpc>
              <a:buNone/>
            </a:pPr>
            <a:r>
              <a:rPr lang="en-CA" sz="1600" dirty="0">
                <a:latin typeface="Consolas" panose="020B0609020204030204" pitchFamily="49" charset="0"/>
              </a:rPr>
              <a:t>        value = 18.18;</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fontScale="92500" lnSpcReduction="20000"/>
          </a:bodyPr>
          <a:lstStyle/>
          <a:p>
            <a:pPr marL="0" indent="0">
              <a:buNone/>
            </a:pPr>
            <a:r>
              <a:rPr lang="en-CA" sz="1600" dirty="0">
                <a:latin typeface="Consolas" panose="020B0609020204030204" pitchFamily="49" charset="0"/>
              </a:rPr>
              <a:t>double value = switch (point) {</a:t>
            </a:r>
          </a:p>
          <a:p>
            <a:pPr marL="0" indent="0">
              <a:buNone/>
            </a:pPr>
            <a:r>
              <a:rPr lang="en-CA" sz="1600" dirty="0">
                <a:latin typeface="Consolas" panose="020B0609020204030204" pitchFamily="49" charset="0"/>
              </a:rPr>
              <a:t>    case NORTH -&gt; 12.12;</a:t>
            </a:r>
          </a:p>
          <a:p>
            <a:pPr marL="0" indent="0">
              <a:buNone/>
            </a:pPr>
            <a:r>
              <a:rPr lang="en-CA" sz="1600" dirty="0">
                <a:latin typeface="Consolas" panose="020B0609020204030204" pitchFamily="49" charset="0"/>
              </a:rPr>
              <a:t>    case SOUTH -&gt; 14.14;</a:t>
            </a:r>
          </a:p>
          <a:p>
            <a:pPr marL="0" indent="0">
              <a:buNone/>
            </a:pPr>
            <a:r>
              <a:rPr lang="en-CA" sz="1600" dirty="0">
                <a:latin typeface="Consolas" panose="020B0609020204030204" pitchFamily="49" charset="0"/>
              </a:rPr>
              <a:t>    case EAST -&gt; 16.16;</a:t>
            </a:r>
          </a:p>
          <a:p>
            <a:pPr marL="0" indent="0">
              <a:buNone/>
            </a:pPr>
            <a:r>
              <a:rPr lang="en-CA" sz="1600" dirty="0">
                <a:latin typeface="Consolas" panose="020B0609020204030204" pitchFamily="49" charset="0"/>
              </a:rPr>
              <a:t>    case WEST -&gt; 18.18;</a:t>
            </a:r>
          </a:p>
          <a:p>
            <a:pPr marL="0" indent="0">
              <a:buNone/>
            </a:pPr>
            <a:r>
              <a:rPr lang="en-CA" sz="1600" dirty="0">
                <a:latin typeface="Consolas" panose="020B0609020204030204" pitchFamily="49" charset="0"/>
              </a:rPr>
              <a:t>    default -&gt; 0.0;    </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 </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620392"/>
            <a:ext cx="3808268" cy="5504688"/>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p>
        </p:txBody>
      </p:sp>
    </p:spTree>
    <p:extLst>
      <p:ext uri="{BB962C8B-B14F-4D97-AF65-F5344CB8AC3E}">
        <p14:creationId xmlns:p14="http://schemas.microsoft.com/office/powerpoint/2010/main" val="38908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872455"/>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Free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638139"/>
            <a:ext cx="10515600" cy="3659988"/>
          </a:xfrm>
        </p:spPr>
        <p:txBody>
          <a:bodyPr>
            <a:normAutofit/>
          </a:bodyPr>
          <a:lstStyle/>
          <a:p>
            <a:pPr marL="0" indent="0">
              <a:buNone/>
            </a:pPr>
            <a:r>
              <a:rPr lang="en-CA" sz="1500" dirty="0">
                <a:solidFill>
                  <a:schemeClr val="tx1">
                    <a:lumMod val="85000"/>
                    <a:lumOff val="15000"/>
                  </a:schemeClr>
                </a:solidFill>
                <a:latin typeface="Consolas" panose="020B0609020204030204" pitchFamily="49" charset="0"/>
              </a:rPr>
              <a:t>public record Person(String </a:t>
            </a:r>
            <a:r>
              <a:rPr lang="en-CA" sz="1500" dirty="0" err="1">
                <a:solidFill>
                  <a:schemeClr val="tx1">
                    <a:lumMod val="85000"/>
                    <a:lumOff val="15000"/>
                  </a:schemeClr>
                </a:solidFill>
                <a:latin typeface="Consolas" panose="020B0609020204030204" pitchFamily="49" charset="0"/>
              </a:rPr>
              <a:t>firstName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lastName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int age,</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postion</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a:t>
            </a:r>
            <a:r>
              <a:rPr lang="en-CA" sz="1500" dirty="0" err="1">
                <a:solidFill>
                  <a:schemeClr val="tx1">
                    <a:lumMod val="85000"/>
                    <a:lumOff val="15000"/>
                  </a:schemeClr>
                </a:solidFill>
                <a:latin typeface="Consolas" panose="020B0609020204030204" pitchFamily="49" charset="0"/>
              </a:rPr>
              <a:t>LocalDate</a:t>
            </a:r>
            <a:r>
              <a:rPr lang="en-CA" sz="1500" dirty="0">
                <a:solidFill>
                  <a:schemeClr val="tx1">
                    <a:lumMod val="85000"/>
                    <a:lumOff val="15000"/>
                  </a:schemeClr>
                </a:solidFill>
                <a:latin typeface="Consolas" panose="020B0609020204030204" pitchFamily="49" charset="0"/>
              </a:rPr>
              <a:t> birthday) {</a:t>
            </a:r>
          </a:p>
          <a:p>
            <a:pPr marL="0" indent="0">
              <a:buNone/>
            </a:pPr>
            <a:r>
              <a:rPr lang="en-CA" sz="1500" dirty="0">
                <a:solidFill>
                  <a:schemeClr val="tx1">
                    <a:lumMod val="85000"/>
                    <a:lumOff val="15000"/>
                  </a:schemeClr>
                </a:solidFill>
                <a:latin typeface="Consolas" panose="020B0609020204030204" pitchFamily="49" charset="0"/>
              </a:rPr>
              <a:t>    public Person{  </a:t>
            </a:r>
          </a:p>
          <a:p>
            <a:pPr marL="0" indent="0">
              <a:buNone/>
            </a:pPr>
            <a:r>
              <a:rPr lang="en-CA" sz="1500" dirty="0">
                <a:solidFill>
                  <a:schemeClr val="tx1">
                    <a:lumMod val="85000"/>
                    <a:lumOff val="15000"/>
                  </a:schemeClr>
                </a:solidFill>
                <a:latin typeface="Consolas" panose="020B0609020204030204" pitchFamily="49" charset="0"/>
              </a:rPr>
              <a:t>        if (age &lt; 18) { </a:t>
            </a:r>
          </a:p>
          <a:p>
            <a:pPr marL="0" indent="0">
              <a:buNone/>
            </a:pPr>
            <a:r>
              <a:rPr lang="en-CA" sz="1500" dirty="0">
                <a:solidFill>
                  <a:schemeClr val="tx1">
                    <a:lumMod val="85000"/>
                    <a:lumOff val="15000"/>
                  </a:schemeClr>
                </a:solidFill>
                <a:latin typeface="Consolas" panose="020B0609020204030204" pitchFamily="49" charset="0"/>
              </a:rPr>
              <a:t>            throw new </a:t>
            </a:r>
            <a:r>
              <a:rPr lang="en-CA" sz="1500" dirty="0" err="1">
                <a:solidFill>
                  <a:schemeClr val="tx1">
                    <a:lumMod val="85000"/>
                    <a:lumOff val="15000"/>
                  </a:schemeClr>
                </a:solidFill>
                <a:latin typeface="Consolas" panose="020B0609020204030204" pitchFamily="49" charset="0"/>
              </a:rPr>
              <a:t>IllegalArgumentException</a:t>
            </a:r>
            <a:r>
              <a:rPr lang="en-CA" sz="1500" dirty="0">
                <a:solidFill>
                  <a:schemeClr val="tx1">
                    <a:lumMod val="85000"/>
                    <a:lumOff val="15000"/>
                  </a:schemeClr>
                </a:solidFill>
                <a:latin typeface="Consolas" panose="020B0609020204030204" pitchFamily="49" charset="0"/>
              </a:rPr>
              <a:t>( "Too young to work for us!");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2346158" y="2628248"/>
            <a:ext cx="12093677" cy="1890261"/>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loan = input("           loan: ")</a:t>
            </a:r>
          </a:p>
          <a:p>
            <a:pPr>
              <a:spcAft>
                <a:spcPts val="500"/>
              </a:spcAft>
            </a:pPr>
            <a:r>
              <a:rPr lang="en-CA" sz="1600" b="1" dirty="0">
                <a:latin typeface="Consolas" panose="020B0609020204030204" pitchFamily="49" charset="0"/>
                <a:ea typeface="M+ 1m" panose="020B0509020203020207" pitchFamily="49" charset="-128"/>
              </a:rPr>
              <a:t>interest = input("       interest: ")</a:t>
            </a:r>
          </a:p>
          <a:p>
            <a:pPr>
              <a:spcAft>
                <a:spcPts val="500"/>
              </a:spcAft>
            </a:pPr>
            <a:r>
              <a:rPr lang="en-CA" sz="1600" b="1" dirty="0">
                <a:latin typeface="Consolas" panose="020B0609020204030204" pitchFamily="49" charset="0"/>
                <a:ea typeface="M+ 1m" panose="020B0509020203020207" pitchFamily="49" charset="-128"/>
              </a:rPr>
              <a:t>term = input("           term: ")</a:t>
            </a:r>
          </a:p>
          <a:p>
            <a:pPr>
              <a:spcAft>
                <a:spcPts val="500"/>
              </a:spcAft>
            </a:pP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float(interest) / 12;</a:t>
            </a:r>
          </a:p>
          <a:p>
            <a:pPr>
              <a:spcAft>
                <a:spcPts val="500"/>
              </a:spcAft>
            </a:pPr>
            <a:r>
              <a:rPr lang="en-CA" sz="1600" b="1" dirty="0">
                <a:latin typeface="Consolas" panose="020B0609020204030204" pitchFamily="49" charset="0"/>
                <a:ea typeface="M+ 1m" panose="020B0509020203020207" pitchFamily="49" charset="-128"/>
              </a:rPr>
              <a:t>result = float(loan)*(</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(1 - ((1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-float(term))));</a:t>
            </a:r>
          </a:p>
          <a:p>
            <a:pPr>
              <a:spcAft>
                <a:spcPts val="500"/>
              </a:spcAft>
            </a:pPr>
            <a:r>
              <a:rPr lang="en-CA" sz="1600" b="1" dirty="0">
                <a:latin typeface="Consolas" panose="020B0609020204030204" pitchFamily="49" charset="0"/>
                <a:ea typeface="M+ 1m" panose="020B0509020203020207" pitchFamily="49" charset="-128"/>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Tree>
    <p:extLst>
      <p:ext uri="{BB962C8B-B14F-4D97-AF65-F5344CB8AC3E}">
        <p14:creationId xmlns:p14="http://schemas.microsoft.com/office/powerpoint/2010/main" val="336435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9715469" cy="5304016"/>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public class JavaCalculator01 {</a:t>
            </a:r>
          </a:p>
          <a:p>
            <a:pPr>
              <a:spcAft>
                <a:spcPts val="500"/>
              </a:spcAft>
            </a:pPr>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Scanner </a:t>
            </a:r>
            <a:r>
              <a:rPr lang="en-CA" sz="1600" b="1" dirty="0" err="1">
                <a:latin typeface="Consolas" panose="020B0609020204030204" pitchFamily="49" charset="0"/>
                <a:ea typeface="M+ 1m" panose="020B0509020203020207" pitchFamily="49" charset="-128"/>
              </a:rPr>
              <a:t>sc</a:t>
            </a:r>
            <a:r>
              <a:rPr lang="en-CA" sz="1600" b="1" dirty="0">
                <a:latin typeface="Consolas" panose="020B0609020204030204" pitchFamily="49" charset="0"/>
                <a:ea typeface="M+ 1m" panose="020B0509020203020207" pitchFamily="49" charset="-128"/>
              </a:rPr>
              <a:t> = new Scanner(System.in);</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Loan: ");</a:t>
            </a:r>
          </a:p>
          <a:p>
            <a:pPr>
              <a:spcAft>
                <a:spcPts val="500"/>
              </a:spcAft>
            </a:pPr>
            <a:r>
              <a:rPr lang="en-CA" sz="1600" b="1" dirty="0">
                <a:latin typeface="Consolas" panose="020B0609020204030204" pitchFamily="49" charset="0"/>
                <a:ea typeface="M+ 1m" panose="020B0509020203020207" pitchFamily="49" charset="-128"/>
              </a:rPr>
              <a:t>        double loan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Interest: ");</a:t>
            </a:r>
          </a:p>
          <a:p>
            <a:pPr>
              <a:spcAft>
                <a:spcPts val="500"/>
              </a:spcAft>
            </a:pPr>
            <a:r>
              <a:rPr lang="en-CA" sz="1600" b="1" dirty="0">
                <a:latin typeface="Consolas" panose="020B0609020204030204" pitchFamily="49" charset="0"/>
                <a:ea typeface="M+ 1m" panose="020B0509020203020207" pitchFamily="49" charset="-128"/>
              </a:rPr>
              <a:t>        double interest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Term: ");</a:t>
            </a:r>
          </a:p>
          <a:p>
            <a:pPr>
              <a:spcAft>
                <a:spcPts val="500"/>
              </a:spcAft>
            </a:pPr>
            <a:r>
              <a:rPr lang="en-CA" sz="1600" b="1" dirty="0">
                <a:latin typeface="Consolas" panose="020B0609020204030204" pitchFamily="49" charset="0"/>
                <a:ea typeface="M+ 1m" panose="020B0509020203020207" pitchFamily="49" charset="-128"/>
              </a:rPr>
              <a:t>        double term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double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double result = loan * </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System.out.println</a:t>
            </a:r>
            <a:r>
              <a:rPr lang="en-CA" sz="1600" b="1" dirty="0">
                <a:latin typeface="Consolas" panose="020B0609020204030204" pitchFamily="49" charset="0"/>
                <a:ea typeface="M+ 1m" panose="020B0509020203020207" pitchFamily="49" charset="-128"/>
              </a:rPr>
              <a:t>("Monthly Payment: " + </a:t>
            </a:r>
            <a:r>
              <a:rPr lang="en-CA" sz="1600" b="1" dirty="0" err="1">
                <a:latin typeface="Consolas" panose="020B0609020204030204" pitchFamily="49" charset="0"/>
                <a:ea typeface="M+ 1m" panose="020B0509020203020207" pitchFamily="49" charset="-128"/>
              </a:rPr>
              <a:t>String.format</a:t>
            </a:r>
            <a:r>
              <a:rPr lang="en-CA" sz="1600" b="1" dirty="0">
                <a:latin typeface="Consolas" panose="020B0609020204030204" pitchFamily="49" charset="0"/>
                <a:ea typeface="M+ 1m" panose="020B0509020203020207" pitchFamily="49" charset="-128"/>
              </a:rPr>
              <a:t>("%.2f", result));</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Java</a:t>
            </a:r>
          </a:p>
        </p:txBody>
      </p:sp>
    </p:spTree>
    <p:extLst>
      <p:ext uri="{BB962C8B-B14F-4D97-AF65-F5344CB8AC3E}">
        <p14:creationId xmlns:p14="http://schemas.microsoft.com/office/powerpoint/2010/main" val="173926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925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r>
              <a:rPr lang="en-CA" b="0" i="1" dirty="0">
                <a:solidFill>
                  <a:srgbClr val="444444"/>
                </a:solidFill>
                <a:effectLst/>
                <a:latin typeface="proxima-nova"/>
              </a:rPr>
              <a:t>Java is developed in closed source</a:t>
            </a:r>
          </a:p>
          <a:p>
            <a:pPr lvl="1"/>
            <a:r>
              <a:rPr lang="en-CA" sz="2800" b="0" i="1" dirty="0">
                <a:solidFill>
                  <a:srgbClr val="444444"/>
                </a:solidFill>
                <a:effectLst/>
                <a:latin typeface="proxima-nova"/>
              </a:rPr>
              <a:t>The Java platform is overseen by the JCP and developed </a:t>
            </a:r>
            <a:r>
              <a:rPr lang="en-CA" sz="2800" i="1" dirty="0">
                <a:solidFill>
                  <a:srgbClr val="444444"/>
                </a:solidFill>
                <a:latin typeface="proxima-nova"/>
              </a:rPr>
              <a:t>in </a:t>
            </a:r>
            <a:r>
              <a:rPr lang="en-CA" sz="2800" b="0" i="1" dirty="0">
                <a:solidFill>
                  <a:srgbClr val="444444"/>
                </a:solidFill>
                <a:effectLst/>
                <a:latin typeface="proxima-nova"/>
              </a:rPr>
              <a:t>OpenJDK  completely as an open source implementation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Java developers </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82880" y="320152"/>
            <a:ext cx="9504320" cy="6247864"/>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import java.util.Scanner;</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public class JavaCalculator03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inputData() {</a:t>
            </a:r>
          </a:p>
          <a:p>
            <a:r>
              <a:rPr lang="en-CA" sz="1200" b="1" dirty="0">
                <a:latin typeface="Consolas" panose="020B0609020204030204" pitchFamily="49" charset="0"/>
                <a:ea typeface="M+ 1m" panose="020B0509020203020207" pitchFamily="49" charset="-128"/>
              </a:rPr>
              <a:t>        Scanner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double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double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double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System.out.println</a:t>
            </a:r>
            <a:r>
              <a:rPr lang="en-CA" sz="1200" b="1" dirty="0">
                <a:latin typeface="Consolas" panose="020B0609020204030204" pitchFamily="49" charset="0"/>
                <a:ea typeface="M+ 1m" panose="020B0509020203020207" pitchFamily="49" charset="-128"/>
              </a:rPr>
              <a:t>("Monthly Payment: " + </a:t>
            </a:r>
            <a:r>
              <a:rPr lang="en-CA" sz="1200" b="1" dirty="0" err="1">
                <a:latin typeface="Consolas" panose="020B0609020204030204" pitchFamily="49" charset="0"/>
                <a:ea typeface="M+ 1m" panose="020B0509020203020207" pitchFamily="49" charset="-128"/>
              </a:rPr>
              <a:t>String.format</a:t>
            </a:r>
            <a:r>
              <a:rPr lang="en-CA" sz="1200" b="1" dirty="0">
                <a:latin typeface="Consolas" panose="020B0609020204030204" pitchFamily="49" charset="0"/>
                <a:ea typeface="M+ 1m" panose="020B0509020203020207" pitchFamily="49" charset="-128"/>
              </a:rPr>
              <a:t>("%.2f",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inputData();</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JavaCalculator03 calc = new JavaCalculator03();</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calc.perform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16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 Professors at All Levels</a:t>
            </a:r>
          </a:p>
        </p:txBody>
      </p:sp>
    </p:spTree>
    <p:extLst>
      <p:ext uri="{BB962C8B-B14F-4D97-AF65-F5344CB8AC3E}">
        <p14:creationId xmlns:p14="http://schemas.microsoft.com/office/powerpoint/2010/main" val="240215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most significant new capability for writing Java for those wishing to learn the language </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200" y="365125"/>
            <a:ext cx="10515600" cy="1325563"/>
          </a:xfrm>
        </p:spPr>
        <p:txBody>
          <a:bodyPr>
            <a:normAutofit/>
          </a:bodyPr>
          <a:lstStyle/>
          <a:p>
            <a:r>
              <a:rPr lang="en-CA" b="1" dirty="0"/>
              <a:t>var</a:t>
            </a:r>
            <a:r>
              <a:rPr lang="en-CA" dirty="0"/>
              <a:t> – reduction of redundancy reduction</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1375837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508312970"/>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60" y="637125"/>
            <a:ext cx="3802276" cy="5256371"/>
          </a:xfrm>
        </p:spPr>
        <p:txBody>
          <a:bodyPr>
            <a:normAutofit/>
          </a:bodyPr>
          <a:lstStyle/>
          <a:p>
            <a:r>
              <a:rPr lang="en-CA" sz="4800" b="1" dirty="0">
                <a:solidFill>
                  <a:schemeClr val="bg1"/>
                </a:solidFill>
              </a:rPr>
              <a:t>text blocks</a:t>
            </a:r>
          </a:p>
        </p:txBody>
      </p:sp>
    </p:spTree>
    <p:extLst>
      <p:ext uri="{BB962C8B-B14F-4D97-AF65-F5344CB8AC3E}">
        <p14:creationId xmlns:p14="http://schemas.microsoft.com/office/powerpoint/2010/main" val="25806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838200" y="2269173"/>
            <a:ext cx="10515600" cy="3659988"/>
          </a:xfrm>
        </p:spPr>
        <p:txBody>
          <a:bodyPr>
            <a:normAutofit/>
          </a:bodyPr>
          <a:lstStyle/>
          <a:p>
            <a:pPr marL="0" indent="0">
              <a:buNone/>
            </a:pPr>
            <a:r>
              <a:rPr lang="en-CA" sz="1600" dirty="0">
                <a:solidFill>
                  <a:schemeClr val="tx1">
                    <a:lumMod val="85000"/>
                    <a:lumOff val="15000"/>
                  </a:schemeClr>
                </a:solidFill>
                <a:latin typeface="Consolas" panose="020B0609020204030204" pitchFamily="49" charset="0"/>
              </a:rPr>
              <a:t>String </a:t>
            </a:r>
            <a:r>
              <a:rPr lang="en-CA" sz="1600" dirty="0" err="1">
                <a:solidFill>
                  <a:schemeClr val="tx1">
                    <a:lumMod val="85000"/>
                    <a:lumOff val="15000"/>
                  </a:schemeClr>
                </a:solidFill>
                <a:latin typeface="Consolas" panose="020B0609020204030204" pitchFamily="49" charset="0"/>
              </a:rPr>
              <a:t>htmlStr</a:t>
            </a:r>
            <a:r>
              <a:rPr lang="en-CA" sz="1600" dirty="0">
                <a:solidFill>
                  <a:schemeClr val="tx1">
                    <a:lumMod val="85000"/>
                    <a:lumOff val="15000"/>
                  </a:schemeClr>
                </a:solidFill>
                <a:latin typeface="Consolas" panose="020B0609020204030204" pitchFamily="49" charset="0"/>
              </a:rPr>
              <a:t> = "&lt;html&gt;&lt;head&gt;&lt;link </a:t>
            </a:r>
            <a:r>
              <a:rPr lang="en-CA" sz="1600" dirty="0" err="1">
                <a:solidFill>
                  <a:schemeClr val="tx1">
                    <a:lumMod val="85000"/>
                    <a:lumOff val="15000"/>
                  </a:schemeClr>
                </a:solidFill>
                <a:latin typeface="Consolas" panose="020B0609020204030204" pitchFamily="49" charset="0"/>
              </a:rPr>
              <a:t>rel</a:t>
            </a:r>
            <a:r>
              <a:rPr lang="en-CA" sz="1600" dirty="0">
                <a:solidFill>
                  <a:schemeClr val="tx1">
                    <a:lumMod val="85000"/>
                    <a:lumOff val="15000"/>
                  </a:schemeClr>
                </a:solidFill>
                <a:latin typeface="Consolas" panose="020B0609020204030204" pitchFamily="49" charset="0"/>
              </a:rPr>
              <a:t>='stylesheet' "</a:t>
            </a:r>
          </a:p>
          <a:p>
            <a:pPr marL="0" indent="0">
              <a:buNone/>
            </a:pPr>
            <a:r>
              <a:rPr lang="en-CA" sz="1600" dirty="0">
                <a:solidFill>
                  <a:schemeClr val="tx1">
                    <a:lumMod val="85000"/>
                    <a:lumOff val="15000"/>
                  </a:schemeClr>
                </a:solidFill>
                <a:latin typeface="Consolas" panose="020B0609020204030204" pitchFamily="49" charset="0"/>
              </a:rPr>
              <a:t>    + "</a:t>
            </a:r>
            <a:r>
              <a:rPr lang="en-CA" sz="1600" dirty="0" err="1">
                <a:solidFill>
                  <a:schemeClr val="tx1">
                    <a:lumMod val="85000"/>
                    <a:lumOff val="15000"/>
                  </a:schemeClr>
                </a:solidFill>
                <a:latin typeface="Consolas" panose="020B0609020204030204" pitchFamily="49" charset="0"/>
              </a:rPr>
              <a:t>href</a:t>
            </a:r>
            <a:r>
              <a:rPr lang="en-CA" sz="1600" dirty="0">
                <a:solidFill>
                  <a:schemeClr val="tx1">
                    <a:lumMod val="85000"/>
                    <a:lumOff val="15000"/>
                  </a:schemeClr>
                </a:solidFill>
                <a:latin typeface="Consolas" panose="020B0609020204030204" pitchFamily="49" charset="0"/>
              </a:rPr>
              <a:t>='styles/main.css' "</a:t>
            </a:r>
          </a:p>
          <a:p>
            <a:pPr marL="0" indent="0">
              <a:buNone/>
            </a:pPr>
            <a:r>
              <a:rPr lang="en-CA" sz="1600" dirty="0">
                <a:solidFill>
                  <a:schemeClr val="tx1">
                    <a:lumMod val="85000"/>
                    <a:lumOff val="15000"/>
                  </a:schemeClr>
                </a:solidFill>
                <a:latin typeface="Consolas" panose="020B0609020204030204" pitchFamily="49" charset="0"/>
              </a:rPr>
              <a:t>    + "type='text/</a:t>
            </a:r>
            <a:r>
              <a:rPr lang="en-CA" sz="1600" dirty="0" err="1">
                <a:solidFill>
                  <a:schemeClr val="tx1">
                    <a:lumMod val="85000"/>
                    <a:lumOff val="15000"/>
                  </a:schemeClr>
                </a:solidFill>
                <a:latin typeface="Consolas" panose="020B0609020204030204" pitchFamily="49" charset="0"/>
              </a:rPr>
              <a:t>css</a:t>
            </a:r>
            <a:r>
              <a:rPr lang="en-CA" sz="1600"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1600" dirty="0">
                <a:solidFill>
                  <a:schemeClr val="tx1">
                    <a:lumMod val="85000"/>
                    <a:lumOff val="15000"/>
                  </a:schemeClr>
                </a:solidFill>
                <a:latin typeface="Consolas" panose="020B0609020204030204" pitchFamily="49" charset="0"/>
              </a:rPr>
              <a:t>    + "&lt;body&gt;&lt;h1&gt;GET method&lt;/h1&gt;"</a:t>
            </a:r>
          </a:p>
          <a:p>
            <a:pPr marL="0" indent="0">
              <a:buNone/>
            </a:pPr>
            <a:r>
              <a:rPr lang="en-CA" sz="1600" dirty="0">
                <a:solidFill>
                  <a:schemeClr val="tx1">
                    <a:lumMod val="85000"/>
                    <a:lumOff val="15000"/>
                  </a:schemeClr>
                </a:solidFill>
                <a:latin typeface="Consolas" panose="020B0609020204030204" pitchFamily="49" charset="0"/>
              </a:rPr>
              <a:t>    + "&lt;form id='</a:t>
            </a:r>
            <a:r>
              <a:rPr lang="en-CA" sz="1600" dirty="0" err="1">
                <a:solidFill>
                  <a:schemeClr val="tx1">
                    <a:lumMod val="85000"/>
                    <a:lumOff val="15000"/>
                  </a:schemeClr>
                </a:solidFill>
                <a:latin typeface="Consolas" panose="020B0609020204030204" pitchFamily="49" charset="0"/>
              </a:rPr>
              <a:t>form:index</a:t>
            </a:r>
            <a:r>
              <a:rPr lang="en-CA" sz="1600" dirty="0">
                <a:solidFill>
                  <a:schemeClr val="tx1">
                    <a:lumMod val="85000"/>
                    <a:lumOff val="15000"/>
                  </a:schemeClr>
                </a:solidFill>
                <a:latin typeface="Consolas" panose="020B0609020204030204" pitchFamily="49" charset="0"/>
              </a:rPr>
              <a:t>' action = 'index.html'&gt;"</a:t>
            </a:r>
          </a:p>
          <a:p>
            <a:pPr marL="0" indent="0">
              <a:buNone/>
            </a:pPr>
            <a:r>
              <a:rPr lang="en-CA" sz="1600" dirty="0">
                <a:solidFill>
                  <a:schemeClr val="tx1">
                    <a:lumMod val="85000"/>
                    <a:lumOff val="15000"/>
                  </a:schemeClr>
                </a:solidFill>
                <a:latin typeface="Consolas" panose="020B0609020204030204" pitchFamily="49" charset="0"/>
              </a:rPr>
              <a:t>    + "&lt;</a:t>
            </a:r>
            <a:r>
              <a:rPr lang="en-CA" sz="1600" dirty="0" err="1">
                <a:solidFill>
                  <a:schemeClr val="tx1">
                    <a:lumMod val="85000"/>
                    <a:lumOff val="15000"/>
                  </a:schemeClr>
                </a:solidFill>
                <a:latin typeface="Consolas" panose="020B0609020204030204" pitchFamily="49" charset="0"/>
              </a:rPr>
              <a:t>br</a:t>
            </a:r>
            <a:r>
              <a:rPr lang="en-CA" sz="1600" dirty="0">
                <a:solidFill>
                  <a:schemeClr val="tx1">
                    <a:lumMod val="85000"/>
                    <a:lumOff val="15000"/>
                  </a:schemeClr>
                </a:solidFill>
                <a:latin typeface="Consolas" panose="020B0609020204030204" pitchFamily="49" charset="0"/>
              </a:rPr>
              <a:t>/&gt;&lt;input type= 'submit' value='Return to Home page' /&gt;&lt;/form&gt;"</a:t>
            </a:r>
          </a:p>
          <a:p>
            <a:pPr marL="0" indent="0">
              <a:buNone/>
            </a:pPr>
            <a:r>
              <a:rPr lang="en-CA" sz="1600"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20943</TotalTime>
  <Words>4516</Words>
  <Application>Microsoft Macintosh PowerPoint</Application>
  <PresentationFormat>Widescreen</PresentationFormat>
  <Paragraphs>507</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proxima-nova</vt:lpstr>
      <vt:lpstr>Office Theme</vt:lpstr>
      <vt:lpstr>Java in Education- Recent Java Language Enhancements </vt:lpstr>
      <vt:lpstr>PowerPoint Presentation</vt:lpstr>
      <vt:lpstr>PowerPoint Presentation</vt:lpstr>
      <vt:lpstr>Java Language Enhancements</vt:lpstr>
      <vt:lpstr>JShell - Read-Evaluate-Print Loop (REPL) JDK 9</vt:lpstr>
      <vt:lpstr>JEP 330 - Launch Single-File Source-Code Programs JDK 11</vt:lpstr>
      <vt:lpstr>var – reduction of redundancy reduction</vt:lpstr>
      <vt:lpstr>text blocks</vt:lpstr>
      <vt:lpstr>Old School Concatenation</vt:lpstr>
      <vt:lpstr>New School Text Block</vt:lpstr>
      <vt:lpstr>switch – an expression &amp; without a break</vt:lpstr>
      <vt:lpstr>Which would you prefer to learn or teach?</vt:lpstr>
      <vt:lpstr>records – boilerplate reduction with immutable flavouring and a dash of compact constructor</vt:lpstr>
      <vt:lpstr>No setters, just simple getters  Free equals, hashCode and toString And what a lovely compact constructor for validation</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 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Heather VanCura</cp:lastModifiedBy>
  <cp:revision>37</cp:revision>
  <cp:lastPrinted>2020-06-16T22:09:01Z</cp:lastPrinted>
  <dcterms:created xsi:type="dcterms:W3CDTF">2020-06-03T20:53:58Z</dcterms:created>
  <dcterms:modified xsi:type="dcterms:W3CDTF">2021-08-27T22:07:12Z</dcterms:modified>
</cp:coreProperties>
</file>