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9" r:id="rId16"/>
    <p:sldId id="272" r:id="rId17"/>
    <p:sldId id="273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23/11/2018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s.wikipedia.org/wiki/Cliente-servid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6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</a:t>
            </a:r>
            <a:r>
              <a:rPr lang="es-CO" sz="26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una solución informática </a:t>
            </a:r>
            <a:r>
              <a:rPr lang="es-CO" sz="26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para el proceso de caracterización estudiantil en las Instituciones de Educación Superior</a:t>
            </a:r>
            <a:r>
              <a:rPr lang="es-CO" sz="2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dirty="0">
                <a:latin typeface="+mn-lt"/>
                <a:cs typeface="Times New Roman" panose="02020603050405020304" pitchFamily="18" charset="0"/>
              </a:rPr>
            </a:br>
            <a:r>
              <a:rPr lang="es-CO" sz="2600" dirty="0" smtClean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dirty="0" smtClean="0">
                <a:latin typeface="+mn-lt"/>
                <a:cs typeface="Times New Roman" panose="02020603050405020304" pitchFamily="18" charset="0"/>
              </a:rPr>
            </a:br>
            <a:r>
              <a:rPr lang="es-CO" sz="2600" b="1" dirty="0" smtClean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600" b="1" dirty="0" smtClean="0">
                <a:latin typeface="+mn-lt"/>
                <a:cs typeface="Times New Roman" panose="02020603050405020304" pitchFamily="18" charset="0"/>
              </a:rPr>
            </a:br>
            <a:r>
              <a:rPr lang="es-CO" sz="26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600" b="1" dirty="0">
                <a:latin typeface="+mn-lt"/>
                <a:cs typeface="Times New Roman" panose="02020603050405020304" pitchFamily="18" charset="0"/>
              </a:rPr>
            </a:br>
            <a:r>
              <a:rPr lang="es-MX" sz="2600" dirty="0">
                <a:latin typeface="+mn-lt"/>
                <a:cs typeface="Times New Roman" panose="02020603050405020304" pitchFamily="18" charset="0"/>
              </a:rPr>
              <a:t>Vicerrectoría Regional Orinoquía  - Unidad de Ingeniería y Ciencias Básicas</a:t>
            </a:r>
            <a:br>
              <a:rPr lang="es-MX" sz="2600" dirty="0">
                <a:latin typeface="+mn-lt"/>
                <a:cs typeface="Times New Roman" panose="02020603050405020304" pitchFamily="18" charset="0"/>
              </a:rPr>
            </a:br>
            <a:r>
              <a:rPr lang="es-MX" sz="2600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endParaRPr lang="es-CO" sz="2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9D511D-23C3-4E2A-8FD0-827C19B8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124" y="0"/>
            <a:ext cx="720787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A9A517C-CD63-4999-91D2-533BFA31F83E}"/>
              </a:ext>
            </a:extLst>
          </p:cNvPr>
          <p:cNvSpPr txBox="1"/>
          <p:nvPr/>
        </p:nvSpPr>
        <p:spPr>
          <a:xfrm>
            <a:off x="268291" y="1987242"/>
            <a:ext cx="5462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/>
              <a:t>Etapa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s-MX" sz="2800" b="1" dirty="0" smtClean="0"/>
              <a:t> – Diseño</a:t>
            </a:r>
          </a:p>
          <a:p>
            <a:pPr algn="just"/>
            <a:endParaRPr lang="es-MX" sz="2800" b="1" dirty="0" smtClean="0"/>
          </a:p>
          <a:p>
            <a:pPr algn="just"/>
            <a:r>
              <a:rPr lang="es-CO" sz="2800" dirty="0"/>
              <a:t>Para obtener una Base de Datos óptima, se realizó el proceso de normalización y se diseñó el modelo relacional con su respectivo archivo inicial de instalación para la misma.</a:t>
            </a:r>
            <a:endParaRPr lang="es-MX" sz="28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9E46AF4-218E-4E1B-B422-59B657A05EE8}"/>
              </a:ext>
            </a:extLst>
          </p:cNvPr>
          <p:cNvSpPr txBox="1"/>
          <p:nvPr/>
        </p:nvSpPr>
        <p:spPr>
          <a:xfrm>
            <a:off x="6457242" y="6100001"/>
            <a:ext cx="510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2: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 Relación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19500"/>
            <a:ext cx="5364855" cy="45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970F256-3488-4F4A-A764-07DD6803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003" y="0"/>
            <a:ext cx="719499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3FB29320-5129-474A-B682-3F1DD863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1484243"/>
            <a:ext cx="11168270" cy="4240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b="1" dirty="0" smtClean="0"/>
              <a:t>Etapa </a:t>
            </a:r>
            <a:r>
              <a:rPr lang="es-MX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-</a:t>
            </a:r>
            <a:r>
              <a:rPr lang="es-MX" b="1" dirty="0" smtClean="0"/>
              <a:t> codificación</a:t>
            </a:r>
            <a:r>
              <a:rPr lang="es-MX" b="1" dirty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18990"/>
              </p:ext>
            </p:extLst>
          </p:nvPr>
        </p:nvGraphicFramePr>
        <p:xfrm>
          <a:off x="1725768" y="1908313"/>
          <a:ext cx="9177271" cy="405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325"/>
                <a:gridCol w="2794325"/>
                <a:gridCol w="3588621"/>
              </a:tblGrid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b="1" u="none" strike="noStrike" dirty="0">
                          <a:effectLst/>
                        </a:rPr>
                        <a:t>Herramientas</a:t>
                      </a:r>
                      <a:endParaRPr lang="es-CO" sz="21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b="1" u="none" strike="noStrike">
                          <a:effectLst/>
                        </a:rPr>
                        <a:t>Lenguajes</a:t>
                      </a:r>
                      <a:endParaRPr lang="es-CO" sz="2100" b="1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b="1" u="none" strike="noStrike" dirty="0">
                          <a:effectLst/>
                        </a:rPr>
                        <a:t>Frameworks</a:t>
                      </a:r>
                      <a:endParaRPr lang="es-CO" sz="2100" b="1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 smtClean="0">
                          <a:effectLst/>
                        </a:rPr>
                        <a:t>XAMPP - LAMPP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HTML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itextpdf-5.5.1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>
                          <a:effectLst/>
                        </a:rPr>
                        <a:t>NetBeans IDE 8.2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CSS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jcommon-1.0.23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Sublime Text 3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JS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>
                          <a:effectLst/>
                        </a:rPr>
                        <a:t>jfreechart-1.0.19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Apache Tomcat 9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SQL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mysql-connector-java-5.1.23-bin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MySQL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JAVA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bootstrap3-3-7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JRE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 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bootstrap4-0-0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JDK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>
                          <a:effectLst/>
                        </a:rPr>
                        <a:t> 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jquery3-2-1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Terminator - bash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 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jquery3-3-1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 smtClean="0">
                          <a:effectLst/>
                        </a:rPr>
                        <a:t>GIT</a:t>
                      </a:r>
                      <a:r>
                        <a:rPr lang="es-CO" sz="2100" u="none" strike="noStrike" baseline="0" dirty="0" smtClean="0">
                          <a:effectLst/>
                        </a:rPr>
                        <a:t> - </a:t>
                      </a:r>
                      <a:r>
                        <a:rPr lang="es-CO" sz="2100" u="none" strike="noStrike" dirty="0" smtClean="0">
                          <a:effectLst/>
                        </a:rPr>
                        <a:t>GitHub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 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Grayscale v5.0.2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Mozilla Firefox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 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>
                          <a:effectLst/>
                        </a:rPr>
                        <a:t> </a:t>
                      </a:r>
                      <a:r>
                        <a:rPr lang="es-CO" sz="2100" u="none" strike="noStrike" dirty="0" smtClean="0">
                          <a:effectLst/>
                        </a:rPr>
                        <a:t>Google Fonts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  <a:tr h="311053"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Google Chrome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>
                          <a:effectLst/>
                        </a:rPr>
                        <a:t> </a:t>
                      </a:r>
                      <a:endParaRPr lang="es-CO" sz="2100" b="0" i="0" u="none" strike="noStrike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100" u="none" strike="noStrike" dirty="0">
                          <a:effectLst/>
                        </a:rPr>
                        <a:t> </a:t>
                      </a:r>
                      <a:endParaRPr lang="es-CO" sz="2100" b="0" i="0" u="none" strike="noStrike" dirty="0">
                        <a:solidFill>
                          <a:srgbClr val="46464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00" marR="18200" marT="18200" marB="0" anchor="b"/>
                </a:tc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1856488" y="6298550"/>
            <a:ext cx="782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2: Herramientas usadas para el desarrollo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865A72-DE1F-466B-A5F8-4414A393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245" y="18255"/>
            <a:ext cx="722075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9175FBDA-696B-46FE-97CD-48084F55349C}"/>
              </a:ext>
            </a:extLst>
          </p:cNvPr>
          <p:cNvSpPr txBox="1"/>
          <p:nvPr/>
        </p:nvSpPr>
        <p:spPr>
          <a:xfrm>
            <a:off x="234716" y="1428080"/>
            <a:ext cx="2903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800" b="1" dirty="0" smtClean="0"/>
              <a:t>Fase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 - </a:t>
            </a:r>
            <a:r>
              <a:rPr lang="es-MX" sz="2800" b="1" dirty="0" smtClean="0"/>
              <a:t>Pruebas 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3332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14" y="18255"/>
            <a:ext cx="7323786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3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214" y="18255"/>
            <a:ext cx="7323786" cy="1325563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Aplicación  administrador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E3E2B8-98E6-4853-BD73-B594159D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3" y="0"/>
            <a:ext cx="729802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Aplicación </a:t>
            </a:r>
            <a:r>
              <a:rPr lang="es-MX" b="1" dirty="0" smtClean="0">
                <a:solidFill>
                  <a:schemeClr val="bg1"/>
                </a:solidFill>
              </a:rPr>
              <a:t>Estudiantes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1C18C5-A4E6-4F7D-8261-614125AD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335" y="18255"/>
            <a:ext cx="7336665" cy="1325563"/>
          </a:xfrm>
        </p:spPr>
        <p:txBody>
          <a:bodyPr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Resultados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401B7CA-63E0-4B3B-B133-07C0E431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343818"/>
            <a:ext cx="11860696" cy="48331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32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F0FB3A2-B486-4D36-B284-27C22DD5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7" y="1457739"/>
            <a:ext cx="11767931" cy="4719224"/>
          </a:xfrm>
        </p:spPr>
        <p:txBody>
          <a:bodyPr/>
          <a:lstStyle/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03066" y="0"/>
            <a:ext cx="6988934" cy="1325563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851" y="3181082"/>
            <a:ext cx="7250805" cy="354169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O" b="1" dirty="0" smtClean="0"/>
              <a:t>El desarrollo de: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Bases </a:t>
            </a:r>
            <a:r>
              <a:rPr lang="es-CO" dirty="0"/>
              <a:t>de </a:t>
            </a:r>
            <a:r>
              <a:rPr lang="es-CO" dirty="0" smtClean="0"/>
              <a:t>datos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/>
              <a:t>Sistemas </a:t>
            </a:r>
            <a:r>
              <a:rPr lang="es-CO" dirty="0" smtClean="0"/>
              <a:t>web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Aplicaciones móviles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Programas </a:t>
            </a:r>
            <a:r>
              <a:rPr lang="es-CO" dirty="0"/>
              <a:t>de </a:t>
            </a:r>
            <a:r>
              <a:rPr lang="es-CO" dirty="0" smtClean="0"/>
              <a:t>escritorio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CO" dirty="0" smtClean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CO" dirty="0" smtClean="0"/>
              <a:t>Facilitan La gestión de esta información.</a:t>
            </a:r>
            <a:endParaRPr lang="es-CO" dirty="0"/>
          </a:p>
        </p:txBody>
      </p:sp>
      <p:pic>
        <p:nvPicPr>
          <p:cNvPr id="4" name="Imagen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10" y="2611593"/>
            <a:ext cx="5888953" cy="3533372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 flipV="1">
            <a:off x="2550017" y="3181082"/>
            <a:ext cx="4005329" cy="153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3657600" y="4378279"/>
            <a:ext cx="2421228" cy="8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960253" y="5602310"/>
            <a:ext cx="232463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bre 27"/>
          <p:cNvSpPr/>
          <p:nvPr/>
        </p:nvSpPr>
        <p:spPr>
          <a:xfrm>
            <a:off x="2846231" y="2418838"/>
            <a:ext cx="7598535" cy="1831190"/>
          </a:xfrm>
          <a:custGeom>
            <a:avLst/>
            <a:gdLst>
              <a:gd name="connsiteX0" fmla="*/ 0 w 7598535"/>
              <a:gd name="connsiteY0" fmla="*/ 1831190 h 1831190"/>
              <a:gd name="connsiteX1" fmla="*/ 3863662 w 7598535"/>
              <a:gd name="connsiteY1" fmla="*/ 2390 h 1831190"/>
              <a:gd name="connsiteX2" fmla="*/ 7598535 w 7598535"/>
              <a:gd name="connsiteY2" fmla="*/ 1431945 h 183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8535" h="1831190">
                <a:moveTo>
                  <a:pt x="0" y="1831190"/>
                </a:moveTo>
                <a:cubicBezTo>
                  <a:pt x="1298620" y="950060"/>
                  <a:pt x="2597240" y="68931"/>
                  <a:pt x="3863662" y="2390"/>
                </a:cubicBezTo>
                <a:cubicBezTo>
                  <a:pt x="5130085" y="-64151"/>
                  <a:pt x="7122017" y="1279545"/>
                  <a:pt x="7598535" y="14319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6527196" y="6182641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34851" y="1391385"/>
            <a:ext cx="11156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/>
              <a:t>A través del proceso de </a:t>
            </a:r>
            <a:r>
              <a:rPr lang="es-CO" sz="2800" b="1" dirty="0"/>
              <a:t>caracterización estudiantil</a:t>
            </a:r>
            <a:r>
              <a:rPr lang="es-CO" sz="2800" dirty="0"/>
              <a:t>, se obtiene una gran cantidad de información </a:t>
            </a:r>
            <a:r>
              <a:rPr lang="es-CO" sz="2800" dirty="0" smtClean="0"/>
              <a:t>sobre los estudiantes.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20CD7B-E404-4AFB-849D-09CBCEF8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4275" y="0"/>
            <a:ext cx="711772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46" y="1532585"/>
            <a:ext cx="10245610" cy="51483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>
                <a:cs typeface="Times New Roman" panose="02020603050405020304" pitchFamily="18" charset="0"/>
              </a:rPr>
              <a:t>Planteamiento: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b="1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No se utiliza una herramienta institucional.</a:t>
            </a:r>
            <a:endParaRPr lang="es-MX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La información no se encuentra actualizada al 100%.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>
                <a:cs typeface="Times New Roman" panose="02020603050405020304" pitchFamily="18" charset="0"/>
              </a:rPr>
              <a:t>desde el marco legal, no se da el debido manejo de la información.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>
                <a:cs typeface="Times New Roman" panose="02020603050405020304" pitchFamily="18" charset="0"/>
              </a:rPr>
              <a:t>Formulación</a:t>
            </a:r>
            <a:r>
              <a:rPr lang="es-MX" dirty="0">
                <a:cs typeface="Times New Roman" panose="02020603050405020304" pitchFamily="18" charset="0"/>
              </a:rPr>
              <a:t>: </a:t>
            </a:r>
            <a:r>
              <a:rPr lang="es-MX" dirty="0" smtClean="0">
                <a:cs typeface="Times New Roman" panose="02020603050405020304" pitchFamily="18" charset="0"/>
              </a:rPr>
              <a:t>¿</a:t>
            </a:r>
            <a:r>
              <a:rPr lang="es-CO" dirty="0" smtClean="0"/>
              <a:t>Cómo </a:t>
            </a:r>
            <a:r>
              <a:rPr lang="es-CO" dirty="0"/>
              <a:t>desarrollar una solución informática basada </a:t>
            </a:r>
            <a:r>
              <a:rPr lang="es-CO" dirty="0" smtClean="0"/>
              <a:t>en las TIC </a:t>
            </a:r>
            <a:r>
              <a:rPr lang="es-CO" dirty="0"/>
              <a:t>que ayude a las instituciones de educación superior a realizar el proceso de caracterización estudiantil de una manera sistematizada</a:t>
            </a:r>
            <a:r>
              <a:rPr lang="es-MX" dirty="0" smtClean="0">
                <a:cs typeface="Times New Roman" panose="02020603050405020304" pitchFamily="18" charset="0"/>
              </a:rPr>
              <a:t>? </a:t>
            </a:r>
            <a:endParaRPr lang="es-MX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670" y="18255"/>
            <a:ext cx="7053329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119" y="2601532"/>
            <a:ext cx="8118402" cy="247274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Objetivo general</a:t>
            </a:r>
            <a:r>
              <a:rPr lang="es-MX" dirty="0"/>
              <a:t>: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CO" dirty="0" smtClean="0"/>
              <a:t>Desarrollar </a:t>
            </a:r>
            <a:r>
              <a:rPr lang="es-CO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6489E5-FCF6-4E30-B2D3-75F086E8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429" y="0"/>
            <a:ext cx="7027572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24" y="1648495"/>
            <a:ext cx="11621456" cy="482957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/>
              <a:t>Objetivos específicos</a:t>
            </a:r>
            <a:r>
              <a:rPr lang="es-MX" dirty="0"/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 smtClean="0"/>
              <a:t>Desarrollar </a:t>
            </a:r>
            <a:r>
              <a:rPr lang="es-CO" dirty="0"/>
              <a:t>una base de datos normalizada, orientada a la optimización del proceso de caracterización estudiantil.</a:t>
            </a:r>
            <a:endParaRPr lang="es-MX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/>
              <a:t>Desarrollar una aplicación Java Standard Edition para que permita al administrador de cada institución de educación superior gestionar su proceso de caracterización estudiantil</a:t>
            </a:r>
            <a:r>
              <a:rPr lang="es-CO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dirty="0"/>
              <a:t>Desarrollar un sistema web utilizando la tecnología Java Server Pages que permita a los estudiantes de cada institución de educación superior, llenar las encuestas creadas por el administrador.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913" y="18255"/>
            <a:ext cx="7079087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135" y="1957589"/>
            <a:ext cx="7302323" cy="452048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MX" b="1" dirty="0"/>
              <a:t>¿</a:t>
            </a:r>
            <a:r>
              <a:rPr lang="es-MX" b="1" dirty="0" smtClean="0"/>
              <a:t>Para qué desarrollar esta solución informática?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 Sistematizar el proceso.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Identificar las necesidades de los estudiantes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Facilitar el trabajo.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dirty="0" smtClean="0"/>
              <a:t>Dar cumplimiento a la legislación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065" y="0"/>
            <a:ext cx="6988935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44A195-81E2-4535-8AF2-A32F3CBD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06" y="2240929"/>
            <a:ext cx="6152000" cy="4256164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/>
              <a:t>SCRUM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Se </a:t>
            </a:r>
            <a:r>
              <a:rPr lang="es-MX" dirty="0"/>
              <a:t>decidió utilizar la metodología </a:t>
            </a:r>
            <a:r>
              <a:rPr lang="es-MX" dirty="0" smtClean="0"/>
              <a:t>SCRUM por 4 razones:</a:t>
            </a:r>
          </a:p>
          <a:p>
            <a:pPr algn="just"/>
            <a:r>
              <a:rPr lang="es-MX" dirty="0" smtClean="0"/>
              <a:t>Ser un enfoque ágil.</a:t>
            </a:r>
          </a:p>
          <a:p>
            <a:pPr algn="just"/>
            <a:r>
              <a:rPr lang="es-MX" dirty="0" smtClean="0"/>
              <a:t>Permitir un ritmo de trabajo sostenible.</a:t>
            </a:r>
          </a:p>
          <a:p>
            <a:pPr algn="just"/>
            <a:r>
              <a:rPr lang="es-MX" dirty="0" smtClean="0"/>
              <a:t>Minimizar los riesgos.</a:t>
            </a:r>
          </a:p>
          <a:p>
            <a:pPr algn="just"/>
            <a:r>
              <a:rPr lang="es-MX" dirty="0" smtClean="0"/>
              <a:t>KANBAN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22" y="1990622"/>
            <a:ext cx="5594830" cy="420411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6903104" y="618264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Ejemplo KANBAN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471DF1-E266-45C9-99D0-121F6BFC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639" y="0"/>
            <a:ext cx="7156362" cy="1220904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46EA4DCA-5CF5-445C-A682-F68F57AE84CF}"/>
              </a:ext>
            </a:extLst>
          </p:cNvPr>
          <p:cNvSpPr txBox="1"/>
          <p:nvPr/>
        </p:nvSpPr>
        <p:spPr>
          <a:xfrm>
            <a:off x="392716" y="2429140"/>
            <a:ext cx="43595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Etapa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b="1" dirty="0" smtClean="0"/>
              <a:t> - Planeación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Las historias de usuario fueron los instrumentos de recolección de información usados para definir las funcionalidades del sistema.</a:t>
            </a:r>
            <a:endParaRPr lang="es-MX" sz="2800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57973"/>
              </p:ext>
            </p:extLst>
          </p:nvPr>
        </p:nvGraphicFramePr>
        <p:xfrm>
          <a:off x="5720296" y="1444194"/>
          <a:ext cx="6361363" cy="4853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6311"/>
                <a:gridCol w="266441"/>
                <a:gridCol w="3998611"/>
              </a:tblGrid>
              <a:tr h="414329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Historia de Usuario 1</a:t>
                      </a:r>
                      <a:endParaRPr lang="es-CO" sz="14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Número:</a:t>
                      </a:r>
                      <a:r>
                        <a:rPr lang="es-CO" sz="1400" kern="50" dirty="0">
                          <a:effectLst/>
                        </a:rPr>
                        <a:t> 1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kern="50">
                          <a:effectLst/>
                        </a:rPr>
                        <a:t>Usuario: Administrador</a:t>
                      </a:r>
                      <a:endParaRPr lang="es-CO" sz="1400" kern="5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Nombre historia</a:t>
                      </a:r>
                      <a:r>
                        <a:rPr lang="es-CO" sz="14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Prioridad</a:t>
                      </a:r>
                      <a:r>
                        <a:rPr lang="es-CO" sz="1400" kern="50" dirty="0">
                          <a:effectLst/>
                        </a:rPr>
                        <a:t>:  Alta 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Riesgo en desarrollo</a:t>
                      </a:r>
                      <a:r>
                        <a:rPr lang="es-CO" sz="1400" kern="50" dirty="0">
                          <a:effectLst/>
                        </a:rPr>
                        <a:t>: Alta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Puntos estimados</a:t>
                      </a:r>
                      <a:r>
                        <a:rPr lang="es-CO" sz="1400" kern="50" dirty="0">
                          <a:effectLst/>
                        </a:rPr>
                        <a:t>: 12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Fase de asignación</a:t>
                      </a:r>
                      <a:r>
                        <a:rPr lang="es-CO" sz="1400" kern="50" dirty="0">
                          <a:effectLst/>
                        </a:rPr>
                        <a:t>: 3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Programador responsable</a:t>
                      </a:r>
                      <a:r>
                        <a:rPr lang="es-CO" sz="1400" kern="50" dirty="0">
                          <a:effectLst/>
                        </a:rPr>
                        <a:t>: Brayan Mauricio Novoa Salazar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Descripción</a:t>
                      </a:r>
                      <a:r>
                        <a:rPr lang="es-CO" sz="14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Entradas</a:t>
                      </a:r>
                      <a:r>
                        <a:rPr lang="es-CO" sz="1400" kern="50" dirty="0">
                          <a:effectLst/>
                        </a:rPr>
                        <a:t>: Universidad, Rectoría, Sede, Usuario y Contraseña.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kern="50" dirty="0">
                          <a:effectLst/>
                        </a:rPr>
                        <a:t> 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b="1" kern="50" dirty="0">
                          <a:effectLst/>
                        </a:rPr>
                        <a:t>Salidas</a:t>
                      </a:r>
                      <a:r>
                        <a:rPr lang="es-CO" sz="14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4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14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6158510" y="6272793"/>
            <a:ext cx="509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 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historia de usuario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8C63D6-C210-40D1-AC01-78DC49BB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82" y="0"/>
            <a:ext cx="7182118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BC049DBC-6933-4F01-99CD-12D18B825504}"/>
              </a:ext>
            </a:extLst>
          </p:cNvPr>
          <p:cNvSpPr txBox="1"/>
          <p:nvPr/>
        </p:nvSpPr>
        <p:spPr>
          <a:xfrm>
            <a:off x="472790" y="6334780"/>
            <a:ext cx="4844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1: Diagrama casos de 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duEstud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8" y="1325563"/>
            <a:ext cx="4554358" cy="512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46EA4DCA-5CF5-445C-A682-F68F57AE84CF}"/>
              </a:ext>
            </a:extLst>
          </p:cNvPr>
          <p:cNvSpPr txBox="1"/>
          <p:nvPr/>
        </p:nvSpPr>
        <p:spPr>
          <a:xfrm>
            <a:off x="6058949" y="2275134"/>
            <a:ext cx="4527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 smtClean="0"/>
              <a:t>Casos de uso</a:t>
            </a:r>
          </a:p>
          <a:p>
            <a:pPr algn="just"/>
            <a:r>
              <a:rPr lang="es-MX" sz="2800" b="1" dirty="0" smtClean="0"/>
              <a:t> </a:t>
            </a:r>
            <a:endParaRPr lang="es-MX" sz="2800" b="1" dirty="0"/>
          </a:p>
          <a:p>
            <a:pPr algn="just"/>
            <a:r>
              <a:rPr lang="es-MX" sz="2800" dirty="0" smtClean="0"/>
              <a:t>Diagrama de casos de uso que ilustra el funcionamiento de la aplicación de web de los estudiantes.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556</Words>
  <Application>Microsoft Office PowerPoint</Application>
  <PresentationFormat>Panorámica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Desarrollo de una solución informática para el proceso de caracterización estudiantil en las Instituciones de Educación Superior  Brayan Mauricio Novoa Salazar  Vicerrectoría Regional Orinoquía  - Unidad de Ingeniería y Ciencias Básicas Programa Tecnología  en  Desarrollo de Software</vt:lpstr>
      <vt:lpstr>Resumen</vt:lpstr>
      <vt:lpstr>Problema</vt:lpstr>
      <vt:lpstr>Objetivos</vt:lpstr>
      <vt:lpstr>Objetivos</vt:lpstr>
      <vt:lpstr>Justificación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Metodología de desarrollo</vt:lpstr>
      <vt:lpstr>Aplicación  administrador</vt:lpstr>
      <vt:lpstr>Aplicación  administrador</vt:lpstr>
      <vt:lpstr>Aplicación Estudiantes</vt:lpstr>
      <vt:lpstr>Resultados</vt:lpstr>
      <vt:lpstr>Conclusiones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83</cp:revision>
  <dcterms:created xsi:type="dcterms:W3CDTF">2018-01-16T19:56:42Z</dcterms:created>
  <dcterms:modified xsi:type="dcterms:W3CDTF">2018-11-23T16:53:32Z</dcterms:modified>
</cp:coreProperties>
</file>