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7" r:id="rId4"/>
    <p:sldId id="257" r:id="rId5"/>
    <p:sldId id="258" r:id="rId6"/>
    <p:sldId id="276" r:id="rId7"/>
    <p:sldId id="259" r:id="rId8"/>
    <p:sldId id="260" r:id="rId9"/>
    <p:sldId id="261" r:id="rId10"/>
    <p:sldId id="284" r:id="rId11"/>
    <p:sldId id="283" r:id="rId12"/>
    <p:sldId id="286" r:id="rId13"/>
    <p:sldId id="281" r:id="rId14"/>
    <p:sldId id="282" r:id="rId15"/>
    <p:sldId id="280" r:id="rId16"/>
    <p:sldId id="278" r:id="rId17"/>
    <p:sldId id="275" r:id="rId18"/>
    <p:sldId id="279" r:id="rId19"/>
    <p:sldId id="262" r:id="rId20"/>
    <p:sldId id="263" r:id="rId21"/>
    <p:sldId id="264" r:id="rId22"/>
    <p:sldId id="265" r:id="rId23"/>
    <p:sldId id="291" r:id="rId24"/>
    <p:sldId id="266" r:id="rId25"/>
    <p:sldId id="267" r:id="rId26"/>
    <p:sldId id="289" r:id="rId27"/>
    <p:sldId id="290" r:id="rId28"/>
    <p:sldId id="292" r:id="rId29"/>
    <p:sldId id="269" r:id="rId30"/>
    <p:sldId id="273" r:id="rId31"/>
    <p:sldId id="288" r:id="rId3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654"/>
    <a:srgbClr val="292C3A"/>
    <a:srgbClr val="FECB23"/>
    <a:srgbClr val="FFF4D1"/>
    <a:srgbClr val="F2F2F2"/>
    <a:srgbClr val="D9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3" autoAdjust="0"/>
    <p:restoredTop sz="94660"/>
  </p:normalViewPr>
  <p:slideViewPr>
    <p:cSldViewPr snapToGrid="0">
      <p:cViewPr>
        <p:scale>
          <a:sx n="50" d="100"/>
          <a:sy n="50" d="100"/>
        </p:scale>
        <p:origin x="7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3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08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70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6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1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3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02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B8E7-BDB9-4384-837D-5E0AF3F2FB20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9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arioeldia.cl/region/dr-hernandez-sampieri-se-presento-en-serena" TargetMode="External"/><Relationship Id="rId3" Type="http://schemas.openxmlformats.org/officeDocument/2006/relationships/hyperlink" Target="https://es.wikipedia.org/wiki/Cliente-servidor" TargetMode="External"/><Relationship Id="rId7" Type="http://schemas.openxmlformats.org/officeDocument/2006/relationships/hyperlink" Target="http://foro.ubuntu-guia.com/Richard-Stallman-and-Linus-Torvalds-td3879119.html" TargetMode="External"/><Relationship Id="rId2" Type="http://schemas.openxmlformats.org/officeDocument/2006/relationships/hyperlink" Target="https://www.gnu.org/philosophy/free-software-intro.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sites/calebmelby/2013/12/19/hortonworks-wants-to-own-big-data-without-owning-anything/#25035aba3132" TargetMode="External"/><Relationship Id="rId5" Type="http://schemas.openxmlformats.org/officeDocument/2006/relationships/hyperlink" Target="https://es.wikiquote.org/wiki/Richard_Stallman" TargetMode="External"/><Relationship Id="rId10" Type="http://schemas.openxmlformats.org/officeDocument/2006/relationships/hyperlink" Target="https://www.fsf.org/es" TargetMode="External"/><Relationship Id="rId4" Type="http://schemas.openxmlformats.org/officeDocument/2006/relationships/hyperlink" Target="http://observatorio.epacartagena.gov.co/wp-content/uploads/2017/08/metodologia-de-la-investigacion-sexta-edicion.compressed.pdf" TargetMode="External"/><Relationship Id="rId9" Type="http://schemas.openxmlformats.org/officeDocument/2006/relationships/hyperlink" Target="https://www.gnu.org/home.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548" y="3473899"/>
            <a:ext cx="11158330" cy="1457741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 smtClean="0">
                <a:latin typeface="+mn-lt"/>
                <a:cs typeface="Times New Roman" panose="02020603050405020304" pitchFamily="18" charset="0"/>
              </a:rPr>
              <a:t>Vicerrectoría </a:t>
            </a:r>
            <a:r>
              <a:rPr lang="es-MX" sz="2800" b="1" dirty="0">
                <a:latin typeface="+mn-lt"/>
                <a:cs typeface="Times New Roman" panose="02020603050405020304" pitchFamily="18" charset="0"/>
              </a:rPr>
              <a:t>Regional Orinoquía  - Unidad de Ingeniería y Ciencias </a:t>
            </a:r>
            <a:r>
              <a:rPr lang="es-MX" sz="2800" b="1" dirty="0" smtClean="0">
                <a:latin typeface="+mn-lt"/>
                <a:cs typeface="Times New Roman" panose="02020603050405020304" pitchFamily="18" charset="0"/>
              </a:rPr>
              <a:t>Básicas</a:t>
            </a:r>
            <a:br>
              <a:rPr lang="es-MX" sz="2800" b="1" dirty="0" smtClean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Programa: Tecnología  en  Desarrollo de </a:t>
            </a:r>
            <a:r>
              <a:rPr lang="es-MX" sz="2800" b="1" dirty="0" smtClean="0">
                <a:latin typeface="+mn-lt"/>
                <a:cs typeface="Times New Roman" panose="02020603050405020304" pitchFamily="18" charset="0"/>
              </a:rPr>
              <a:t>Software</a:t>
            </a:r>
            <a:endParaRPr lang="es-CO" sz="28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0538" y="5894770"/>
            <a:ext cx="5026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Autor: Brayan </a:t>
            </a:r>
            <a:r>
              <a:rPr lang="es-CO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Mauricio Novoa </a:t>
            </a:r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Salazar</a:t>
            </a:r>
          </a:p>
          <a:p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Asesor: Justo Chávez Valenzuela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5112913" y="2908100"/>
            <a:ext cx="3523087" cy="99354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5129346" y="3052093"/>
            <a:ext cx="3506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Fundador del movimiento de </a:t>
            </a:r>
            <a:r>
              <a:rPr lang="es-MX" sz="2400" b="1" dirty="0"/>
              <a:t>s</a:t>
            </a:r>
            <a:r>
              <a:rPr lang="es-MX" sz="2400" b="1" dirty="0" smtClean="0"/>
              <a:t>oftware </a:t>
            </a:r>
            <a:r>
              <a:rPr lang="es-MX" sz="2400" b="1" dirty="0" smtClean="0"/>
              <a:t>libre</a:t>
            </a:r>
            <a:endParaRPr lang="es-MX" b="1" dirty="0"/>
          </a:p>
        </p:txBody>
      </p:sp>
      <p:cxnSp>
        <p:nvCxnSpPr>
          <p:cNvPr id="63" name="Conector recto de flecha 62"/>
          <p:cNvCxnSpPr>
            <a:stCxn id="1032" idx="3"/>
            <a:endCxn id="18" idx="1"/>
          </p:cNvCxnSpPr>
          <p:nvPr/>
        </p:nvCxnSpPr>
        <p:spPr>
          <a:xfrm flipV="1">
            <a:off x="3729232" y="1946030"/>
            <a:ext cx="1416547" cy="125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Resultado de imagen para richard stall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03" y="1597035"/>
            <a:ext cx="2936829" cy="32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 am a&#10;     Saint In the Church Of Ema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1" y="5390412"/>
            <a:ext cx="3341016" cy="108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redondeado 13"/>
          <p:cNvSpPr/>
          <p:nvPr/>
        </p:nvSpPr>
        <p:spPr>
          <a:xfrm>
            <a:off x="5129346" y="5759802"/>
            <a:ext cx="3066502" cy="708883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5145779" y="5903795"/>
            <a:ext cx="3073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Fundador de la FSF</a:t>
            </a:r>
            <a:endParaRPr lang="es-MX" b="1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827559" y="4548616"/>
            <a:ext cx="2105306" cy="461665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5825099" y="4548616"/>
            <a:ext cx="2110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GNU</a:t>
            </a:r>
            <a:endParaRPr lang="es-MX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5145779" y="1610211"/>
            <a:ext cx="1920182" cy="671638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5162211" y="1754204"/>
            <a:ext cx="1924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EMACS</a:t>
            </a:r>
            <a:endParaRPr lang="es-MX" b="1" dirty="0"/>
          </a:p>
        </p:txBody>
      </p:sp>
      <p:cxnSp>
        <p:nvCxnSpPr>
          <p:cNvPr id="9" name="Conector recto de flecha 8"/>
          <p:cNvCxnSpPr>
            <a:stCxn id="1032" idx="3"/>
            <a:endCxn id="5" idx="1"/>
          </p:cNvCxnSpPr>
          <p:nvPr/>
        </p:nvCxnSpPr>
        <p:spPr>
          <a:xfrm>
            <a:off x="3729232" y="3205617"/>
            <a:ext cx="1383681" cy="19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1032" idx="3"/>
            <a:endCxn id="14" idx="1"/>
          </p:cNvCxnSpPr>
          <p:nvPr/>
        </p:nvCxnSpPr>
        <p:spPr>
          <a:xfrm>
            <a:off x="3729232" y="3205617"/>
            <a:ext cx="1400114" cy="290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1032" idx="3"/>
            <a:endCxn id="16" idx="1"/>
          </p:cNvCxnSpPr>
          <p:nvPr/>
        </p:nvCxnSpPr>
        <p:spPr>
          <a:xfrm>
            <a:off x="3729232" y="3205617"/>
            <a:ext cx="2098327" cy="157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Resultado de imagen para EMAC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30" y="1653921"/>
            <a:ext cx="1357130" cy="109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n para GP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868" y="3901642"/>
            <a:ext cx="2649403" cy="99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ector recto de flecha 57"/>
          <p:cNvCxnSpPr>
            <a:stCxn id="5" idx="3"/>
            <a:endCxn id="1050" idx="1"/>
          </p:cNvCxnSpPr>
          <p:nvPr/>
        </p:nvCxnSpPr>
        <p:spPr>
          <a:xfrm>
            <a:off x="8636000" y="3404871"/>
            <a:ext cx="588868" cy="99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16" idx="3"/>
            <a:endCxn id="1050" idx="1"/>
          </p:cNvCxnSpPr>
          <p:nvPr/>
        </p:nvCxnSpPr>
        <p:spPr>
          <a:xfrm flipV="1">
            <a:off x="7932865" y="4398405"/>
            <a:ext cx="1292003" cy="38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18" idx="3"/>
            <a:endCxn id="1042" idx="1"/>
          </p:cNvCxnSpPr>
          <p:nvPr/>
        </p:nvCxnSpPr>
        <p:spPr>
          <a:xfrm>
            <a:off x="7065961" y="1946030"/>
            <a:ext cx="2990669" cy="25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recto de flecha 1024"/>
          <p:cNvCxnSpPr>
            <a:stCxn id="14" idx="3"/>
            <a:endCxn id="1052" idx="1"/>
          </p:cNvCxnSpPr>
          <p:nvPr/>
        </p:nvCxnSpPr>
        <p:spPr>
          <a:xfrm>
            <a:off x="8195848" y="6114244"/>
            <a:ext cx="1084760" cy="11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ángulo 1046"/>
          <p:cNvSpPr/>
          <p:nvPr/>
        </p:nvSpPr>
        <p:spPr>
          <a:xfrm>
            <a:off x="0" y="4851305"/>
            <a:ext cx="465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https://es.wikiquote.org/wiki/Richard_Stallman</a:t>
            </a:r>
          </a:p>
        </p:txBody>
      </p:sp>
      <p:sp>
        <p:nvSpPr>
          <p:cNvPr id="1048" name="Rectángulo 1047"/>
          <p:cNvSpPr/>
          <p:nvPr/>
        </p:nvSpPr>
        <p:spPr>
          <a:xfrm>
            <a:off x="1245886" y="6488668"/>
            <a:ext cx="2161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https://stallman.org/</a:t>
            </a:r>
          </a:p>
        </p:txBody>
      </p:sp>
      <p:pic>
        <p:nvPicPr>
          <p:cNvPr id="1052" name="Picture 28" descr="https://static.fsf.org/common/img/logo-n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608" y="6076862"/>
            <a:ext cx="269557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ángulo 1052"/>
          <p:cNvSpPr/>
          <p:nvPr/>
        </p:nvSpPr>
        <p:spPr>
          <a:xfrm>
            <a:off x="9469391" y="6412814"/>
            <a:ext cx="231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https://www.fsf.org/es</a:t>
            </a:r>
          </a:p>
        </p:txBody>
      </p:sp>
      <p:sp>
        <p:nvSpPr>
          <p:cNvPr id="95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4630193" cy="96450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Referentes teóricos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8233948" y="395326"/>
            <a:ext cx="385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</a:rPr>
              <a:t>Richard Stallman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5385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5534632" y="3751094"/>
            <a:ext cx="2179431" cy="62630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5504126" y="3851234"/>
            <a:ext cx="2168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Kernel Linux</a:t>
            </a:r>
            <a:endParaRPr lang="es-MX" b="1" dirty="0"/>
          </a:p>
        </p:txBody>
      </p:sp>
      <p:pic>
        <p:nvPicPr>
          <p:cNvPr id="2050" name="Picture 2" descr="https://thumbor.forbes.com/thumbor/960x0/https%3A%2F%2Fblogs-images.forbes.com%2Fcalebmelby%2Ffiles%2F2014%2F06%2F2bits_03_02-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" y="1542600"/>
            <a:ext cx="4698496" cy="497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6/62/Gldt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328" y="1343818"/>
            <a:ext cx="3252071" cy="544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/>
          <p:cNvCxnSpPr>
            <a:stCxn id="6" idx="3"/>
            <a:endCxn id="2052" idx="1"/>
          </p:cNvCxnSpPr>
          <p:nvPr/>
        </p:nvCxnSpPr>
        <p:spPr>
          <a:xfrm>
            <a:off x="7714063" y="4064245"/>
            <a:ext cx="616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2050" idx="3"/>
            <a:endCxn id="6" idx="1"/>
          </p:cNvCxnSpPr>
          <p:nvPr/>
        </p:nvCxnSpPr>
        <p:spPr>
          <a:xfrm>
            <a:off x="4948874" y="4031335"/>
            <a:ext cx="585758" cy="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Referentes teóricos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442543" y="418242"/>
            <a:ext cx="3608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</a:rPr>
              <a:t>Linus Torvalds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3576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uniminuto software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45" y="1474447"/>
            <a:ext cx="6731769" cy="223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oro.ubuntu-guia.com/file/n3879119/rms-lin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599" y="3705849"/>
            <a:ext cx="4221702" cy="26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Referentes teóricos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600950" y="145745"/>
            <a:ext cx="44687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/>
                </a:solidFill>
              </a:rPr>
              <a:t>Jornadas de Software Libre UNIMINUTO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7877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5660130" y="1493372"/>
            <a:ext cx="5746269" cy="528904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5698230" y="1560611"/>
            <a:ext cx="5746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Creador de </a:t>
            </a:r>
            <a:r>
              <a:rPr lang="es-MX" sz="2400" b="1" dirty="0" smtClean="0"/>
              <a:t>Java</a:t>
            </a:r>
            <a:endParaRPr lang="es-MX" b="1" dirty="0"/>
          </a:p>
        </p:txBody>
      </p:sp>
      <p:pic>
        <p:nvPicPr>
          <p:cNvPr id="4098" name="Picture 2" descr="James Gosling 2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6" y="1343818"/>
            <a:ext cx="3922741" cy="53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redondeado 14"/>
          <p:cNvSpPr/>
          <p:nvPr/>
        </p:nvSpPr>
        <p:spPr>
          <a:xfrm>
            <a:off x="5660130" y="2422359"/>
            <a:ext cx="5746269" cy="528903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5698230" y="2489597"/>
            <a:ext cx="5746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Creador </a:t>
            </a:r>
            <a:r>
              <a:rPr lang="es-MX" sz="2400" b="1" dirty="0" smtClean="0"/>
              <a:t>del compilador de Java</a:t>
            </a:r>
            <a:endParaRPr lang="es-MX" b="1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5660130" y="3329683"/>
            <a:ext cx="5746269" cy="528904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5698230" y="3396921"/>
            <a:ext cx="5746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Creador </a:t>
            </a:r>
            <a:r>
              <a:rPr lang="es-MX" sz="2400" b="1" dirty="0" smtClean="0"/>
              <a:t>de la JVM</a:t>
            </a:r>
            <a:endParaRPr lang="es-MX" b="1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5660130" y="4199999"/>
            <a:ext cx="5746269" cy="945210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5698230" y="4267237"/>
            <a:ext cx="57462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Miembro </a:t>
            </a:r>
            <a:r>
              <a:rPr lang="es-MX" sz="2400" b="1" dirty="0" smtClean="0"/>
              <a:t>Academia Nacional de Ingeniería en </a:t>
            </a:r>
            <a:r>
              <a:rPr lang="es-MX" sz="2400" b="1" dirty="0" smtClean="0"/>
              <a:t>Estados Unidos</a:t>
            </a:r>
            <a:endParaRPr lang="es-MX" b="1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5660130" y="5461221"/>
            <a:ext cx="5746269" cy="1267568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698230" y="5528460"/>
            <a:ext cx="5746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Medalla </a:t>
            </a:r>
            <a:r>
              <a:rPr lang="es-MX" sz="2400" b="1" dirty="0" smtClean="0"/>
              <a:t>John von Newmann de la </a:t>
            </a:r>
            <a:r>
              <a:rPr lang="es-MX" sz="2400" b="1" dirty="0" smtClean="0"/>
              <a:t>IEEE por lo anterior y otras contribuciones a los lenguajes de programación y entornos</a:t>
            </a:r>
            <a:endParaRPr lang="es-MX" b="1" dirty="0"/>
          </a:p>
        </p:txBody>
      </p:sp>
      <p:cxnSp>
        <p:nvCxnSpPr>
          <p:cNvPr id="4" name="Conector recto de flecha 3"/>
          <p:cNvCxnSpPr>
            <a:stCxn id="4098" idx="3"/>
            <a:endCxn id="7" idx="1"/>
          </p:cNvCxnSpPr>
          <p:nvPr/>
        </p:nvCxnSpPr>
        <p:spPr>
          <a:xfrm flipV="1">
            <a:off x="4287587" y="1757824"/>
            <a:ext cx="1372543" cy="228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>
            <a:stCxn id="4098" idx="3"/>
            <a:endCxn id="21" idx="1"/>
          </p:cNvCxnSpPr>
          <p:nvPr/>
        </p:nvCxnSpPr>
        <p:spPr>
          <a:xfrm>
            <a:off x="4287587" y="4040703"/>
            <a:ext cx="1372543" cy="205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4098" idx="3"/>
            <a:endCxn id="15" idx="1"/>
          </p:cNvCxnSpPr>
          <p:nvPr/>
        </p:nvCxnSpPr>
        <p:spPr>
          <a:xfrm flipV="1">
            <a:off x="4287587" y="2686811"/>
            <a:ext cx="1372543" cy="135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4098" idx="3"/>
            <a:endCxn id="19" idx="1"/>
          </p:cNvCxnSpPr>
          <p:nvPr/>
        </p:nvCxnSpPr>
        <p:spPr>
          <a:xfrm>
            <a:off x="4287587" y="4040703"/>
            <a:ext cx="1372543" cy="63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4098" idx="3"/>
            <a:endCxn id="17" idx="1"/>
          </p:cNvCxnSpPr>
          <p:nvPr/>
        </p:nvCxnSpPr>
        <p:spPr>
          <a:xfrm flipV="1">
            <a:off x="4287587" y="3594135"/>
            <a:ext cx="1372543" cy="44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Referentes teóricos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7658100" y="399192"/>
            <a:ext cx="4392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</a:rPr>
              <a:t>James Gosling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8030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5202931" y="1395865"/>
            <a:ext cx="2869779" cy="62630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229435" y="1469212"/>
            <a:ext cx="2855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Creadores de MySQL</a:t>
            </a:r>
            <a:endParaRPr lang="es-MX" b="1" dirty="0"/>
          </a:p>
        </p:txBody>
      </p:sp>
      <p:pic>
        <p:nvPicPr>
          <p:cNvPr id="5122" name="Picture 2" descr="David Ax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543" y="1584242"/>
            <a:ext cx="3162920" cy="46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para Michael Wideni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0" y="1744985"/>
            <a:ext cx="4472934" cy="447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n para My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99" y="4443743"/>
            <a:ext cx="2623242" cy="161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/>
          <p:cNvCxnSpPr>
            <a:stCxn id="5126" idx="3"/>
            <a:endCxn id="8" idx="2"/>
          </p:cNvCxnSpPr>
          <p:nvPr/>
        </p:nvCxnSpPr>
        <p:spPr>
          <a:xfrm flipV="1">
            <a:off x="4646604" y="2022167"/>
            <a:ext cx="1991217" cy="195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>
            <a:stCxn id="5122" idx="1"/>
            <a:endCxn id="8" idx="2"/>
          </p:cNvCxnSpPr>
          <p:nvPr/>
        </p:nvCxnSpPr>
        <p:spPr>
          <a:xfrm flipH="1" flipV="1">
            <a:off x="6637821" y="2022167"/>
            <a:ext cx="1804722" cy="187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8" idx="2"/>
            <a:endCxn id="5128" idx="0"/>
          </p:cNvCxnSpPr>
          <p:nvPr/>
        </p:nvCxnSpPr>
        <p:spPr>
          <a:xfrm flipH="1">
            <a:off x="6637820" y="2022167"/>
            <a:ext cx="1" cy="242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4592093" cy="96450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Referentes teóricos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219950" y="85781"/>
            <a:ext cx="48307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>
                <a:solidFill>
                  <a:schemeClr val="bg1"/>
                </a:solidFill>
              </a:rPr>
              <a:t>Michael Widenius</a:t>
            </a:r>
          </a:p>
          <a:p>
            <a:pPr algn="ctr"/>
            <a:r>
              <a:rPr lang="es-MX" sz="3200" b="1" dirty="0" smtClean="0">
                <a:solidFill>
                  <a:schemeClr val="bg1"/>
                </a:solidFill>
              </a:rPr>
              <a:t>David Axmark</a:t>
            </a:r>
          </a:p>
        </p:txBody>
      </p:sp>
    </p:spTree>
    <p:extLst>
      <p:ext uri="{BB962C8B-B14F-4D97-AF65-F5344CB8AC3E}">
        <p14:creationId xmlns:p14="http://schemas.microsoft.com/office/powerpoint/2010/main" val="12719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176380" y="1449779"/>
            <a:ext cx="5555769" cy="62630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3152780" y="1533513"/>
            <a:ext cx="5566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Metodología de la Investigación VI Edición</a:t>
            </a:r>
            <a:endParaRPr lang="es-MX" b="1" dirty="0"/>
          </a:p>
        </p:txBody>
      </p:sp>
      <p:pic>
        <p:nvPicPr>
          <p:cNvPr id="6146" name="Picture 2" descr="Resultado de imagen para Roberto Sampie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50" y="2395202"/>
            <a:ext cx="6256192" cy="37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924282" y="6191278"/>
            <a:ext cx="10059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http://</a:t>
            </a:r>
            <a:r>
              <a:rPr lang="es-CO" sz="2400" dirty="0"/>
              <a:t>www.diarioeldia.cl/region/dr-hernandez-sampieri-se-presento-en-serena</a:t>
            </a:r>
            <a:endParaRPr lang="es-CO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Referentes </a:t>
            </a:r>
            <a:r>
              <a:rPr lang="es-MX" b="1" dirty="0" smtClean="0">
                <a:solidFill>
                  <a:schemeClr val="bg1"/>
                </a:solidFill>
              </a:rPr>
              <a:t>teóricos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bg1"/>
                </a:solidFill>
              </a:rPr>
              <a:t>Roberto Sampieri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9853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913" y="18255"/>
            <a:ext cx="7079087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Marco </a:t>
            </a:r>
            <a:r>
              <a:rPr lang="es-MX" b="1" dirty="0" smtClean="0">
                <a:solidFill>
                  <a:schemeClr val="bg1"/>
                </a:solidFill>
              </a:rPr>
              <a:t>legal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20" y="5526156"/>
            <a:ext cx="2392470" cy="91948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3600" b="1" dirty="0" smtClean="0"/>
              <a:t>Copyleft</a:t>
            </a:r>
            <a:endParaRPr lang="es-MX" sz="3600" b="1" dirty="0" smtClean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702820" y="1809103"/>
            <a:ext cx="2392470" cy="80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600" b="1" dirty="0" smtClean="0"/>
              <a:t>CPC</a:t>
            </a:r>
          </a:p>
        </p:txBody>
      </p:sp>
    </p:spTree>
    <p:extLst>
      <p:ext uri="{BB962C8B-B14F-4D97-AF65-F5344CB8AC3E}">
        <p14:creationId xmlns:p14="http://schemas.microsoft.com/office/powerpoint/2010/main" val="7690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¿Qué es SICACEST?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57" y="3204802"/>
            <a:ext cx="5617028" cy="3158037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9044A195-81E2-4535-8AF2-A32F3CBD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05" y="3067134"/>
            <a:ext cx="5621309" cy="3580409"/>
          </a:xfrm>
        </p:spPr>
        <p:txBody>
          <a:bodyPr>
            <a:normAutofit/>
          </a:bodyPr>
          <a:lstStyle/>
          <a:p>
            <a:pPr algn="just"/>
            <a:r>
              <a:rPr lang="es-MX" sz="3200" dirty="0" smtClean="0"/>
              <a:t>Permite que las IES la adapten a sus necesidades para administrar su proceso de caracterización estudiantil.</a:t>
            </a:r>
          </a:p>
          <a:p>
            <a:pPr algn="just"/>
            <a:r>
              <a:rPr lang="es-MX" sz="3200" dirty="0" smtClean="0"/>
              <a:t>Los estudiantes pueden actualizar sus datos en cualquier momento.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04799" y="1497590"/>
            <a:ext cx="11771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/>
              <a:t>Es una herramienta de software liberada bajo la licencia GPL de GNU.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04799" y="2236137"/>
            <a:ext cx="5500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800" b="1" dirty="0" smtClean="0"/>
              <a:t>Beneficios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18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8361" y="0"/>
            <a:ext cx="8083639" cy="1325563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bg1"/>
                </a:solidFill>
              </a:rPr>
              <a:t>Productos de investigación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01436" y="3742769"/>
            <a:ext cx="40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 smtClean="0"/>
              <a:t>Aplicación estudiantes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891837" y="1959866"/>
            <a:ext cx="2667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Base de </a:t>
            </a:r>
            <a:r>
              <a:rPr lang="es-CO" sz="2800" dirty="0" smtClean="0"/>
              <a:t>datos</a:t>
            </a:r>
            <a:endParaRPr lang="es-CO" sz="2800" dirty="0"/>
          </a:p>
        </p:txBody>
      </p:sp>
      <p:pic>
        <p:nvPicPr>
          <p:cNvPr id="9222" name="Picture 6" descr="Java EE 8 Modern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98" y="3295855"/>
            <a:ext cx="2261485" cy="17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cloud.oracle.com/opc/paas/images/OracleMySQLCloud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32" y="1182405"/>
            <a:ext cx="2527696" cy="1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orade.com/wp-content/uploads/2017/10/java-logo-300x2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59" y="5227848"/>
            <a:ext cx="1658764" cy="1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34786" y="5671213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Aplicación administradores</a:t>
            </a:r>
            <a:endParaRPr lang="es-CO" sz="28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907066" y="1325564"/>
            <a:ext cx="4988614" cy="529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28" name="Picture 12" descr="@i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0" y="3230614"/>
            <a:ext cx="946830" cy="9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s://toedter.com/wp-content/uploads/2014/01/toedt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33" y="5571687"/>
            <a:ext cx="875654" cy="8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1.bp.blogspot.com/-LvWTyVzqalg/WSHKkYRsVcI/AAAAAAAACEA/EMPmBrm73zw72dd0x5mTQF9oTB70t_LcACK4B/s400/Java-Mysql%2B%25281%252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7" y="1492919"/>
            <a:ext cx="1459277" cy="9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/>
          <p:cNvCxnSpPr>
            <a:stCxn id="9226" idx="3"/>
            <a:endCxn id="9228" idx="1"/>
          </p:cNvCxnSpPr>
          <p:nvPr/>
        </p:nvCxnSpPr>
        <p:spPr>
          <a:xfrm flipV="1">
            <a:off x="6452323" y="3704029"/>
            <a:ext cx="3004527" cy="22287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226" idx="3"/>
            <a:endCxn id="9232" idx="1"/>
          </p:cNvCxnSpPr>
          <p:nvPr/>
        </p:nvCxnSpPr>
        <p:spPr>
          <a:xfrm flipV="1">
            <a:off x="6452323" y="1979953"/>
            <a:ext cx="3496614" cy="39528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9226" idx="3"/>
            <a:endCxn id="9230" idx="1"/>
          </p:cNvCxnSpPr>
          <p:nvPr/>
        </p:nvCxnSpPr>
        <p:spPr>
          <a:xfrm>
            <a:off x="6452323" y="5932823"/>
            <a:ext cx="3157910" cy="76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222" idx="0"/>
            <a:endCxn id="9218" idx="1"/>
          </p:cNvCxnSpPr>
          <p:nvPr/>
        </p:nvCxnSpPr>
        <p:spPr>
          <a:xfrm flipV="1">
            <a:off x="5622941" y="2519795"/>
            <a:ext cx="1401530" cy="7760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Tomcat 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71" y="2074140"/>
            <a:ext cx="1249770" cy="8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ector recto de flecha 116"/>
          <p:cNvCxnSpPr>
            <a:stCxn id="9222" idx="3"/>
            <a:endCxn id="9232" idx="1"/>
          </p:cNvCxnSpPr>
          <p:nvPr/>
        </p:nvCxnSpPr>
        <p:spPr>
          <a:xfrm flipV="1">
            <a:off x="6753683" y="1979953"/>
            <a:ext cx="3195254" cy="2189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9232" idx="1"/>
            <a:endCxn id="9224" idx="3"/>
          </p:cNvCxnSpPr>
          <p:nvPr/>
        </p:nvCxnSpPr>
        <p:spPr>
          <a:xfrm flipH="1">
            <a:off x="5637528" y="1979953"/>
            <a:ext cx="4311409" cy="374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0" descr="http://www.jfree.org/jfreechart/images/jfree_chart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8" y="4604840"/>
            <a:ext cx="2038075" cy="5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Conector recto de flecha 172"/>
          <p:cNvCxnSpPr>
            <a:stCxn id="9226" idx="3"/>
            <a:endCxn id="137" idx="1"/>
          </p:cNvCxnSpPr>
          <p:nvPr/>
        </p:nvCxnSpPr>
        <p:spPr>
          <a:xfrm flipV="1">
            <a:off x="6452323" y="4874586"/>
            <a:ext cx="2977895" cy="1058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065" y="0"/>
            <a:ext cx="6988935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044A195-81E2-4535-8AF2-A32F3CBD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06" y="2240929"/>
            <a:ext cx="6152000" cy="4256164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SCRUM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Se </a:t>
            </a:r>
            <a:r>
              <a:rPr lang="es-MX" dirty="0"/>
              <a:t>decidió utilizar la metodología </a:t>
            </a:r>
            <a:r>
              <a:rPr lang="es-MX" dirty="0" smtClean="0"/>
              <a:t>SCRUM por 4 razones:</a:t>
            </a:r>
          </a:p>
          <a:p>
            <a:pPr algn="just"/>
            <a:r>
              <a:rPr lang="es-MX" dirty="0" smtClean="0"/>
              <a:t>Ser un enfoque ágil.</a:t>
            </a:r>
          </a:p>
          <a:p>
            <a:pPr algn="just"/>
            <a:r>
              <a:rPr lang="es-MX" dirty="0" smtClean="0"/>
              <a:t>Permitir un ritmo de trabajo sostenible.</a:t>
            </a:r>
          </a:p>
          <a:p>
            <a:pPr algn="just"/>
            <a:r>
              <a:rPr lang="es-MX" dirty="0" smtClean="0"/>
              <a:t>Minimizar los riesgos.</a:t>
            </a:r>
          </a:p>
          <a:p>
            <a:pPr algn="just"/>
            <a:r>
              <a:rPr lang="es-MX" dirty="0" smtClean="0"/>
              <a:t>KANBAN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22" y="1990622"/>
            <a:ext cx="5594830" cy="42041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6903104" y="6182641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Ejemplo KANBAN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24068" y="2859661"/>
            <a:ext cx="11184835" cy="17703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000" dirty="0" smtClean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Desarrollo de una solución informática para el proceso de caracterización estudiantil de las Instituciones de Educación Superior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15452"/>
              </p:ext>
            </p:extLst>
          </p:nvPr>
        </p:nvGraphicFramePr>
        <p:xfrm>
          <a:off x="307594" y="1325679"/>
          <a:ext cx="11701832" cy="5408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6199"/>
                <a:gridCol w="490123"/>
                <a:gridCol w="7355510"/>
              </a:tblGrid>
              <a:tr h="41432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Historia de Usuario 1</a:t>
                      </a:r>
                      <a:endParaRPr lang="es-CO" sz="2000" b="1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14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Número:</a:t>
                      </a:r>
                      <a:r>
                        <a:rPr lang="es-CO" sz="2000" kern="50" dirty="0">
                          <a:effectLst/>
                        </a:rPr>
                        <a:t> 1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>
                          <a:effectLst/>
                        </a:rPr>
                        <a:t>Usuario: Administrador</a:t>
                      </a:r>
                      <a:endParaRPr lang="es-CO" sz="2000" kern="5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Nombre historia</a:t>
                      </a:r>
                      <a:r>
                        <a:rPr lang="es-CO" sz="2000" kern="50" dirty="0">
                          <a:effectLst/>
                        </a:rPr>
                        <a:t>: Inicio de sesión al sistema administrativo de caracterización estudiantil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9459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Prioridad</a:t>
                      </a:r>
                      <a:r>
                        <a:rPr lang="es-CO" sz="2000" kern="50" dirty="0">
                          <a:effectLst/>
                        </a:rPr>
                        <a:t>:  Alta 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Riesgo en desarrollo</a:t>
                      </a:r>
                      <a:r>
                        <a:rPr lang="es-CO" sz="2000" kern="50" dirty="0">
                          <a:effectLst/>
                        </a:rPr>
                        <a:t>: Alta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</a:tr>
              <a:tr h="41432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Puntos estimados</a:t>
                      </a:r>
                      <a:r>
                        <a:rPr lang="es-CO" sz="2000" kern="50" dirty="0">
                          <a:effectLst/>
                        </a:rPr>
                        <a:t>: 12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Fase de asignación</a:t>
                      </a:r>
                      <a:r>
                        <a:rPr lang="es-CO" sz="2000" kern="50" dirty="0">
                          <a:effectLst/>
                        </a:rPr>
                        <a:t>: 3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</a:tr>
              <a:tr h="394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Programador responsable</a:t>
                      </a:r>
                      <a:r>
                        <a:rPr lang="es-CO" sz="2000" kern="50" dirty="0">
                          <a:effectLst/>
                        </a:rPr>
                        <a:t>: Brayan Mauricio Novoa Salazar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Descripción</a:t>
                      </a:r>
                      <a:r>
                        <a:rPr lang="es-CO" sz="2000" kern="50" dirty="0">
                          <a:effectLst/>
                        </a:rPr>
                        <a:t>: El usuario, podrá iniciar al sistema administrativo de caracterización estudiantil usando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59812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Entradas</a:t>
                      </a:r>
                      <a:r>
                        <a:rPr lang="es-CO" sz="2000" kern="50" dirty="0">
                          <a:effectLst/>
                        </a:rPr>
                        <a:t>: Universidad, Rectoría, Sede, Usuario y Contraseña</a:t>
                      </a:r>
                      <a:r>
                        <a:rPr lang="es-CO" sz="2000" kern="50" dirty="0" smtClean="0">
                          <a:effectLst/>
                        </a:rPr>
                        <a:t>.</a:t>
                      </a:r>
                      <a:endParaRPr lang="es-CO" sz="2000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Salidas</a:t>
                      </a:r>
                      <a:r>
                        <a:rPr lang="es-CO" sz="2000" kern="50" dirty="0">
                          <a:effectLst/>
                        </a:rPr>
                        <a:t>: En caso de que los datos proporcionados por el usuario sean correctos, el sistema debe conceder el inicio de sesión.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 dirty="0">
                          <a:effectLst/>
                        </a:rPr>
                        <a:t>En caso contrario el sistema debe solicitar al usuario verificar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Planeación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99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472790" y="6334780"/>
            <a:ext cx="4844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1: Diagrama casos de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duEstud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8" y="1325563"/>
            <a:ext cx="4554358" cy="512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6EA4DCA-5CF5-445C-A682-F68F57AE84CF}"/>
              </a:ext>
            </a:extLst>
          </p:cNvPr>
          <p:cNvSpPr txBox="1"/>
          <p:nvPr/>
        </p:nvSpPr>
        <p:spPr>
          <a:xfrm>
            <a:off x="6058949" y="2275134"/>
            <a:ext cx="4527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/>
              <a:t>Casos de uso</a:t>
            </a:r>
          </a:p>
          <a:p>
            <a:pPr algn="just"/>
            <a:r>
              <a:rPr lang="es-MX" sz="2800" b="1" dirty="0" smtClean="0"/>
              <a:t> </a:t>
            </a:r>
            <a:endParaRPr lang="es-MX" sz="2800" b="1" dirty="0"/>
          </a:p>
          <a:p>
            <a:pPr algn="just"/>
            <a:r>
              <a:rPr lang="es-MX" sz="2800" dirty="0" smtClean="0"/>
              <a:t>Diagrama de casos de uso que ilustra el funcionamiento de la aplicación de web de los estudiantes.</a:t>
            </a:r>
            <a:endParaRPr lang="es-MX" sz="2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Diseño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009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9A9A517C-CD63-4999-91D2-533BFA31F83E}"/>
              </a:ext>
            </a:extLst>
          </p:cNvPr>
          <p:cNvSpPr txBox="1"/>
          <p:nvPr/>
        </p:nvSpPr>
        <p:spPr>
          <a:xfrm>
            <a:off x="268291" y="1987242"/>
            <a:ext cx="54628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/>
              <a:t>Modelo Entidad Relación</a:t>
            </a:r>
          </a:p>
          <a:p>
            <a:pPr algn="just"/>
            <a:endParaRPr lang="es-MX" sz="2800" b="1" dirty="0" smtClean="0"/>
          </a:p>
          <a:p>
            <a:pPr algn="just"/>
            <a:r>
              <a:rPr lang="es-CO" sz="2800" dirty="0" smtClean="0"/>
              <a:t>Para obtener una Base de Datos óptima, se realizó el proceso de normalización y se diseñó el modelo relacional con su respectivo archivo inicial de instalación para la misma.</a:t>
            </a:r>
            <a:endParaRPr lang="es-MX" sz="2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6457242" y="6100001"/>
            <a:ext cx="510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2: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Modelo Entidad Relación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7" y="1519500"/>
            <a:ext cx="5364855" cy="451802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 txBox="1">
            <a:spLocks/>
          </p:cNvSpPr>
          <p:nvPr/>
        </p:nvSpPr>
        <p:spPr>
          <a:xfrm>
            <a:off x="2818357" y="1"/>
            <a:ext cx="5624186" cy="964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Metodología de desarrollo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Diseño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4806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01436" y="3742769"/>
            <a:ext cx="40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 smtClean="0"/>
              <a:t>Aplicación estudiantes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891837" y="1959866"/>
            <a:ext cx="2667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Base de </a:t>
            </a:r>
            <a:r>
              <a:rPr lang="es-CO" sz="2800" dirty="0" smtClean="0"/>
              <a:t>datos</a:t>
            </a:r>
            <a:endParaRPr lang="es-CO" sz="2800" dirty="0"/>
          </a:p>
        </p:txBody>
      </p:sp>
      <p:pic>
        <p:nvPicPr>
          <p:cNvPr id="9222" name="Picture 6" descr="Java EE 8 Modern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98" y="3295855"/>
            <a:ext cx="2261485" cy="17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cloud.oracle.com/opc/paas/images/OracleMySQLCloud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32" y="1182405"/>
            <a:ext cx="2527696" cy="1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orade.com/wp-content/uploads/2017/10/java-logo-300x2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59" y="5227848"/>
            <a:ext cx="1658764" cy="1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34786" y="5671213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Aplicación administradores</a:t>
            </a:r>
            <a:endParaRPr lang="es-CO" sz="28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907066" y="1325564"/>
            <a:ext cx="4988614" cy="529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28" name="Picture 12" descr="@i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0" y="3230614"/>
            <a:ext cx="946830" cy="9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s://toedter.com/wp-content/uploads/2014/01/toedt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33" y="5571687"/>
            <a:ext cx="875654" cy="8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1.bp.blogspot.com/-LvWTyVzqalg/WSHKkYRsVcI/AAAAAAAACEA/EMPmBrm73zw72dd0x5mTQF9oTB70t_LcACK4B/s400/Java-Mysql%2B%25281%252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7" y="1492919"/>
            <a:ext cx="1459277" cy="9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/>
          <p:cNvCxnSpPr>
            <a:stCxn id="9226" idx="3"/>
            <a:endCxn id="9228" idx="1"/>
          </p:cNvCxnSpPr>
          <p:nvPr/>
        </p:nvCxnSpPr>
        <p:spPr>
          <a:xfrm flipV="1">
            <a:off x="6452323" y="3704029"/>
            <a:ext cx="3004527" cy="22287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226" idx="3"/>
            <a:endCxn id="9232" idx="1"/>
          </p:cNvCxnSpPr>
          <p:nvPr/>
        </p:nvCxnSpPr>
        <p:spPr>
          <a:xfrm flipV="1">
            <a:off x="6452323" y="1979953"/>
            <a:ext cx="3496614" cy="39528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9226" idx="3"/>
            <a:endCxn id="9230" idx="1"/>
          </p:cNvCxnSpPr>
          <p:nvPr/>
        </p:nvCxnSpPr>
        <p:spPr>
          <a:xfrm>
            <a:off x="6452323" y="5932823"/>
            <a:ext cx="3157910" cy="76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222" idx="0"/>
            <a:endCxn id="9218" idx="1"/>
          </p:cNvCxnSpPr>
          <p:nvPr/>
        </p:nvCxnSpPr>
        <p:spPr>
          <a:xfrm flipV="1">
            <a:off x="5622941" y="2519795"/>
            <a:ext cx="1401530" cy="7760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Tomcat 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71" y="2074140"/>
            <a:ext cx="1249770" cy="8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ector recto de flecha 116"/>
          <p:cNvCxnSpPr>
            <a:stCxn id="9222" idx="3"/>
            <a:endCxn id="9232" idx="1"/>
          </p:cNvCxnSpPr>
          <p:nvPr/>
        </p:nvCxnSpPr>
        <p:spPr>
          <a:xfrm flipV="1">
            <a:off x="6753683" y="1979953"/>
            <a:ext cx="3195254" cy="2189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9232" idx="1"/>
            <a:endCxn id="9224" idx="3"/>
          </p:cNvCxnSpPr>
          <p:nvPr/>
        </p:nvCxnSpPr>
        <p:spPr>
          <a:xfrm flipH="1">
            <a:off x="5637528" y="1979953"/>
            <a:ext cx="4311409" cy="374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0" descr="http://www.jfree.org/jfreechart/images/jfree_chart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8" y="4604840"/>
            <a:ext cx="2038075" cy="5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Conector recto de flecha 172"/>
          <p:cNvCxnSpPr>
            <a:stCxn id="9226" idx="3"/>
            <a:endCxn id="137" idx="1"/>
          </p:cNvCxnSpPr>
          <p:nvPr/>
        </p:nvCxnSpPr>
        <p:spPr>
          <a:xfrm flipV="1">
            <a:off x="6452323" y="4874586"/>
            <a:ext cx="2977895" cy="1058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Codificación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6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</a:t>
            </a:r>
            <a:endParaRPr lang="es-MX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47427"/>
              </p:ext>
            </p:extLst>
          </p:nvPr>
        </p:nvGraphicFramePr>
        <p:xfrm>
          <a:off x="253218" y="1560770"/>
          <a:ext cx="11621457" cy="460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3190"/>
                <a:gridCol w="3185706"/>
                <a:gridCol w="4332561"/>
              </a:tblGrid>
              <a:tr h="37362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 dirty="0">
                          <a:effectLst/>
                        </a:rPr>
                        <a:t>Herramientas</a:t>
                      </a:r>
                      <a:endParaRPr lang="es-CO" sz="2400" b="1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>
                          <a:effectLst/>
                        </a:rPr>
                        <a:t>Lenguajes</a:t>
                      </a:r>
                      <a:endParaRPr lang="es-CO" sz="2400" b="1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 dirty="0">
                          <a:effectLst/>
                        </a:rPr>
                        <a:t>Frameworks</a:t>
                      </a:r>
                      <a:endParaRPr lang="es-CO" sz="2400" b="1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XAMPP - LAMPP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HTML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Itextpdf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NetBeans </a:t>
                      </a:r>
                      <a:r>
                        <a:rPr lang="es-CO" sz="2400" u="none" strike="noStrike" dirty="0" smtClean="0">
                          <a:effectLst/>
                        </a:rPr>
                        <a:t>IDE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CSS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Jcommon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Apache </a:t>
                      </a:r>
                      <a:r>
                        <a:rPr lang="es-CO" sz="2400" u="none" strike="noStrike" dirty="0" smtClean="0">
                          <a:effectLst/>
                        </a:rPr>
                        <a:t>Tomcat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JS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Jfreechart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MySQL - Terminator - bash 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SQL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mysql-</a:t>
                      </a:r>
                      <a:r>
                        <a:rPr lang="es-CO" sz="2400" u="none" strike="noStrike" dirty="0" err="1" smtClean="0">
                          <a:effectLst/>
                        </a:rPr>
                        <a:t>connector</a:t>
                      </a:r>
                      <a:r>
                        <a:rPr lang="es-CO" sz="2400" u="none" strike="noStrike" dirty="0" smtClean="0">
                          <a:effectLst/>
                        </a:rPr>
                        <a:t>-java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MySQL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JAVA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Bootstrap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JRE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Jquery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JDK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Grayscale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u="none" strike="noStrike" dirty="0" smtClean="0">
                          <a:effectLst/>
                        </a:rPr>
                        <a:t>GIT</a:t>
                      </a:r>
                      <a:r>
                        <a:rPr lang="es-CO" sz="2400" u="none" strike="noStrike" baseline="0" dirty="0" smtClean="0">
                          <a:effectLst/>
                        </a:rPr>
                        <a:t> – </a:t>
                      </a:r>
                      <a:r>
                        <a:rPr lang="es-CO" sz="2400" u="none" strike="noStrike" dirty="0" smtClean="0">
                          <a:effectLst/>
                        </a:rPr>
                        <a:t>GitHub</a:t>
                      </a:r>
                      <a:endParaRPr lang="es-CO" sz="2400" b="0" i="0" u="none" strike="noStrike" dirty="0" smtClean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 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Google Fonts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u="none" strike="noStrike" dirty="0" smtClean="0">
                          <a:effectLst/>
                        </a:rPr>
                        <a:t>Mozilla Firefox - Google Chrome</a:t>
                      </a:r>
                      <a:endParaRPr lang="es-CO" sz="2400" b="0" i="0" u="none" strike="noStrike" dirty="0" smtClean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 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400" b="0" i="0" u="none" strike="noStrike" dirty="0" smtClean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1856488" y="6298550"/>
            <a:ext cx="782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Tabla 2: Herramientas usadas para el desarrollo del proyecto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Codificación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9130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175FBDA-696B-46FE-97CD-48084F55349C}"/>
              </a:ext>
            </a:extLst>
          </p:cNvPr>
          <p:cNvSpPr txBox="1"/>
          <p:nvPr/>
        </p:nvSpPr>
        <p:spPr>
          <a:xfrm>
            <a:off x="234716" y="1428080"/>
            <a:ext cx="2903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800" b="1" dirty="0" smtClean="0"/>
              <a:t>Fase </a:t>
            </a: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 - </a:t>
            </a:r>
            <a:r>
              <a:rPr lang="es-MX" sz="2800" b="1" dirty="0" smtClean="0"/>
              <a:t>Pruebas </a:t>
            </a:r>
            <a:endParaRPr lang="es-MX" sz="2800" b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Pruebas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3332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107" y="57150"/>
            <a:ext cx="6135143" cy="994207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Pruebas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63" y="1279099"/>
            <a:ext cx="8299353" cy="55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107" y="57150"/>
            <a:ext cx="6135143" cy="994207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Pruebas</a:t>
            </a:r>
            <a:endParaRPr lang="es-CO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67" y="1276350"/>
            <a:ext cx="9927777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107" y="57150"/>
            <a:ext cx="6135143" cy="994207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Pruebas</a:t>
            </a:r>
            <a:endParaRPr lang="es-CO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424202"/>
            <a:ext cx="6672411" cy="37513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49" y="2056039"/>
            <a:ext cx="3711739" cy="460036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 txBox="1">
            <a:spLocks/>
          </p:cNvSpPr>
          <p:nvPr/>
        </p:nvSpPr>
        <p:spPr>
          <a:xfrm>
            <a:off x="647700" y="1775141"/>
            <a:ext cx="6672411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Análisis de datos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 txBox="1">
            <a:spLocks/>
          </p:cNvSpPr>
          <p:nvPr/>
        </p:nvSpPr>
        <p:spPr>
          <a:xfrm>
            <a:off x="8058149" y="1389289"/>
            <a:ext cx="3720599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Reportes</a:t>
            </a:r>
          </a:p>
        </p:txBody>
      </p:sp>
    </p:spTree>
    <p:extLst>
      <p:ext uri="{BB962C8B-B14F-4D97-AF65-F5344CB8AC3E}">
        <p14:creationId xmlns:p14="http://schemas.microsoft.com/office/powerpoint/2010/main" val="16344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107" y="57150"/>
            <a:ext cx="6135143" cy="994207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</a:t>
            </a:r>
            <a:r>
              <a:rPr lang="es-MX" b="1" dirty="0" smtClean="0">
                <a:solidFill>
                  <a:schemeClr val="bg1"/>
                </a:solidFill>
              </a:rPr>
              <a:t>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Pruebas</a:t>
            </a:r>
            <a:endParaRPr lang="es-CO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9743"/>
            <a:ext cx="8534400" cy="479825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 txBox="1">
            <a:spLocks/>
          </p:cNvSpPr>
          <p:nvPr/>
        </p:nvSpPr>
        <p:spPr>
          <a:xfrm>
            <a:off x="3257028" y="1450143"/>
            <a:ext cx="6135143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www.sicacest.com</a:t>
            </a:r>
          </a:p>
        </p:txBody>
      </p:sp>
    </p:spTree>
    <p:extLst>
      <p:ext uri="{BB962C8B-B14F-4D97-AF65-F5344CB8AC3E}">
        <p14:creationId xmlns:p14="http://schemas.microsoft.com/office/powerpoint/2010/main" val="3907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145143" y="2461418"/>
            <a:ext cx="11858171" cy="3315268"/>
          </a:xfrm>
          <a:prstGeom prst="roundRect">
            <a:avLst/>
          </a:prstGeom>
          <a:solidFill>
            <a:srgbClr val="FED654"/>
          </a:solidFill>
          <a:ln>
            <a:solidFill>
              <a:srgbClr val="292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170" name="Picture 2" descr=" [FS gang]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2" y="2947646"/>
            <a:ext cx="11879042" cy="234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170930" y="1655837"/>
            <a:ext cx="57843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400" b="1" dirty="0" smtClean="0"/>
              <a:t>Software libre</a:t>
            </a:r>
            <a:endParaRPr lang="es-MX" sz="4400" b="1" dirty="0"/>
          </a:p>
        </p:txBody>
      </p:sp>
      <p:sp>
        <p:nvSpPr>
          <p:cNvPr id="3" name="Rectángulo 2"/>
          <p:cNvSpPr/>
          <p:nvPr/>
        </p:nvSpPr>
        <p:spPr>
          <a:xfrm>
            <a:off x="3735062" y="5935936"/>
            <a:ext cx="4678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/>
              <a:t>https://www.gnu.org/home.es.html</a:t>
            </a:r>
          </a:p>
        </p:txBody>
      </p:sp>
    </p:spTree>
    <p:extLst>
      <p:ext uri="{BB962C8B-B14F-4D97-AF65-F5344CB8AC3E}">
        <p14:creationId xmlns:p14="http://schemas.microsoft.com/office/powerpoint/2010/main" val="6345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Conclusiones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F0FB3A2-B486-4D36-B284-27C22DD5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7" y="1457739"/>
            <a:ext cx="11767931" cy="4719224"/>
          </a:xfrm>
        </p:spPr>
        <p:txBody>
          <a:bodyPr/>
          <a:lstStyle/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21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Bibliografía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56273"/>
              </p:ext>
            </p:extLst>
          </p:nvPr>
        </p:nvGraphicFramePr>
        <p:xfrm>
          <a:off x="281353" y="1517552"/>
          <a:ext cx="11760591" cy="452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2179"/>
                <a:gridCol w="8398412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</a:rPr>
                        <a:t>Referente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</a:rPr>
                        <a:t>URL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Movimiento del software libre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>
                          <a:effectLst/>
                          <a:hlinkClick r:id="rId2"/>
                        </a:rPr>
                        <a:t>https://www.gnu.org/philosophy/free-software-intro.es.html</a:t>
                      </a:r>
                      <a:endParaRPr lang="es-CO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Modelo Cliente-servidor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3"/>
                        </a:rPr>
                        <a:t>https://es.wikipedia.org/wiki/Cliente-servidor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Metodología de la Investigación sexta edición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4"/>
                        </a:rPr>
                        <a:t>http://observatorio.epacartagena.gov.co/wp-content/uploads/2017/08/metodologia-de-la-investigacion-sexta-edicion.compressed.pdf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Foto Richard Stallman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5"/>
                        </a:rPr>
                        <a:t>https://es.wikiquote.org/wiki/Richard_Stallman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Forbes: Linus Torbalds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6"/>
                        </a:rPr>
                        <a:t>https://www.forbes.com/sites/calebmelby/2013/12/19/hortonworks-wants-to-own-big-data-without-owning-anything/#25035aba3132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Torvalds y Stallman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7"/>
                        </a:rPr>
                        <a:t>http://foro.ubuntu-guia.com/Richard-Stallman-and-Linus-Torvalds-td3879119.html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Foto Sampieri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8"/>
                        </a:rPr>
                        <a:t>http://www.diarioeldia.cl/region/dr-hernandez-sampieri-se-presento-en-serena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GNU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9"/>
                        </a:rPr>
                        <a:t>https://www.gnu.org/home.es.html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FSF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0"/>
                        </a:rPr>
                        <a:t>https://www.fsf.org/es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8361" y="0"/>
            <a:ext cx="8083639" cy="1325563"/>
          </a:xfrm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Resumen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033670" y="2677285"/>
            <a:ext cx="1037645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 smtClean="0"/>
              <a:t>Las Instituciones de Educación Superior, </a:t>
            </a:r>
            <a:r>
              <a:rPr lang="es-CO" sz="4400" dirty="0"/>
              <a:t>obtienen grandes cantidades de información sobre sus estudiantes mediante </a:t>
            </a:r>
            <a:r>
              <a:rPr lang="es-CO" sz="4400" dirty="0"/>
              <a:t>e</a:t>
            </a:r>
            <a:r>
              <a:rPr lang="es-CO" sz="4400" dirty="0" smtClean="0"/>
              <a:t>l </a:t>
            </a:r>
            <a:r>
              <a:rPr lang="es-CO" sz="4400" dirty="0"/>
              <a:t>proceso de </a:t>
            </a:r>
            <a:r>
              <a:rPr lang="es-CO" sz="4400" b="1" dirty="0"/>
              <a:t>caracterización </a:t>
            </a:r>
            <a:r>
              <a:rPr lang="es-CO" sz="4400" b="1" dirty="0" smtClean="0"/>
              <a:t>estudiantil</a:t>
            </a:r>
            <a:r>
              <a:rPr lang="es-CO" sz="4400" dirty="0" smtClean="0"/>
              <a:t>.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2949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75" y="2067890"/>
            <a:ext cx="10693873" cy="393901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No se utiliza una herramienta institucional.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Mantener actualizada la información </a:t>
            </a:r>
            <a:r>
              <a:rPr lang="es-MX" sz="4000" dirty="0" smtClean="0">
                <a:cs typeface="Times New Roman" panose="02020603050405020304" pitchFamily="18" charset="0"/>
              </a:rPr>
              <a:t>100</a:t>
            </a:r>
            <a:r>
              <a:rPr lang="es-MX" sz="4000" dirty="0" smtClean="0">
                <a:cs typeface="Times New Roman" panose="02020603050405020304" pitchFamily="18" charset="0"/>
              </a:rPr>
              <a:t>% es una tarea compleja.</a:t>
            </a:r>
            <a:endParaRPr lang="es-MX" sz="4000" dirty="0" smtClean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>
                <a:cs typeface="Times New Roman" panose="02020603050405020304" pitchFamily="18" charset="0"/>
              </a:rPr>
              <a:t>D</a:t>
            </a:r>
            <a:r>
              <a:rPr lang="es-MX" sz="4000" dirty="0" smtClean="0">
                <a:cs typeface="Times New Roman" panose="02020603050405020304" pitchFamily="18" charset="0"/>
              </a:rPr>
              <a:t>esde el marco legal, </a:t>
            </a:r>
            <a:r>
              <a:rPr lang="es-MX" sz="4000" dirty="0" smtClean="0">
                <a:cs typeface="Times New Roman" panose="02020603050405020304" pitchFamily="18" charset="0"/>
              </a:rPr>
              <a:t>es importante dar </a:t>
            </a:r>
            <a:r>
              <a:rPr lang="es-MX" sz="4000" dirty="0" smtClean="0">
                <a:cs typeface="Times New Roman" panose="02020603050405020304" pitchFamily="18" charset="0"/>
              </a:rPr>
              <a:t>el debido manejo de la información de los estudiantes.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108361" y="0"/>
            <a:ext cx="8083639" cy="1325563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bg1"/>
                </a:solidFill>
              </a:rPr>
              <a:t>Planteamiento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67" y="2082865"/>
            <a:ext cx="10441451" cy="35329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4400" dirty="0" smtClean="0">
                <a:cs typeface="Times New Roman" panose="02020603050405020304" pitchFamily="18" charset="0"/>
              </a:rPr>
              <a:t>¿</a:t>
            </a:r>
            <a:r>
              <a:rPr lang="es-CO" sz="4400" dirty="0" smtClean="0"/>
              <a:t>Cómo </a:t>
            </a:r>
            <a:r>
              <a:rPr lang="es-CO" sz="4400" dirty="0"/>
              <a:t>desarrollar una solución </a:t>
            </a:r>
            <a:r>
              <a:rPr lang="es-CO" sz="4400" dirty="0" smtClean="0"/>
              <a:t>informática haciendo uso del software libre, </a:t>
            </a:r>
            <a:r>
              <a:rPr lang="es-CO" sz="4400" dirty="0"/>
              <a:t>que ayude </a:t>
            </a:r>
            <a:r>
              <a:rPr lang="es-CO" sz="4400" dirty="0" smtClean="0"/>
              <a:t>sistematizar el proceso de caracterización estudiantil en las Instituciones de Educación Superior</a:t>
            </a:r>
            <a:r>
              <a:rPr lang="es-MX" sz="4400" dirty="0" smtClean="0">
                <a:cs typeface="Times New Roman" panose="02020603050405020304" pitchFamily="18" charset="0"/>
              </a:rPr>
              <a:t>?</a:t>
            </a:r>
            <a:endParaRPr lang="es-MX" sz="4400" dirty="0">
              <a:cs typeface="Times New Roman" panose="02020603050405020304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108361" y="0"/>
            <a:ext cx="8083639" cy="1325563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bg1"/>
                </a:solidFill>
              </a:rPr>
              <a:t>Formulación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Objetivo general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24358F4-4131-4E84-B740-F17730F2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833" y="2854751"/>
            <a:ext cx="9443442" cy="22799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4400" dirty="0" smtClean="0"/>
              <a:t>Desarrollar </a:t>
            </a:r>
            <a:r>
              <a:rPr lang="es-CO" sz="4400" dirty="0"/>
              <a:t>una solución informática que permita sistematizar el proceso de caracterización estudiantil en las instituciones de educación superior.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9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008" y="1437477"/>
            <a:ext cx="10511296" cy="51602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CO" dirty="0" smtClean="0"/>
              <a:t>Desarrollar </a:t>
            </a:r>
            <a:r>
              <a:rPr lang="es-CO" dirty="0"/>
              <a:t>una base de </a:t>
            </a:r>
            <a:r>
              <a:rPr lang="es-CO" dirty="0" smtClean="0"/>
              <a:t>datos, </a:t>
            </a:r>
            <a:r>
              <a:rPr lang="es-CO" dirty="0"/>
              <a:t>orientada </a:t>
            </a:r>
            <a:r>
              <a:rPr lang="es-CO" dirty="0" smtClean="0"/>
              <a:t>al almacenamiento de la información del </a:t>
            </a:r>
            <a:r>
              <a:rPr lang="es-CO" dirty="0"/>
              <a:t>proceso de caracterización </a:t>
            </a:r>
            <a:r>
              <a:rPr lang="es-CO" dirty="0" smtClean="0"/>
              <a:t>estudiantil.</a:t>
            </a:r>
            <a:endParaRPr lang="es-MX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Desarrollar una aplicación Java Standard Edition </a:t>
            </a:r>
            <a:r>
              <a:rPr lang="es-CO" dirty="0" smtClean="0"/>
              <a:t>que </a:t>
            </a:r>
            <a:r>
              <a:rPr lang="es-CO" dirty="0"/>
              <a:t>permita al administrador de cada institución de educación superior gestionar su proceso de caracterización estudiantil</a:t>
            </a:r>
            <a:r>
              <a:rPr lang="es-CO" dirty="0" smtClean="0"/>
              <a:t>.</a:t>
            </a:r>
            <a:endParaRPr lang="es-CO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Desarrollar un sistema web utilizando la tecnología Java Server Pages que permita a los estudiantes de cada institución de educación superior, llenar las encuestas creadas por el administrador.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Objetivos Específicos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133" y="18255"/>
            <a:ext cx="946286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>
                <a:solidFill>
                  <a:schemeClr val="bg1"/>
                </a:solidFill>
              </a:rPr>
              <a:t>Justificación e impacto central del proyecto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35" y="1371636"/>
            <a:ext cx="10564837" cy="5486364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s-MX" sz="3200" b="1" dirty="0"/>
              <a:t>¿</a:t>
            </a:r>
            <a:r>
              <a:rPr lang="es-MX" sz="3200" b="1" dirty="0" smtClean="0"/>
              <a:t>Para qué desarrollar esta solución informática</a:t>
            </a:r>
            <a:r>
              <a:rPr lang="es-MX" sz="3200" b="1" dirty="0" smtClean="0"/>
              <a:t>?</a:t>
            </a:r>
            <a:endParaRPr lang="es-MX" sz="32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 Sistematizar el proceso</a:t>
            </a:r>
            <a:r>
              <a:rPr lang="es-MX" sz="3200" dirty="0" smtClean="0"/>
              <a:t>.</a:t>
            </a:r>
            <a:endParaRPr lang="es-MX" sz="32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/>
              <a:t>Facilitar el trabajo</a:t>
            </a:r>
            <a:r>
              <a:rPr lang="es-MX" sz="3200" dirty="0" smtClean="0"/>
              <a:t>.</a:t>
            </a:r>
            <a:endParaRPr lang="es-MX" sz="32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Identificar las necesidades de los </a:t>
            </a:r>
            <a:r>
              <a:rPr lang="es-MX" sz="3200" dirty="0" smtClean="0"/>
              <a:t>estudiantes</a:t>
            </a:r>
            <a:endParaRPr lang="es-MX" sz="32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Dar cumplimiento a la </a:t>
            </a:r>
            <a:r>
              <a:rPr lang="es-MX" sz="3200" dirty="0" smtClean="0"/>
              <a:t>legislación</a:t>
            </a:r>
            <a:endParaRPr lang="es-MX" sz="32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Ser el primer software libre desarrollado en UNIMINUTO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1867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851</Words>
  <Application>Microsoft Office PowerPoint</Application>
  <PresentationFormat>Panorámica</PresentationFormat>
  <Paragraphs>183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Droid Sans Fallback</vt:lpstr>
      <vt:lpstr>FreeSans</vt:lpstr>
      <vt:lpstr>Times New Roman</vt:lpstr>
      <vt:lpstr>Tema de Office</vt:lpstr>
      <vt:lpstr>Vicerrectoría Regional Orinoquía  - Unidad de Ingeniería y Ciencias Básicas Programa: Tecnología  en  Desarrollo de Software</vt:lpstr>
      <vt:lpstr>Título del proyecto</vt:lpstr>
      <vt:lpstr>Introducción</vt:lpstr>
      <vt:lpstr>Resumen</vt:lpstr>
      <vt:lpstr>Planteamiento del problema</vt:lpstr>
      <vt:lpstr>Formulación del problema</vt:lpstr>
      <vt:lpstr>Objetivo general</vt:lpstr>
      <vt:lpstr>Objetivos Específicos</vt:lpstr>
      <vt:lpstr>Justificación e impacto central del proyecto</vt:lpstr>
      <vt:lpstr>Referentes teóricos</vt:lpstr>
      <vt:lpstr>Referentes teóricos</vt:lpstr>
      <vt:lpstr>Referentes teóricos</vt:lpstr>
      <vt:lpstr>Referentes teóricos</vt:lpstr>
      <vt:lpstr>Referentes teóricos</vt:lpstr>
      <vt:lpstr>Referentes teóricos</vt:lpstr>
      <vt:lpstr>Marco legal</vt:lpstr>
      <vt:lpstr>¿Qué es SICACEST?</vt:lpstr>
      <vt:lpstr>Productos de investigación</vt:lpstr>
      <vt:lpstr>Metodología de desarrollo</vt:lpstr>
      <vt:lpstr>Metodología de desarrollo</vt:lpstr>
      <vt:lpstr>Metodología de desarrollo</vt:lpstr>
      <vt:lpstr>Presentación de PowerPoint</vt:lpstr>
      <vt:lpstr>Metodología de desarrollo</vt:lpstr>
      <vt:lpstr>Metodología de desarrollo</vt:lpstr>
      <vt:lpstr>Metodología de desarrollo</vt:lpstr>
      <vt:lpstr>Aplicación  administrador</vt:lpstr>
      <vt:lpstr>Aplicación  administrador</vt:lpstr>
      <vt:lpstr>Aplicación  administrador</vt:lpstr>
      <vt:lpstr>Aplicación  estudiantes</vt:lpstr>
      <vt:lpstr>Conclusiones 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Uniminuto</dc:creator>
  <cp:lastModifiedBy>CosmoAdornos</cp:lastModifiedBy>
  <cp:revision>200</cp:revision>
  <dcterms:created xsi:type="dcterms:W3CDTF">2018-01-16T19:56:42Z</dcterms:created>
  <dcterms:modified xsi:type="dcterms:W3CDTF">2018-11-26T05:07:03Z</dcterms:modified>
</cp:coreProperties>
</file>