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4" r:id="rId4"/>
    <p:sldId id="257" r:id="rId5"/>
    <p:sldId id="258" r:id="rId6"/>
    <p:sldId id="276" r:id="rId7"/>
    <p:sldId id="259" r:id="rId8"/>
    <p:sldId id="260" r:id="rId9"/>
    <p:sldId id="261" r:id="rId10"/>
    <p:sldId id="293" r:id="rId11"/>
    <p:sldId id="298" r:id="rId12"/>
    <p:sldId id="262" r:id="rId13"/>
    <p:sldId id="263" r:id="rId14"/>
    <p:sldId id="264" r:id="rId15"/>
    <p:sldId id="299" r:id="rId16"/>
    <p:sldId id="265" r:id="rId17"/>
    <p:sldId id="266" r:id="rId18"/>
    <p:sldId id="291" r:id="rId19"/>
    <p:sldId id="289" r:id="rId20"/>
    <p:sldId id="290" r:id="rId21"/>
    <p:sldId id="292" r:id="rId22"/>
    <p:sldId id="300" r:id="rId23"/>
    <p:sldId id="297" r:id="rId24"/>
    <p:sldId id="269" r:id="rId25"/>
    <p:sldId id="296" r:id="rId26"/>
    <p:sldId id="273" r:id="rId27"/>
    <p:sldId id="288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54"/>
    <a:srgbClr val="292C3A"/>
    <a:srgbClr val="FECB23"/>
    <a:srgbClr val="FFF4D1"/>
    <a:srgbClr val="F2F2F2"/>
    <a:srgbClr val="D9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oracle.com/opc/paas/images/OracleMySQLCloudService.png" TargetMode="External"/><Relationship Id="rId3" Type="http://schemas.openxmlformats.org/officeDocument/2006/relationships/hyperlink" Target="http://observatorio.epacartagena.gov.co/wp-content/uploads/2017/08/metodologia-de-la-investigacion-sexta-edicion.compressed.pdf" TargetMode="External"/><Relationship Id="rId7" Type="http://schemas.openxmlformats.org/officeDocument/2006/relationships/hyperlink" Target="http://tomcat.apache.org/" TargetMode="External"/><Relationship Id="rId12" Type="http://schemas.openxmlformats.org/officeDocument/2006/relationships/hyperlink" Target="https://www.facebook.com/ingenieria16/photos/a.521481641368322/982174331965715/?type=3&amp;theater" TargetMode="External"/><Relationship Id="rId2" Type="http://schemas.openxmlformats.org/officeDocument/2006/relationships/hyperlink" Target="https://www.gnu.org/philosophy/free-software-intro.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technetwork/java/javaee/overview/index.html" TargetMode="External"/><Relationship Id="rId11" Type="http://schemas.openxmlformats.org/officeDocument/2006/relationships/hyperlink" Target="http://www.jfree.org/" TargetMode="External"/><Relationship Id="rId5" Type="http://schemas.openxmlformats.org/officeDocument/2006/relationships/hyperlink" Target="https://www.fsf.org/es" TargetMode="External"/><Relationship Id="rId10" Type="http://schemas.openxmlformats.org/officeDocument/2006/relationships/hyperlink" Target="https://toedter.com/jcalendar/" TargetMode="External"/><Relationship Id="rId4" Type="http://schemas.openxmlformats.org/officeDocument/2006/relationships/hyperlink" Target="https://www.gnu.org/home.es.html" TargetMode="External"/><Relationship Id="rId9" Type="http://schemas.openxmlformats.org/officeDocument/2006/relationships/hyperlink" Target="https://orade.com/iqm/java-log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59806" y="6082660"/>
            <a:ext cx="4272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Asesor: Justo Chávez Valenzuela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0" y="2794715"/>
            <a:ext cx="12192000" cy="2784450"/>
          </a:xfrm>
        </p:spPr>
        <p:txBody>
          <a:bodyPr anchor="t" anchorCtr="0">
            <a:noAutofit/>
          </a:bodyPr>
          <a:lstStyle/>
          <a:p>
            <a:r>
              <a:rPr lang="es-CO" sz="2800" b="1" dirty="0">
                <a:latin typeface="+mn-lt"/>
                <a:cs typeface="Times New Roman" panose="02020603050405020304" pitchFamily="18" charset="0"/>
              </a:rPr>
              <a:t>Brayan Mauricio Novoa Salazar</a:t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Programa Tecnología  en  Desarrollo de Software</a:t>
            </a: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Unidad de Ingeniería y Ciencias Básicas</a:t>
            </a:r>
            <a:br>
              <a:rPr lang="es-MX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Vicerrectoría Regional Orinoquía</a:t>
            </a:r>
            <a:endParaRPr lang="es-CO" sz="28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559" y="18255"/>
            <a:ext cx="4463441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445730" y="1679532"/>
            <a:ext cx="5555769" cy="1133617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redondeado 4"/>
          <p:cNvSpPr/>
          <p:nvPr/>
        </p:nvSpPr>
        <p:spPr>
          <a:xfrm>
            <a:off x="6582670" y="5231704"/>
            <a:ext cx="5432634" cy="110141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redondeado 8"/>
          <p:cNvSpPr/>
          <p:nvPr/>
        </p:nvSpPr>
        <p:spPr>
          <a:xfrm>
            <a:off x="45429" y="1939272"/>
            <a:ext cx="4037739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5429" y="5469093"/>
            <a:ext cx="412845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9" y="1959541"/>
            <a:ext cx="4037738" cy="60603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3200" b="1" dirty="0"/>
              <a:t>Roberto </a:t>
            </a:r>
            <a:r>
              <a:rPr lang="es-MX" sz="3200" b="1" dirty="0" smtClean="0"/>
              <a:t>Sampieri</a:t>
            </a:r>
          </a:p>
        </p:txBody>
      </p:sp>
      <p:sp>
        <p:nvSpPr>
          <p:cNvPr id="14" name="Elipse 13"/>
          <p:cNvSpPr/>
          <p:nvPr/>
        </p:nvSpPr>
        <p:spPr>
          <a:xfrm>
            <a:off x="4594901" y="1948026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621404" y="2020920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Libro</a:t>
            </a:r>
            <a:endParaRPr lang="es-MX" sz="2000" b="1" dirty="0"/>
          </a:p>
        </p:txBody>
      </p:sp>
      <p:sp>
        <p:nvSpPr>
          <p:cNvPr id="25" name="Rectángulo 24"/>
          <p:cNvSpPr/>
          <p:nvPr/>
        </p:nvSpPr>
        <p:spPr>
          <a:xfrm>
            <a:off x="6576320" y="5255898"/>
            <a:ext cx="54453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Movimiento del </a:t>
            </a:r>
            <a:r>
              <a:rPr lang="es-MX" sz="3200" b="1" dirty="0"/>
              <a:t>s</a:t>
            </a:r>
            <a:r>
              <a:rPr lang="es-MX" sz="3200" b="1" dirty="0" smtClean="0"/>
              <a:t>oftware libre y GNU</a:t>
            </a:r>
            <a:endParaRPr lang="es-MX" sz="2400" b="1" dirty="0"/>
          </a:p>
        </p:txBody>
      </p:sp>
      <p:sp>
        <p:nvSpPr>
          <p:cNvPr id="26" name="Rectángulo 25"/>
          <p:cNvSpPr/>
          <p:nvPr/>
        </p:nvSpPr>
        <p:spPr>
          <a:xfrm>
            <a:off x="6445730" y="1763267"/>
            <a:ext cx="5543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Metodología de la Investigación VI Edición</a:t>
            </a:r>
            <a:endParaRPr lang="es-MX" sz="2400" b="1" dirty="0"/>
          </a:p>
        </p:txBody>
      </p:sp>
      <p:sp>
        <p:nvSpPr>
          <p:cNvPr id="27" name="Elipse 26"/>
          <p:cNvSpPr/>
          <p:nvPr/>
        </p:nvSpPr>
        <p:spPr>
          <a:xfrm>
            <a:off x="4930295" y="5480630"/>
            <a:ext cx="965532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9" y="5469093"/>
            <a:ext cx="4128456" cy="626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Richard Stallman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5189934" y="5567869"/>
            <a:ext cx="500154" cy="39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cxnSp>
        <p:nvCxnSpPr>
          <p:cNvPr id="18" name="Conector recto de flecha 17"/>
          <p:cNvCxnSpPr>
            <a:stCxn id="9" idx="3"/>
            <a:endCxn id="14" idx="2"/>
          </p:cNvCxnSpPr>
          <p:nvPr/>
        </p:nvCxnSpPr>
        <p:spPr>
          <a:xfrm flipV="1">
            <a:off x="4083168" y="2245982"/>
            <a:ext cx="511733" cy="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3"/>
            <a:endCxn id="27" idx="2"/>
          </p:cNvCxnSpPr>
          <p:nvPr/>
        </p:nvCxnSpPr>
        <p:spPr>
          <a:xfrm flipV="1">
            <a:off x="4173885" y="5778586"/>
            <a:ext cx="756410" cy="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4" idx="6"/>
            <a:endCxn id="4" idx="1"/>
          </p:cNvCxnSpPr>
          <p:nvPr/>
        </p:nvCxnSpPr>
        <p:spPr>
          <a:xfrm>
            <a:off x="5981962" y="2245982"/>
            <a:ext cx="463768" cy="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7" idx="6"/>
            <a:endCxn id="5" idx="1"/>
          </p:cNvCxnSpPr>
          <p:nvPr/>
        </p:nvCxnSpPr>
        <p:spPr>
          <a:xfrm>
            <a:off x="5895827" y="5778586"/>
            <a:ext cx="686843" cy="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632774" y="3743799"/>
            <a:ext cx="5555769" cy="644308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45429" y="3541811"/>
            <a:ext cx="4128456" cy="1055700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6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9" y="3560778"/>
            <a:ext cx="4128456" cy="103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Ministerio de Educación Nacional</a:t>
            </a:r>
          </a:p>
        </p:txBody>
      </p:sp>
      <p:sp>
        <p:nvSpPr>
          <p:cNvPr id="57" name="Elipse 56"/>
          <p:cNvSpPr/>
          <p:nvPr/>
        </p:nvSpPr>
        <p:spPr>
          <a:xfrm>
            <a:off x="4684831" y="3775939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8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711334" y="3848833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sp>
        <p:nvSpPr>
          <p:cNvPr id="59" name="Rectángulo 58"/>
          <p:cNvSpPr/>
          <p:nvPr/>
        </p:nvSpPr>
        <p:spPr>
          <a:xfrm>
            <a:off x="6582670" y="3803332"/>
            <a:ext cx="5566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SPADIES</a:t>
            </a:r>
            <a:r>
              <a:rPr lang="es-MX" sz="3200" b="1" dirty="0" smtClean="0"/>
              <a:t>, deserción.</a:t>
            </a:r>
            <a:endParaRPr lang="es-MX" sz="2400" b="1" dirty="0"/>
          </a:p>
        </p:txBody>
      </p:sp>
      <p:cxnSp>
        <p:nvCxnSpPr>
          <p:cNvPr id="60" name="Conector recto de flecha 59"/>
          <p:cNvCxnSpPr>
            <a:stCxn id="55" idx="3"/>
            <a:endCxn id="57" idx="2"/>
          </p:cNvCxnSpPr>
          <p:nvPr/>
        </p:nvCxnSpPr>
        <p:spPr>
          <a:xfrm>
            <a:off x="4173885" y="4069661"/>
            <a:ext cx="510946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7" idx="6"/>
            <a:endCxn id="54" idx="1"/>
          </p:cNvCxnSpPr>
          <p:nvPr/>
        </p:nvCxnSpPr>
        <p:spPr>
          <a:xfrm flipV="1">
            <a:off x="6071892" y="4065953"/>
            <a:ext cx="560882" cy="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195" y="0"/>
            <a:ext cx="9275806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 - SCRUM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9" y="1325563"/>
            <a:ext cx="7362559" cy="55324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7593818" y="1325563"/>
            <a:ext cx="473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KANBAN (Fuente: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75" y="0"/>
            <a:ext cx="6091825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1027" y="2506731"/>
            <a:ext cx="521520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1 – Planeación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2 – Diseño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3 – Codificación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4 – Pruebas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5 – Despliegue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73" y="1325563"/>
            <a:ext cx="3536683" cy="55324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9564282" y="1590805"/>
            <a:ext cx="192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19999"/>
              </p:ext>
            </p:extLst>
          </p:nvPr>
        </p:nvGraphicFramePr>
        <p:xfrm>
          <a:off x="307594" y="1325679"/>
          <a:ext cx="11701832" cy="540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6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01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555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329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Historia de Usuario 1</a:t>
                      </a:r>
                      <a:endParaRPr lang="es-CO" sz="20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Número:</a:t>
                      </a:r>
                      <a:r>
                        <a:rPr lang="es-CO" sz="2000" kern="50" dirty="0">
                          <a:effectLst/>
                        </a:rPr>
                        <a:t> 1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Usuario:</a:t>
                      </a:r>
                      <a:r>
                        <a:rPr lang="es-CO" sz="2000" kern="50" dirty="0">
                          <a:effectLst/>
                        </a:rPr>
                        <a:t> Administrador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Nombre historia</a:t>
                      </a:r>
                      <a:r>
                        <a:rPr lang="es-CO" sz="20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5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Prioridad</a:t>
                      </a:r>
                      <a:r>
                        <a:rPr lang="es-CO" sz="2000" kern="50" dirty="0">
                          <a:effectLst/>
                        </a:rPr>
                        <a:t>:  Alta 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Riesgo en desarrollo</a:t>
                      </a:r>
                      <a:r>
                        <a:rPr lang="es-CO" sz="2000" kern="50" dirty="0">
                          <a:effectLst/>
                        </a:rPr>
                        <a:t>: Alta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3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Puntos estimados</a:t>
                      </a:r>
                      <a:r>
                        <a:rPr lang="es-CO" sz="2000" kern="50" dirty="0">
                          <a:effectLst/>
                        </a:rPr>
                        <a:t>: 12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Fase de asignación</a:t>
                      </a:r>
                      <a:r>
                        <a:rPr lang="es-CO" sz="2000" kern="50" dirty="0">
                          <a:effectLst/>
                        </a:rPr>
                        <a:t>: 3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Programador responsable</a:t>
                      </a:r>
                      <a:r>
                        <a:rPr lang="es-CO" sz="2000" kern="50" dirty="0">
                          <a:effectLst/>
                        </a:rPr>
                        <a:t>: Brayan Mauricio Novoa Salazar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Descripción</a:t>
                      </a:r>
                      <a:r>
                        <a:rPr lang="es-CO" sz="20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981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Entradas</a:t>
                      </a:r>
                      <a:r>
                        <a:rPr lang="es-CO" sz="2000" kern="50" dirty="0">
                          <a:effectLst/>
                        </a:rPr>
                        <a:t>: Universidad, Rectoría, Sede, Usuario y Contraseña</a:t>
                      </a:r>
                      <a:r>
                        <a:rPr lang="es-CO" sz="2000" kern="50" dirty="0" smtClean="0">
                          <a:effectLst/>
                        </a:rPr>
                        <a:t>.</a:t>
                      </a:r>
                      <a:endParaRPr lang="es-CO" sz="2000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Salidas</a:t>
                      </a:r>
                      <a:r>
                        <a:rPr lang="es-CO" sz="20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415409" y="0"/>
            <a:ext cx="4776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1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Planeación</a:t>
            </a:r>
          </a:p>
        </p:txBody>
      </p:sp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2763768" y="6119943"/>
            <a:ext cx="625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del Administrador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484"/>
            <a:ext cx="12192000" cy="4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3062345" y="6119943"/>
            <a:ext cx="565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de estudiantes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768475"/>
            <a:ext cx="11744325" cy="35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8254652" y="0"/>
            <a:ext cx="3937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Diseño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9546268" y="135572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58" y="1325562"/>
            <a:ext cx="7646072" cy="55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1716190" y="6027087"/>
            <a:ext cx="884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usadas para el desarrollo del proyecto (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Fuente: propia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064679" y="0"/>
            <a:ext cx="51273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55188"/>
              </p:ext>
            </p:extLst>
          </p:nvPr>
        </p:nvGraphicFramePr>
        <p:xfrm>
          <a:off x="125259" y="1325560"/>
          <a:ext cx="11974883" cy="446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7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85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087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Herramientas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Lenguajes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Frameworks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XAMPP - LAMP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HTML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I</a:t>
                      </a:r>
                      <a:r>
                        <a:rPr lang="es-CO" sz="3200" u="none" strike="noStrike" dirty="0" smtClean="0">
                          <a:effectLst/>
                        </a:rPr>
                        <a:t>textpdf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NetBeans IDE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CSS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common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Apache Tomcat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freechart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Terminator - </a:t>
                      </a:r>
                      <a:r>
                        <a:rPr lang="es-CO" sz="3200" u="none" strike="noStrike" dirty="0" smtClean="0">
                          <a:effectLst/>
                        </a:rPr>
                        <a:t>Bash </a:t>
                      </a:r>
                      <a:r>
                        <a:rPr lang="es-CO" sz="3200" u="none" strike="noStrike" dirty="0">
                          <a:effectLst/>
                        </a:rPr>
                        <a:t>- </a:t>
                      </a:r>
                      <a:r>
                        <a:rPr lang="es-CO" sz="3200" u="none" strike="noStrike" dirty="0" smtClean="0">
                          <a:effectLst/>
                        </a:rPr>
                        <a:t>MySQL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SQL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mysql-connector-java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JRE - JDK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JAVA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B</a:t>
                      </a:r>
                      <a:r>
                        <a:rPr lang="es-CO" sz="3200" u="none" strike="noStrike" dirty="0" smtClean="0">
                          <a:effectLst/>
                        </a:rPr>
                        <a:t>ootstrap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GitHub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 </a:t>
                      </a:r>
                      <a:r>
                        <a:rPr lang="es-CO" sz="3200" u="none" strike="noStrike" dirty="0" smtClean="0">
                          <a:effectLst/>
                        </a:rPr>
                        <a:t>XML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 smtClean="0">
                          <a:effectLst/>
                        </a:rPr>
                        <a:t>Jquery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Mozilla Firefox - Google Chrome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Grayscale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584" y="303892"/>
            <a:ext cx="782041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279099"/>
            <a:ext cx="8299353" cy="557890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9744105" y="1279099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62" y="4664850"/>
            <a:ext cx="1322736" cy="19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663" y="18255"/>
            <a:ext cx="4413336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 txBox="1">
            <a:spLocks/>
          </p:cNvSpPr>
          <p:nvPr/>
        </p:nvSpPr>
        <p:spPr>
          <a:xfrm>
            <a:off x="5138670" y="18255"/>
            <a:ext cx="7053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13775" y="1415175"/>
            <a:ext cx="11098061" cy="1770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una solución informática para el proceso de caracterización estudiantil de las Instituciones de Educación Superior.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" b="4600"/>
          <a:stretch/>
        </p:blipFill>
        <p:spPr>
          <a:xfrm>
            <a:off x="-1" y="1301401"/>
            <a:ext cx="10221293" cy="548770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155868" y="148907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169744" y="1565274"/>
            <a:ext cx="215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9405"/>
            <a:ext cx="10255841" cy="54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044484" y="1565274"/>
            <a:ext cx="215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19" y="1299706"/>
            <a:ext cx="9152879" cy="55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165" r="26447" b="4764"/>
          <a:stretch/>
        </p:blipFill>
        <p:spPr>
          <a:xfrm>
            <a:off x="6475956" y="1345446"/>
            <a:ext cx="3582444" cy="551255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74" y="303892"/>
            <a:ext cx="763252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49" y="1345446"/>
            <a:ext cx="4205595" cy="55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3996"/>
          <a:stretch/>
        </p:blipFill>
        <p:spPr>
          <a:xfrm>
            <a:off x="0" y="1283918"/>
            <a:ext cx="10059526" cy="544255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>
                <a:solidFill>
                  <a:schemeClr val="bg1"/>
                </a:solidFill>
              </a:rPr>
              <a:t>4</a:t>
            </a:r>
            <a:r>
              <a:rPr lang="es-MX" b="1" dirty="0" smtClean="0">
                <a:solidFill>
                  <a:schemeClr val="bg1"/>
                </a:solidFill>
              </a:rPr>
              <a:t>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059526" y="1371600"/>
            <a:ext cx="213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" b="5360"/>
          <a:stretch/>
        </p:blipFill>
        <p:spPr>
          <a:xfrm>
            <a:off x="-1" y="1366117"/>
            <a:ext cx="10089324" cy="536036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>
                <a:solidFill>
                  <a:schemeClr val="bg1"/>
                </a:solidFill>
              </a:rPr>
              <a:t>4</a:t>
            </a:r>
            <a:r>
              <a:rPr lang="es-MX" b="1" dirty="0" smtClean="0">
                <a:solidFill>
                  <a:schemeClr val="bg1"/>
                </a:solidFill>
              </a:rPr>
              <a:t>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089322" y="1366117"/>
            <a:ext cx="21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25563"/>
            <a:ext cx="10934700" cy="47323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</a:t>
            </a:r>
            <a:r>
              <a:rPr lang="es-CO" sz="4000" dirty="0" smtClean="0"/>
              <a:t>desarrolló una base de datos MySQL.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JSE para los administradores.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JEE para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Bibliografía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20348"/>
              </p:ext>
            </p:extLst>
          </p:nvPr>
        </p:nvGraphicFramePr>
        <p:xfrm>
          <a:off x="150312" y="1436644"/>
          <a:ext cx="11849622" cy="512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2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7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</a:rPr>
                        <a:t>Referente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</a:rPr>
                        <a:t>URL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Movimiento del software libre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>
                          <a:effectLst/>
                          <a:hlinkClick r:id="rId2"/>
                        </a:rPr>
                        <a:t>https://www.gnu.org/philosophy/free-software-intro.es.html</a:t>
                      </a:r>
                      <a:endParaRPr lang="es-CO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Metodología de la Investigación sexta edición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3"/>
                        </a:rPr>
                        <a:t>http://observatorio.epacartagena.gov.co/wp-content/uploads/2017/08/metodologia-de-la-investigacion-sexta-edicion.compressed.pdf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GNU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4"/>
                        </a:rPr>
                        <a:t>https://www.gnu.org/home.es.html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FSF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5"/>
                        </a:rPr>
                        <a:t>https://www.fsf.org/es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Java™ EE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6"/>
                        </a:rPr>
                        <a:t>https://www.oracle.com/technetwork/java/javaee/overview/index.html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Tomcat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7"/>
                        </a:rPr>
                        <a:t>http://tomcat.apache.org/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Mysql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8"/>
                        </a:rPr>
                        <a:t>https://cloud.oracle.com/opc/paas/images/OracleMySQLCloudService.png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 logo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9"/>
                        </a:rPr>
                        <a:t>https://orade.com/iqm/java-logo/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Jcalendar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0"/>
                        </a:rPr>
                        <a:t>https://toedter.com/jcalendar/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JFreeChart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1"/>
                        </a:rPr>
                        <a:t>http://www.jfree.org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Foto: Graduado UNIMINUTO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2"/>
                        </a:rPr>
                        <a:t>https://www.facebook.com/ingenieria16/photos/a.521481641368322/982174331965715/?type=3&amp;theater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02653" y="1343818"/>
            <a:ext cx="10245719" cy="1812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¿Conocen a alguien que haya abandonado sus estudios en educación superior?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844" y="18255"/>
            <a:ext cx="3123155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57775" y="0"/>
            <a:ext cx="2434225" cy="1325563"/>
          </a:xfrm>
        </p:spPr>
        <p:txBody>
          <a:bodyPr/>
          <a:lstStyle/>
          <a:p>
            <a:pPr algn="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95467" y="1325563"/>
            <a:ext cx="10728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Las Instituciones de Educación Superior, </a:t>
            </a:r>
            <a:r>
              <a:rPr lang="es-CO" sz="4000" dirty="0"/>
              <a:t>obtienen grandes cantidades de información sobre sus estudiantes mediante e</a:t>
            </a:r>
            <a:r>
              <a:rPr lang="es-CO" sz="4000" dirty="0" smtClean="0"/>
              <a:t>l </a:t>
            </a:r>
            <a:r>
              <a:rPr lang="es-CO" sz="4000" dirty="0"/>
              <a:t>proceso de </a:t>
            </a:r>
            <a:r>
              <a:rPr lang="es-CO" sz="4000" b="1" dirty="0"/>
              <a:t>caracterización </a:t>
            </a:r>
            <a:r>
              <a:rPr lang="es-CO" sz="4000" b="1" dirty="0" smtClean="0"/>
              <a:t>estudiantil</a:t>
            </a:r>
            <a:r>
              <a:rPr lang="es-CO" sz="4000" dirty="0" smtClean="0"/>
              <a:t>.</a:t>
            </a:r>
            <a:endParaRPr lang="es-CO" sz="4000" dirty="0"/>
          </a:p>
        </p:txBody>
      </p:sp>
      <p:sp>
        <p:nvSpPr>
          <p:cNvPr id="4" name="Rectángulo 3"/>
          <p:cNvSpPr/>
          <p:nvPr/>
        </p:nvSpPr>
        <p:spPr>
          <a:xfrm>
            <a:off x="695467" y="4756930"/>
            <a:ext cx="10728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¿Qué es la caracterización estudiantil?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31" y="1325563"/>
            <a:ext cx="10693873" cy="50126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No se utiliza una herramienta desarrollada por UNIMINUTO.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Mantener actualizada la información 100% es una tarea compleja.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Es muy importante manejar la información de los estudiantes de una manera responsable.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649238" y="0"/>
            <a:ext cx="6542762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75" y="1325563"/>
            <a:ext cx="10441451" cy="35768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4000" dirty="0" smtClean="0">
                <a:cs typeface="Times New Roman" panose="02020603050405020304" pitchFamily="18" charset="0"/>
              </a:rPr>
              <a:t>¿</a:t>
            </a:r>
            <a:r>
              <a:rPr lang="es-CO" sz="4000" dirty="0" smtClean="0"/>
              <a:t>Cómo </a:t>
            </a:r>
            <a:r>
              <a:rPr lang="es-CO" sz="4000" dirty="0"/>
              <a:t>desarrollar una solución </a:t>
            </a:r>
            <a:r>
              <a:rPr lang="es-CO" sz="4000" dirty="0" smtClean="0"/>
              <a:t>informática basada en el software libre, para sistematizar el proceso de caracterización estudiantil en las Instituciones de Educación Superior</a:t>
            </a:r>
            <a:r>
              <a:rPr lang="es-MX" sz="4000" dirty="0" smtClean="0">
                <a:cs typeface="Times New Roman" panose="02020603050405020304" pitchFamily="18" charset="0"/>
              </a:rPr>
              <a:t>?</a:t>
            </a:r>
            <a:endParaRPr lang="es-MX" sz="4000" dirty="0">
              <a:cs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12701" y="0"/>
            <a:ext cx="6079299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Formulación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756" y="18255"/>
            <a:ext cx="3887243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 general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31" y="1343818"/>
            <a:ext cx="10296945" cy="24265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/>
              <a:t>Desarrollar </a:t>
            </a:r>
            <a:r>
              <a:rPr lang="es-CO" sz="4000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sz="4000" dirty="0"/>
          </a:p>
          <a:p>
            <a:pPr marL="0" indent="0" algn="just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5" y="1662945"/>
            <a:ext cx="11386159" cy="465017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 smtClean="0"/>
              <a:t>Desarrollar </a:t>
            </a:r>
            <a:r>
              <a:rPr lang="es-CO" sz="3200" dirty="0"/>
              <a:t>una base de </a:t>
            </a:r>
            <a:r>
              <a:rPr lang="es-CO" sz="3200" dirty="0" smtClean="0"/>
              <a:t>datos, </a:t>
            </a:r>
            <a:r>
              <a:rPr lang="es-CO" sz="3200" dirty="0"/>
              <a:t>orientada </a:t>
            </a:r>
            <a:r>
              <a:rPr lang="es-CO" sz="3200" dirty="0" smtClean="0"/>
              <a:t>al almacenamiento de la información del </a:t>
            </a:r>
            <a:r>
              <a:rPr lang="es-CO" sz="3200" dirty="0"/>
              <a:t>proceso de caracterización </a:t>
            </a:r>
            <a:r>
              <a:rPr lang="es-CO" sz="3200" dirty="0" smtClean="0"/>
              <a:t>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una aplicación Java Standard Edition </a:t>
            </a:r>
            <a:r>
              <a:rPr lang="es-CO" sz="3200" dirty="0" smtClean="0"/>
              <a:t>que </a:t>
            </a:r>
            <a:r>
              <a:rPr lang="es-CO" sz="3200" dirty="0"/>
              <a:t>permita </a:t>
            </a:r>
            <a:r>
              <a:rPr lang="es-CO" sz="3200" dirty="0" smtClean="0"/>
              <a:t>a la </a:t>
            </a:r>
            <a:r>
              <a:rPr lang="es-CO" sz="3200" dirty="0"/>
              <a:t>institución de educación superior gestionar </a:t>
            </a:r>
            <a:r>
              <a:rPr lang="es-CO" sz="3200" dirty="0" smtClean="0"/>
              <a:t>el </a:t>
            </a:r>
            <a:r>
              <a:rPr lang="es-CO" sz="3200" dirty="0"/>
              <a:t>proceso de caracterización estudiantil</a:t>
            </a:r>
            <a:r>
              <a:rPr lang="es-CO" sz="32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O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</a:t>
            </a:r>
            <a:r>
              <a:rPr lang="es-CO" sz="3200" dirty="0" smtClean="0"/>
              <a:t>una aplicación Java Enterprise Edition, </a:t>
            </a:r>
            <a:r>
              <a:rPr lang="es-CO" sz="3200" dirty="0"/>
              <a:t>que permita a los estudiantes </a:t>
            </a:r>
            <a:r>
              <a:rPr lang="es-CO" sz="3200" dirty="0" smtClean="0"/>
              <a:t>actualizar su información en cualquier momento.</a:t>
            </a:r>
            <a:endParaRPr lang="es-MX" sz="3200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778" y="18255"/>
            <a:ext cx="4839221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Objetivos Específicos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625" y="18255"/>
            <a:ext cx="2747376" cy="1325563"/>
          </a:xfrm>
        </p:spPr>
        <p:txBody>
          <a:bodyPr>
            <a:normAutofit/>
          </a:bodyPr>
          <a:lstStyle/>
          <a:p>
            <a:pPr algn="r"/>
            <a:r>
              <a:rPr lang="es-MX" sz="4000" b="1" dirty="0" smtClean="0">
                <a:solidFill>
                  <a:schemeClr val="bg1"/>
                </a:solidFill>
              </a:rPr>
              <a:t>Justificación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1" y="1376431"/>
            <a:ext cx="11523945" cy="522478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Sistematizar el proceso de caracterización 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Facilitar </a:t>
            </a:r>
            <a:r>
              <a:rPr lang="es-MX" sz="3600" dirty="0"/>
              <a:t>el trabajo</a:t>
            </a:r>
            <a:r>
              <a:rPr lang="es-MX" sz="36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Generar alertas tempranas en forma de reportes.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Dar cumplimiento al marco legal contenido en la Constitución Política de Colombia.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Ser un software libre desarrollado en UNIMINUTO.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699</Words>
  <Application>Microsoft Office PowerPoint</Application>
  <PresentationFormat>Panorámica</PresentationFormat>
  <Paragraphs>146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Brayan Mauricio Novoa Salazar    Programa Tecnología  en  Desarrollo de Software Unidad de Ingeniería y Ciencias Básicas Vicerrectoría Regional Orinoquía</vt:lpstr>
      <vt:lpstr>Título del proyecto</vt:lpstr>
      <vt:lpstr>Introducción</vt:lpstr>
      <vt:lpstr>Resumen</vt:lpstr>
      <vt:lpstr>Planteamiento del problema</vt:lpstr>
      <vt:lpstr>Formulación del problema</vt:lpstr>
      <vt:lpstr>Objetivo general</vt:lpstr>
      <vt:lpstr>Objetivos Específicos</vt:lpstr>
      <vt:lpstr>Justificación</vt:lpstr>
      <vt:lpstr>Referentes teóricos</vt:lpstr>
      <vt:lpstr>Metodología de desarrollo - SCRUM</vt:lpstr>
      <vt:lpstr>Metodología de desarrollo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Etapa 4 - Pruebas - Administrador</vt:lpstr>
      <vt:lpstr>Etapa 4 - Pruebas - Administrador</vt:lpstr>
      <vt:lpstr>Etapa 4 - Pruebas - Administrador</vt:lpstr>
      <vt:lpstr>Etapa 4 - Pruebas - Administrador</vt:lpstr>
      <vt:lpstr>Etapa 4 - Pruebas - Administrador</vt:lpstr>
      <vt:lpstr>Etapa 4 - Pruebas - Estudiantes</vt:lpstr>
      <vt:lpstr>Etapa 4 - Pruebas - Estudiantes</vt:lpstr>
      <vt:lpstr>Conclusiones 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293</cp:revision>
  <dcterms:created xsi:type="dcterms:W3CDTF">2018-01-16T19:56:42Z</dcterms:created>
  <dcterms:modified xsi:type="dcterms:W3CDTF">2018-12-03T06:19:39Z</dcterms:modified>
</cp:coreProperties>
</file>