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94" r:id="rId4"/>
    <p:sldId id="257" r:id="rId5"/>
    <p:sldId id="258" r:id="rId6"/>
    <p:sldId id="276" r:id="rId7"/>
    <p:sldId id="259" r:id="rId8"/>
    <p:sldId id="260" r:id="rId9"/>
    <p:sldId id="261" r:id="rId10"/>
    <p:sldId id="293" r:id="rId11"/>
    <p:sldId id="298" r:id="rId12"/>
    <p:sldId id="262" r:id="rId13"/>
    <p:sldId id="263" r:id="rId14"/>
    <p:sldId id="264" r:id="rId15"/>
    <p:sldId id="299" r:id="rId16"/>
    <p:sldId id="265" r:id="rId17"/>
    <p:sldId id="266" r:id="rId18"/>
    <p:sldId id="291" r:id="rId19"/>
    <p:sldId id="275" r:id="rId20"/>
    <p:sldId id="289" r:id="rId21"/>
    <p:sldId id="290" r:id="rId22"/>
    <p:sldId id="292" r:id="rId23"/>
    <p:sldId id="297" r:id="rId24"/>
    <p:sldId id="269" r:id="rId25"/>
    <p:sldId id="296" r:id="rId26"/>
    <p:sldId id="273" r:id="rId27"/>
    <p:sldId id="288" r:id="rId2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654"/>
    <a:srgbClr val="292C3A"/>
    <a:srgbClr val="FECB23"/>
    <a:srgbClr val="FFF4D1"/>
    <a:srgbClr val="F2F2F2"/>
    <a:srgbClr val="D9F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 varScale="1">
        <p:scale>
          <a:sx n="76" d="100"/>
          <a:sy n="76" d="100"/>
        </p:scale>
        <p:origin x="4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28/11/2018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670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28/11/2018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533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28/11/2018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408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28/11/2018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097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28/11/2018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8706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28/11/2018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068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28/11/2018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505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28/11/2018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613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28/11/2018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438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28/11/2018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902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28/11/2018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716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EB8E7-BDB9-4384-837D-5E0AF3F2FB20}" type="datetimeFigureOut">
              <a:rPr lang="es-CO" smtClean="0"/>
              <a:t>28/11/2018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895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oracle.com/opc/paas/images/OracleMySQLCloudService.png" TargetMode="External"/><Relationship Id="rId3" Type="http://schemas.openxmlformats.org/officeDocument/2006/relationships/hyperlink" Target="http://observatorio.epacartagena.gov.co/wp-content/uploads/2017/08/metodologia-de-la-investigacion-sexta-edicion.compressed.pdf" TargetMode="External"/><Relationship Id="rId7" Type="http://schemas.openxmlformats.org/officeDocument/2006/relationships/hyperlink" Target="http://tomcat.apache.org/" TargetMode="External"/><Relationship Id="rId12" Type="http://schemas.openxmlformats.org/officeDocument/2006/relationships/hyperlink" Target="https://www.facebook.com/ingenieria16/photos/a.521481641368322/982174331965715/?type=3&amp;theater" TargetMode="External"/><Relationship Id="rId2" Type="http://schemas.openxmlformats.org/officeDocument/2006/relationships/hyperlink" Target="https://www.gnu.org/philosophy/free-software-intro.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racle.com/technetwork/java/javaee/overview/index.html" TargetMode="External"/><Relationship Id="rId11" Type="http://schemas.openxmlformats.org/officeDocument/2006/relationships/hyperlink" Target="http://www.jfree.org/" TargetMode="External"/><Relationship Id="rId5" Type="http://schemas.openxmlformats.org/officeDocument/2006/relationships/hyperlink" Target="https://www.fsf.org/es" TargetMode="External"/><Relationship Id="rId10" Type="http://schemas.openxmlformats.org/officeDocument/2006/relationships/hyperlink" Target="https://toedter.com/jcalendar/" TargetMode="External"/><Relationship Id="rId4" Type="http://schemas.openxmlformats.org/officeDocument/2006/relationships/hyperlink" Target="https://www.gnu.org/home.es.html" TargetMode="External"/><Relationship Id="rId9" Type="http://schemas.openxmlformats.org/officeDocument/2006/relationships/hyperlink" Target="https://orade.com/iqm/java-log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959806" y="6082660"/>
            <a:ext cx="4272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Asesor: Justo Chávez Valenzuela</a:t>
            </a:r>
            <a:endParaRPr lang="es-CO" sz="2400" dirty="0">
              <a:solidFill>
                <a:schemeClr val="bg1"/>
              </a:solidFill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ctrTitle"/>
          </p:nvPr>
        </p:nvSpPr>
        <p:spPr>
          <a:xfrm>
            <a:off x="0" y="2794715"/>
            <a:ext cx="12192000" cy="2784450"/>
          </a:xfrm>
        </p:spPr>
        <p:txBody>
          <a:bodyPr anchor="t" anchorCtr="0">
            <a:noAutofit/>
          </a:bodyPr>
          <a:lstStyle/>
          <a:p>
            <a:r>
              <a:rPr lang="es-CO" sz="2800" b="1" dirty="0">
                <a:latin typeface="+mn-lt"/>
                <a:cs typeface="Times New Roman" panose="02020603050405020304" pitchFamily="18" charset="0"/>
              </a:rPr>
              <a:t>Brayan Mauricio Novoa Salazar</a:t>
            </a:r>
            <a:br>
              <a:rPr lang="es-CO" sz="2800" b="1" dirty="0">
                <a:latin typeface="+mn-lt"/>
                <a:cs typeface="Times New Roman" panose="02020603050405020304" pitchFamily="18" charset="0"/>
              </a:rPr>
            </a:br>
            <a:r>
              <a:rPr lang="es-CO" sz="2800" b="1" dirty="0">
                <a:latin typeface="+mn-lt"/>
                <a:cs typeface="Times New Roman" panose="02020603050405020304" pitchFamily="18" charset="0"/>
              </a:rPr>
              <a:t/>
            </a:r>
            <a:br>
              <a:rPr lang="es-CO" sz="2800" b="1" dirty="0">
                <a:latin typeface="+mn-lt"/>
                <a:cs typeface="Times New Roman" panose="02020603050405020304" pitchFamily="18" charset="0"/>
              </a:rPr>
            </a:br>
            <a:r>
              <a:rPr lang="es-CO" sz="2800" b="1" dirty="0">
                <a:latin typeface="+mn-lt"/>
                <a:cs typeface="Times New Roman" panose="02020603050405020304" pitchFamily="18" charset="0"/>
              </a:rPr>
              <a:t/>
            </a:r>
            <a:br>
              <a:rPr lang="es-CO" sz="2800" b="1" dirty="0">
                <a:latin typeface="+mn-lt"/>
                <a:cs typeface="Times New Roman" panose="02020603050405020304" pitchFamily="18" charset="0"/>
              </a:rPr>
            </a:br>
            <a:r>
              <a:rPr lang="es-CO" sz="2800" b="1" dirty="0">
                <a:latin typeface="+mn-lt"/>
                <a:cs typeface="Times New Roman" panose="02020603050405020304" pitchFamily="18" charset="0"/>
              </a:rPr>
              <a:t/>
            </a:r>
            <a:br>
              <a:rPr lang="es-CO" sz="2800" b="1" dirty="0">
                <a:latin typeface="+mn-lt"/>
                <a:cs typeface="Times New Roman" panose="02020603050405020304" pitchFamily="18" charset="0"/>
              </a:rPr>
            </a:br>
            <a:r>
              <a:rPr lang="es-MX" sz="2800" b="1" dirty="0">
                <a:latin typeface="+mn-lt"/>
                <a:cs typeface="Times New Roman" panose="02020603050405020304" pitchFamily="18" charset="0"/>
              </a:rPr>
              <a:t>Programa Tecnología  en  Desarrollo de Software</a:t>
            </a:r>
            <a:r>
              <a:rPr lang="es-CO" sz="2800" b="1" dirty="0">
                <a:latin typeface="+mn-lt"/>
                <a:cs typeface="Times New Roman" panose="02020603050405020304" pitchFamily="18" charset="0"/>
              </a:rPr>
              <a:t/>
            </a:r>
            <a:br>
              <a:rPr lang="es-CO" sz="2800" b="1" dirty="0">
                <a:latin typeface="+mn-lt"/>
                <a:cs typeface="Times New Roman" panose="02020603050405020304" pitchFamily="18" charset="0"/>
              </a:rPr>
            </a:br>
            <a:r>
              <a:rPr lang="es-MX" sz="2800" b="1" dirty="0">
                <a:latin typeface="+mn-lt"/>
                <a:cs typeface="Times New Roman" panose="02020603050405020304" pitchFamily="18" charset="0"/>
              </a:rPr>
              <a:t>Unidad de Ingeniería y Ciencias Básicas</a:t>
            </a:r>
            <a:br>
              <a:rPr lang="es-MX" sz="2800" b="1" dirty="0">
                <a:latin typeface="+mn-lt"/>
                <a:cs typeface="Times New Roman" panose="02020603050405020304" pitchFamily="18" charset="0"/>
              </a:rPr>
            </a:br>
            <a:r>
              <a:rPr lang="es-MX" sz="2800" b="1" dirty="0">
                <a:latin typeface="+mn-lt"/>
                <a:cs typeface="Times New Roman" panose="02020603050405020304" pitchFamily="18" charset="0"/>
              </a:rPr>
              <a:t>Vicerrectoría Regional Orinoquía</a:t>
            </a:r>
            <a:endParaRPr lang="es-CO" sz="2800" b="1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70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7AE7516-1AE4-45BE-98BE-4B95F4DA1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559" y="18255"/>
            <a:ext cx="4463441" cy="1325563"/>
          </a:xfrm>
        </p:spPr>
        <p:txBody>
          <a:bodyPr/>
          <a:lstStyle/>
          <a:p>
            <a:pPr algn="r"/>
            <a:r>
              <a:rPr lang="es-MX" b="1" dirty="0">
                <a:solidFill>
                  <a:schemeClr val="bg1"/>
                </a:solidFill>
              </a:rPr>
              <a:t>Referentes teóricos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6445730" y="1679532"/>
            <a:ext cx="5555769" cy="1133617"/>
          </a:xfrm>
          <a:prstGeom prst="roundRect">
            <a:avLst/>
          </a:prstGeom>
          <a:solidFill>
            <a:srgbClr val="FFF4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redondeado 4"/>
          <p:cNvSpPr/>
          <p:nvPr/>
        </p:nvSpPr>
        <p:spPr>
          <a:xfrm>
            <a:off x="6582670" y="5231704"/>
            <a:ext cx="5432634" cy="1101412"/>
          </a:xfrm>
          <a:prstGeom prst="roundRect">
            <a:avLst/>
          </a:prstGeom>
          <a:solidFill>
            <a:srgbClr val="FFF4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redondeado 8"/>
          <p:cNvSpPr/>
          <p:nvPr/>
        </p:nvSpPr>
        <p:spPr>
          <a:xfrm>
            <a:off x="45429" y="1939272"/>
            <a:ext cx="4037739" cy="626302"/>
          </a:xfrm>
          <a:prstGeom prst="round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redondeado 9"/>
          <p:cNvSpPr/>
          <p:nvPr/>
        </p:nvSpPr>
        <p:spPr>
          <a:xfrm>
            <a:off x="45429" y="5469093"/>
            <a:ext cx="4128456" cy="626302"/>
          </a:xfrm>
          <a:prstGeom prst="round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07AE930-5E81-4976-884A-E79FEB8EA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29" y="1959541"/>
            <a:ext cx="4037738" cy="606033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3200" b="1" dirty="0"/>
              <a:t>Roberto </a:t>
            </a:r>
            <a:r>
              <a:rPr lang="es-MX" sz="3200" b="1" dirty="0" smtClean="0"/>
              <a:t>Sampieri</a:t>
            </a:r>
          </a:p>
        </p:txBody>
      </p:sp>
      <p:sp>
        <p:nvSpPr>
          <p:cNvPr id="14" name="Elipse 13"/>
          <p:cNvSpPr/>
          <p:nvPr/>
        </p:nvSpPr>
        <p:spPr>
          <a:xfrm>
            <a:off x="4594901" y="1948026"/>
            <a:ext cx="1387061" cy="595912"/>
          </a:xfrm>
          <a:prstGeom prst="ellipse">
            <a:avLst/>
          </a:prstGeom>
          <a:solidFill>
            <a:srgbClr val="D9F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xmlns="" id="{607AE930-5E81-4976-884A-E79FEB8EAB31}"/>
              </a:ext>
            </a:extLst>
          </p:cNvPr>
          <p:cNvSpPr txBox="1">
            <a:spLocks/>
          </p:cNvSpPr>
          <p:nvPr/>
        </p:nvSpPr>
        <p:spPr>
          <a:xfrm>
            <a:off x="4621404" y="2020920"/>
            <a:ext cx="1360557" cy="414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2000" b="1" dirty="0" smtClean="0"/>
              <a:t>Libro</a:t>
            </a:r>
            <a:endParaRPr lang="es-MX" sz="2000" b="1" dirty="0"/>
          </a:p>
        </p:txBody>
      </p:sp>
      <p:sp>
        <p:nvSpPr>
          <p:cNvPr id="25" name="Rectángulo 24"/>
          <p:cNvSpPr/>
          <p:nvPr/>
        </p:nvSpPr>
        <p:spPr>
          <a:xfrm>
            <a:off x="6576320" y="5255898"/>
            <a:ext cx="54453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200" b="1" dirty="0" smtClean="0"/>
              <a:t>Movimiento del </a:t>
            </a:r>
            <a:r>
              <a:rPr lang="es-MX" sz="3200" b="1" dirty="0"/>
              <a:t>s</a:t>
            </a:r>
            <a:r>
              <a:rPr lang="es-MX" sz="3200" b="1" dirty="0" smtClean="0"/>
              <a:t>oftware libre, FSF, GNU</a:t>
            </a:r>
            <a:endParaRPr lang="es-MX" sz="2400" b="1" dirty="0"/>
          </a:p>
        </p:txBody>
      </p:sp>
      <p:sp>
        <p:nvSpPr>
          <p:cNvPr id="26" name="Rectángulo 25"/>
          <p:cNvSpPr/>
          <p:nvPr/>
        </p:nvSpPr>
        <p:spPr>
          <a:xfrm>
            <a:off x="6445730" y="1763267"/>
            <a:ext cx="55430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200" b="1" dirty="0" smtClean="0"/>
              <a:t>Metodología de la Investigación VI Edición</a:t>
            </a:r>
            <a:endParaRPr lang="es-MX" sz="2400" b="1" dirty="0"/>
          </a:p>
        </p:txBody>
      </p:sp>
      <p:sp>
        <p:nvSpPr>
          <p:cNvPr id="27" name="Elipse 26"/>
          <p:cNvSpPr/>
          <p:nvPr/>
        </p:nvSpPr>
        <p:spPr>
          <a:xfrm>
            <a:off x="4930295" y="5480630"/>
            <a:ext cx="965532" cy="595912"/>
          </a:xfrm>
          <a:prstGeom prst="ellipse">
            <a:avLst/>
          </a:prstGeom>
          <a:solidFill>
            <a:srgbClr val="D9F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Marcador de contenido 2">
            <a:extLst>
              <a:ext uri="{FF2B5EF4-FFF2-40B4-BE49-F238E27FC236}">
                <a16:creationId xmlns:a16="http://schemas.microsoft.com/office/drawing/2014/main" xmlns="" id="{607AE930-5E81-4976-884A-E79FEB8EAB31}"/>
              </a:ext>
            </a:extLst>
          </p:cNvPr>
          <p:cNvSpPr txBox="1">
            <a:spLocks/>
          </p:cNvSpPr>
          <p:nvPr/>
        </p:nvSpPr>
        <p:spPr>
          <a:xfrm>
            <a:off x="45429" y="5469093"/>
            <a:ext cx="4128456" cy="6263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3200" b="1" dirty="0" smtClean="0"/>
              <a:t>Richard Stallman</a:t>
            </a:r>
          </a:p>
        </p:txBody>
      </p:sp>
      <p:sp>
        <p:nvSpPr>
          <p:cNvPr id="33" name="Marcador de contenido 2">
            <a:extLst>
              <a:ext uri="{FF2B5EF4-FFF2-40B4-BE49-F238E27FC236}">
                <a16:creationId xmlns:a16="http://schemas.microsoft.com/office/drawing/2014/main" xmlns="" id="{607AE930-5E81-4976-884A-E79FEB8EAB31}"/>
              </a:ext>
            </a:extLst>
          </p:cNvPr>
          <p:cNvSpPr txBox="1">
            <a:spLocks/>
          </p:cNvSpPr>
          <p:nvPr/>
        </p:nvSpPr>
        <p:spPr>
          <a:xfrm>
            <a:off x="5189934" y="5567869"/>
            <a:ext cx="500154" cy="397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2000" b="1" dirty="0" smtClean="0"/>
              <a:t>…</a:t>
            </a:r>
            <a:endParaRPr lang="es-MX" sz="2000" b="1" dirty="0"/>
          </a:p>
        </p:txBody>
      </p:sp>
      <p:cxnSp>
        <p:nvCxnSpPr>
          <p:cNvPr id="18" name="Conector recto de flecha 17"/>
          <p:cNvCxnSpPr>
            <a:stCxn id="9" idx="3"/>
            <a:endCxn id="14" idx="2"/>
          </p:cNvCxnSpPr>
          <p:nvPr/>
        </p:nvCxnSpPr>
        <p:spPr>
          <a:xfrm flipV="1">
            <a:off x="4083168" y="2245982"/>
            <a:ext cx="511733" cy="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10" idx="3"/>
            <a:endCxn id="27" idx="2"/>
          </p:cNvCxnSpPr>
          <p:nvPr/>
        </p:nvCxnSpPr>
        <p:spPr>
          <a:xfrm flipV="1">
            <a:off x="4173885" y="5778586"/>
            <a:ext cx="756410" cy="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>
            <a:stCxn id="14" idx="6"/>
            <a:endCxn id="4" idx="1"/>
          </p:cNvCxnSpPr>
          <p:nvPr/>
        </p:nvCxnSpPr>
        <p:spPr>
          <a:xfrm>
            <a:off x="5981962" y="2245982"/>
            <a:ext cx="463768" cy="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>
            <a:stCxn id="27" idx="6"/>
            <a:endCxn id="5" idx="1"/>
          </p:cNvCxnSpPr>
          <p:nvPr/>
        </p:nvCxnSpPr>
        <p:spPr>
          <a:xfrm>
            <a:off x="5895827" y="5778586"/>
            <a:ext cx="686843" cy="3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redondeado 53"/>
          <p:cNvSpPr/>
          <p:nvPr/>
        </p:nvSpPr>
        <p:spPr>
          <a:xfrm>
            <a:off x="6632774" y="3743799"/>
            <a:ext cx="5555769" cy="644308"/>
          </a:xfrm>
          <a:prstGeom prst="roundRect">
            <a:avLst/>
          </a:prstGeom>
          <a:solidFill>
            <a:srgbClr val="FFF4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Rectángulo redondeado 54"/>
          <p:cNvSpPr/>
          <p:nvPr/>
        </p:nvSpPr>
        <p:spPr>
          <a:xfrm>
            <a:off x="45429" y="3541811"/>
            <a:ext cx="4128456" cy="1055700"/>
          </a:xfrm>
          <a:prstGeom prst="round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Marcador de contenido 2">
            <a:extLst>
              <a:ext uri="{FF2B5EF4-FFF2-40B4-BE49-F238E27FC236}">
                <a16:creationId xmlns:a16="http://schemas.microsoft.com/office/drawing/2014/main" xmlns="" id="{607AE930-5E81-4976-884A-E79FEB8EAB31}"/>
              </a:ext>
            </a:extLst>
          </p:cNvPr>
          <p:cNvSpPr txBox="1">
            <a:spLocks/>
          </p:cNvSpPr>
          <p:nvPr/>
        </p:nvSpPr>
        <p:spPr>
          <a:xfrm>
            <a:off x="45429" y="3560778"/>
            <a:ext cx="4128456" cy="1036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3200" b="1" dirty="0" smtClean="0"/>
              <a:t>Ministerio de Educación Nacional</a:t>
            </a:r>
          </a:p>
        </p:txBody>
      </p:sp>
      <p:sp>
        <p:nvSpPr>
          <p:cNvPr id="57" name="Elipse 56"/>
          <p:cNvSpPr/>
          <p:nvPr/>
        </p:nvSpPr>
        <p:spPr>
          <a:xfrm>
            <a:off x="4684831" y="3775939"/>
            <a:ext cx="1387061" cy="595912"/>
          </a:xfrm>
          <a:prstGeom prst="ellipse">
            <a:avLst/>
          </a:prstGeom>
          <a:solidFill>
            <a:srgbClr val="D9F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Marcador de contenido 2">
            <a:extLst>
              <a:ext uri="{FF2B5EF4-FFF2-40B4-BE49-F238E27FC236}">
                <a16:creationId xmlns:a16="http://schemas.microsoft.com/office/drawing/2014/main" xmlns="" id="{607AE930-5E81-4976-884A-E79FEB8EAB31}"/>
              </a:ext>
            </a:extLst>
          </p:cNvPr>
          <p:cNvSpPr txBox="1">
            <a:spLocks/>
          </p:cNvSpPr>
          <p:nvPr/>
        </p:nvSpPr>
        <p:spPr>
          <a:xfrm>
            <a:off x="4711334" y="3848833"/>
            <a:ext cx="1360557" cy="414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2000" b="1" dirty="0" smtClean="0"/>
              <a:t>…</a:t>
            </a:r>
            <a:endParaRPr lang="es-MX" sz="2000" b="1" dirty="0"/>
          </a:p>
        </p:txBody>
      </p:sp>
      <p:sp>
        <p:nvSpPr>
          <p:cNvPr id="59" name="Rectángulo 58"/>
          <p:cNvSpPr/>
          <p:nvPr/>
        </p:nvSpPr>
        <p:spPr>
          <a:xfrm>
            <a:off x="6582670" y="3803332"/>
            <a:ext cx="55666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200" b="1" dirty="0" smtClean="0"/>
              <a:t>SPADIES, deserción.</a:t>
            </a:r>
            <a:endParaRPr lang="es-MX" sz="2400" b="1" dirty="0"/>
          </a:p>
        </p:txBody>
      </p:sp>
      <p:cxnSp>
        <p:nvCxnSpPr>
          <p:cNvPr id="60" name="Conector recto de flecha 59"/>
          <p:cNvCxnSpPr>
            <a:stCxn id="55" idx="3"/>
            <a:endCxn id="57" idx="2"/>
          </p:cNvCxnSpPr>
          <p:nvPr/>
        </p:nvCxnSpPr>
        <p:spPr>
          <a:xfrm>
            <a:off x="4173885" y="4069661"/>
            <a:ext cx="510946" cy="4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/>
          <p:cNvCxnSpPr>
            <a:stCxn id="57" idx="6"/>
            <a:endCxn id="54" idx="1"/>
          </p:cNvCxnSpPr>
          <p:nvPr/>
        </p:nvCxnSpPr>
        <p:spPr>
          <a:xfrm flipV="1">
            <a:off x="6071892" y="4065953"/>
            <a:ext cx="560882" cy="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7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D3AF533-AD0F-43F7-AC8D-8A056BA2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0175" y="0"/>
            <a:ext cx="6091825" cy="1325563"/>
          </a:xfrm>
        </p:spPr>
        <p:txBody>
          <a:bodyPr/>
          <a:lstStyle/>
          <a:p>
            <a:pPr algn="r"/>
            <a:r>
              <a:rPr lang="es-MX" b="1" dirty="0">
                <a:solidFill>
                  <a:schemeClr val="bg1"/>
                </a:solidFill>
              </a:rPr>
              <a:t>Metodología de desarrollo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9" y="1325563"/>
            <a:ext cx="7362559" cy="553243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BC049DBC-6933-4F01-99CD-12D18B825504}"/>
              </a:ext>
            </a:extLst>
          </p:cNvPr>
          <p:cNvSpPr txBox="1"/>
          <p:nvPr/>
        </p:nvSpPr>
        <p:spPr>
          <a:xfrm>
            <a:off x="7593818" y="1325563"/>
            <a:ext cx="4731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Ejemplo KANBAN (Fuente: propia)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75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D3AF533-AD0F-43F7-AC8D-8A056BA2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0175" y="0"/>
            <a:ext cx="6091825" cy="1325563"/>
          </a:xfrm>
        </p:spPr>
        <p:txBody>
          <a:bodyPr/>
          <a:lstStyle/>
          <a:p>
            <a:pPr algn="r"/>
            <a:r>
              <a:rPr lang="es-MX" b="1" dirty="0">
                <a:solidFill>
                  <a:schemeClr val="bg1"/>
                </a:solidFill>
              </a:rPr>
              <a:t>Metodología de desarrollo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51144" y="1590805"/>
            <a:ext cx="521520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4000" dirty="0" smtClean="0"/>
              <a:t>Etapa 1 – Planeación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4000" dirty="0" smtClean="0"/>
              <a:t>Etapa 2 – Diseño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4000" dirty="0" smtClean="0"/>
              <a:t>Etapa 3 – Codificación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4000" dirty="0" smtClean="0"/>
              <a:t>Etapa 4 – Pruebas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4000" dirty="0" smtClean="0"/>
              <a:t>Etapa 5 – Despliegue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973" y="1325563"/>
            <a:ext cx="3536683" cy="553243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BC049DBC-6933-4F01-99CD-12D18B825504}"/>
              </a:ext>
            </a:extLst>
          </p:cNvPr>
          <p:cNvSpPr txBox="1"/>
          <p:nvPr/>
        </p:nvSpPr>
        <p:spPr>
          <a:xfrm>
            <a:off x="9564282" y="1590805"/>
            <a:ext cx="192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 propia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70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599136"/>
              </p:ext>
            </p:extLst>
          </p:nvPr>
        </p:nvGraphicFramePr>
        <p:xfrm>
          <a:off x="307594" y="1325679"/>
          <a:ext cx="11701832" cy="54087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56199"/>
                <a:gridCol w="490123"/>
                <a:gridCol w="7355510"/>
              </a:tblGrid>
              <a:tr h="414329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Historia de Usuario 1</a:t>
                      </a:r>
                      <a:endParaRPr lang="es-CO" sz="2000" b="1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4143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Número:</a:t>
                      </a:r>
                      <a:r>
                        <a:rPr lang="es-CO" sz="2000" kern="50" dirty="0">
                          <a:effectLst/>
                        </a:rPr>
                        <a:t> 1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kern="50">
                          <a:effectLst/>
                        </a:rPr>
                        <a:t>Usuario: Administrador</a:t>
                      </a:r>
                      <a:endParaRPr lang="es-CO" sz="2000" kern="5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611630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Nombre historia</a:t>
                      </a:r>
                      <a:r>
                        <a:rPr lang="es-CO" sz="2000" kern="50" dirty="0">
                          <a:effectLst/>
                        </a:rPr>
                        <a:t>: Inicio de sesión al sistema administrativo de caracterización estudiantil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94599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Prioridad</a:t>
                      </a:r>
                      <a:r>
                        <a:rPr lang="es-CO" sz="2000" kern="50" dirty="0">
                          <a:effectLst/>
                        </a:rPr>
                        <a:t>:  Alta 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Riesgo en desarrollo</a:t>
                      </a:r>
                      <a:r>
                        <a:rPr lang="es-CO" sz="2000" kern="50" dirty="0">
                          <a:effectLst/>
                        </a:rPr>
                        <a:t>: Alta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</a:tr>
              <a:tr h="414329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Puntos estimados</a:t>
                      </a:r>
                      <a:r>
                        <a:rPr lang="es-CO" sz="2000" kern="50" dirty="0">
                          <a:effectLst/>
                        </a:rPr>
                        <a:t>: 12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Fase de asignación</a:t>
                      </a:r>
                      <a:r>
                        <a:rPr lang="es-CO" sz="2000" kern="50" dirty="0">
                          <a:effectLst/>
                        </a:rPr>
                        <a:t>: 3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</a:tr>
              <a:tr h="394599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Programador responsable</a:t>
                      </a:r>
                      <a:r>
                        <a:rPr lang="es-CO" sz="2000" kern="50" dirty="0">
                          <a:effectLst/>
                        </a:rPr>
                        <a:t>: Brayan Mauricio Novoa Salazar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611630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Descripción</a:t>
                      </a:r>
                      <a:r>
                        <a:rPr lang="es-CO" sz="2000" kern="50" dirty="0">
                          <a:effectLst/>
                        </a:rPr>
                        <a:t>: El usuario, podrá iniciar al sistema administrativo de caracterización estudiantil usando sus credenciales de acceso.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598129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Entradas</a:t>
                      </a:r>
                      <a:r>
                        <a:rPr lang="es-CO" sz="2000" kern="50" dirty="0">
                          <a:effectLst/>
                        </a:rPr>
                        <a:t>: Universidad, Rectoría, Sede, Usuario y Contraseña</a:t>
                      </a:r>
                      <a:r>
                        <a:rPr lang="es-CO" sz="2000" kern="50" dirty="0" smtClean="0">
                          <a:effectLst/>
                        </a:rPr>
                        <a:t>.</a:t>
                      </a:r>
                      <a:endParaRPr lang="es-CO" sz="2000" kern="5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Salidas</a:t>
                      </a:r>
                      <a:r>
                        <a:rPr lang="es-CO" sz="2000" kern="50" dirty="0">
                          <a:effectLst/>
                        </a:rPr>
                        <a:t>: En caso de que los datos proporcionados por el usuario sean correctos, el sistema debe conceder el inicio de sesión.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kern="50" dirty="0">
                          <a:effectLst/>
                        </a:rPr>
                        <a:t>En caso contrario el sistema debe solicitar al usuario verificar sus credenciales de acceso.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4D3AF533-AD0F-43F7-AC8D-8A056BA291A3}"/>
              </a:ext>
            </a:extLst>
          </p:cNvPr>
          <p:cNvSpPr txBox="1">
            <a:spLocks/>
          </p:cNvSpPr>
          <p:nvPr/>
        </p:nvSpPr>
        <p:spPr>
          <a:xfrm>
            <a:off x="7415409" y="0"/>
            <a:ext cx="47765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1</a:t>
            </a:r>
            <a:r>
              <a:rPr lang="es-MX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b="1" dirty="0">
                <a:solidFill>
                  <a:schemeClr val="bg1"/>
                </a:solidFill>
              </a:rPr>
              <a:t> Planeación</a:t>
            </a:r>
          </a:p>
        </p:txBody>
      </p:sp>
    </p:spTree>
    <p:extLst>
      <p:ext uri="{BB962C8B-B14F-4D97-AF65-F5344CB8AC3E}">
        <p14:creationId xmlns:p14="http://schemas.microsoft.com/office/powerpoint/2010/main" val="139908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BC049DBC-6933-4F01-99CD-12D18B825504}"/>
              </a:ext>
            </a:extLst>
          </p:cNvPr>
          <p:cNvSpPr txBox="1"/>
          <p:nvPr/>
        </p:nvSpPr>
        <p:spPr>
          <a:xfrm>
            <a:off x="2763768" y="6119943"/>
            <a:ext cx="625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Casos de uso del Administrador (Fuente propia)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4D3AF533-AD0F-43F7-AC8D-8A056BA291A3}"/>
              </a:ext>
            </a:extLst>
          </p:cNvPr>
          <p:cNvSpPr txBox="1">
            <a:spLocks/>
          </p:cNvSpPr>
          <p:nvPr/>
        </p:nvSpPr>
        <p:spPr>
          <a:xfrm>
            <a:off x="5203065" y="0"/>
            <a:ext cx="69889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2 </a:t>
            </a:r>
            <a:r>
              <a:rPr lang="es-MX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b="1" dirty="0" smtClean="0">
                <a:solidFill>
                  <a:schemeClr val="bg1"/>
                </a:solidFill>
              </a:rPr>
              <a:t> Diseño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6484"/>
            <a:ext cx="12192000" cy="458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9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BC049DBC-6933-4F01-99CD-12D18B825504}"/>
              </a:ext>
            </a:extLst>
          </p:cNvPr>
          <p:cNvSpPr txBox="1"/>
          <p:nvPr/>
        </p:nvSpPr>
        <p:spPr>
          <a:xfrm>
            <a:off x="7735665" y="1305652"/>
            <a:ext cx="192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 propia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cduEstudian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54" y="1207998"/>
            <a:ext cx="5126727" cy="5767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4D3AF533-AD0F-43F7-AC8D-8A056BA291A3}"/>
              </a:ext>
            </a:extLst>
          </p:cNvPr>
          <p:cNvSpPr txBox="1">
            <a:spLocks/>
          </p:cNvSpPr>
          <p:nvPr/>
        </p:nvSpPr>
        <p:spPr>
          <a:xfrm>
            <a:off x="5203065" y="0"/>
            <a:ext cx="69889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2 </a:t>
            </a:r>
            <a:r>
              <a:rPr lang="es-MX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b="1" dirty="0" smtClean="0">
                <a:solidFill>
                  <a:schemeClr val="bg1"/>
                </a:solidFill>
              </a:rPr>
              <a:t> Diseño</a:t>
            </a:r>
            <a:endParaRPr lang="es-MX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5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4D3AF533-AD0F-43F7-AC8D-8A056BA291A3}"/>
              </a:ext>
            </a:extLst>
          </p:cNvPr>
          <p:cNvSpPr txBox="1">
            <a:spLocks/>
          </p:cNvSpPr>
          <p:nvPr/>
        </p:nvSpPr>
        <p:spPr>
          <a:xfrm>
            <a:off x="8254652" y="0"/>
            <a:ext cx="39373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2</a:t>
            </a:r>
            <a:r>
              <a:rPr lang="es-MX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b="1" dirty="0">
                <a:solidFill>
                  <a:schemeClr val="bg1"/>
                </a:solidFill>
              </a:rPr>
              <a:t> </a:t>
            </a:r>
            <a:r>
              <a:rPr lang="es-MX" b="1" dirty="0" smtClean="0">
                <a:solidFill>
                  <a:schemeClr val="bg1"/>
                </a:solidFill>
              </a:rPr>
              <a:t>Diseño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89E46AF4-218E-4E1B-B422-59B657A05EE8}"/>
              </a:ext>
            </a:extLst>
          </p:cNvPr>
          <p:cNvSpPr txBox="1"/>
          <p:nvPr/>
        </p:nvSpPr>
        <p:spPr>
          <a:xfrm>
            <a:off x="9546268" y="1355724"/>
            <a:ext cx="2533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</a:t>
            </a:r>
            <a:r>
              <a:rPr lang="es-MX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propia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358" y="1325562"/>
            <a:ext cx="7646072" cy="553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8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BC049DBC-6933-4F01-99CD-12D18B825504}"/>
              </a:ext>
            </a:extLst>
          </p:cNvPr>
          <p:cNvSpPr txBox="1"/>
          <p:nvPr/>
        </p:nvSpPr>
        <p:spPr>
          <a:xfrm>
            <a:off x="1344715" y="6298550"/>
            <a:ext cx="8849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Herramientas usadas para el desarrollo del proyecto (</a:t>
            </a:r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Fuente: propia</a:t>
            </a:r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4D3AF533-AD0F-43F7-AC8D-8A056BA291A3}"/>
              </a:ext>
            </a:extLst>
          </p:cNvPr>
          <p:cNvSpPr txBox="1">
            <a:spLocks/>
          </p:cNvSpPr>
          <p:nvPr/>
        </p:nvSpPr>
        <p:spPr>
          <a:xfrm>
            <a:off x="7064679" y="0"/>
            <a:ext cx="51273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3</a:t>
            </a:r>
            <a:r>
              <a:rPr lang="es-MX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b="1" dirty="0">
                <a:solidFill>
                  <a:schemeClr val="bg1"/>
                </a:solidFill>
              </a:rPr>
              <a:t> </a:t>
            </a:r>
            <a:r>
              <a:rPr lang="es-MX" b="1" dirty="0" smtClean="0">
                <a:solidFill>
                  <a:schemeClr val="bg1"/>
                </a:solidFill>
              </a:rPr>
              <a:t>Codificación</a:t>
            </a:r>
            <a:endParaRPr lang="es-MX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8669"/>
              </p:ext>
            </p:extLst>
          </p:nvPr>
        </p:nvGraphicFramePr>
        <p:xfrm>
          <a:off x="125259" y="1325560"/>
          <a:ext cx="11974883" cy="4465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47574"/>
                <a:gridCol w="2918564"/>
                <a:gridCol w="4208745"/>
              </a:tblGrid>
              <a:tr h="3581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Herramientas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>
                          <a:effectLst/>
                        </a:rPr>
                        <a:t>Lenguajes</a:t>
                      </a:r>
                      <a:endParaRPr lang="es-CO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>
                          <a:effectLst/>
                        </a:rPr>
                        <a:t>Frameworks</a:t>
                      </a:r>
                      <a:endParaRPr lang="es-CO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81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>
                          <a:effectLst/>
                        </a:rPr>
                        <a:t>XAMPP - LAMP</a:t>
                      </a:r>
                      <a:endParaRPr lang="es-CO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>
                          <a:effectLst/>
                        </a:rPr>
                        <a:t>HTML</a:t>
                      </a:r>
                      <a:endParaRPr lang="es-CO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I</a:t>
                      </a:r>
                      <a:r>
                        <a:rPr lang="es-CO" sz="3200" u="none" strike="noStrike" dirty="0" smtClean="0">
                          <a:effectLst/>
                        </a:rPr>
                        <a:t>textpdf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81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>
                          <a:effectLst/>
                        </a:rPr>
                        <a:t>NetBeans IDE</a:t>
                      </a:r>
                      <a:endParaRPr lang="es-CO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CSS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J</a:t>
                      </a:r>
                      <a:r>
                        <a:rPr lang="es-CO" sz="3200" u="none" strike="noStrike" dirty="0" smtClean="0">
                          <a:effectLst/>
                        </a:rPr>
                        <a:t>common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81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>
                          <a:effectLst/>
                        </a:rPr>
                        <a:t>Apache Tomcat</a:t>
                      </a:r>
                      <a:endParaRPr lang="es-CO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JS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J</a:t>
                      </a:r>
                      <a:r>
                        <a:rPr lang="es-CO" sz="3200" u="none" strike="noStrike" dirty="0" smtClean="0">
                          <a:effectLst/>
                        </a:rPr>
                        <a:t>freechart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81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>
                          <a:effectLst/>
                        </a:rPr>
                        <a:t>Terminator - bash - mYsql</a:t>
                      </a:r>
                      <a:endParaRPr lang="es-CO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>
                          <a:effectLst/>
                        </a:rPr>
                        <a:t>SQL</a:t>
                      </a:r>
                      <a:endParaRPr lang="es-CO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mysql-connector-java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81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>
                          <a:effectLst/>
                        </a:rPr>
                        <a:t>JRE - JDK</a:t>
                      </a:r>
                      <a:endParaRPr lang="es-CO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>
                          <a:effectLst/>
                        </a:rPr>
                        <a:t>JAVA</a:t>
                      </a:r>
                      <a:endParaRPr lang="es-CO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B</a:t>
                      </a:r>
                      <a:r>
                        <a:rPr lang="es-CO" sz="3200" u="none" strike="noStrike" dirty="0" smtClean="0">
                          <a:effectLst/>
                        </a:rPr>
                        <a:t>ootstrap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81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>
                          <a:effectLst/>
                        </a:rPr>
                        <a:t>GitHub</a:t>
                      </a:r>
                      <a:endParaRPr lang="es-CO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>
                          <a:effectLst/>
                        </a:rPr>
                        <a:t> </a:t>
                      </a:r>
                      <a:endParaRPr lang="es-CO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 smtClean="0">
                          <a:effectLst/>
                        </a:rPr>
                        <a:t>Jquery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81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>
                          <a:effectLst/>
                        </a:rPr>
                        <a:t>Mozilla Firefox - Google Chrome</a:t>
                      </a:r>
                      <a:endParaRPr lang="es-CO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>
                          <a:effectLst/>
                        </a:rPr>
                        <a:t> </a:t>
                      </a:r>
                      <a:endParaRPr lang="es-CO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Grayscale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04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701436" y="3742769"/>
            <a:ext cx="40356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O" sz="2800" dirty="0" smtClean="0"/>
              <a:t>Aplicación estudiantes</a:t>
            </a:r>
            <a:endParaRPr lang="es-CO" sz="2800" dirty="0"/>
          </a:p>
        </p:txBody>
      </p:sp>
      <p:sp>
        <p:nvSpPr>
          <p:cNvPr id="8" name="Rectángulo 7"/>
          <p:cNvSpPr/>
          <p:nvPr/>
        </p:nvSpPr>
        <p:spPr>
          <a:xfrm>
            <a:off x="891837" y="1959866"/>
            <a:ext cx="2667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O" sz="2800" dirty="0"/>
              <a:t>Base de </a:t>
            </a:r>
            <a:r>
              <a:rPr lang="es-CO" sz="2800" dirty="0" smtClean="0"/>
              <a:t>datos</a:t>
            </a:r>
            <a:endParaRPr lang="es-CO" sz="2800" dirty="0"/>
          </a:p>
        </p:txBody>
      </p:sp>
      <p:pic>
        <p:nvPicPr>
          <p:cNvPr id="9222" name="Picture 6" descr="Java EE 8 Moderniz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198" y="3295855"/>
            <a:ext cx="2261485" cy="174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https://cloud.oracle.com/opc/paas/images/OracleMySQLCloudServ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832" y="1182405"/>
            <a:ext cx="2527696" cy="167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https://orade.com/wp-content/uploads/2017/10/java-logo-300x25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559" y="5227848"/>
            <a:ext cx="1658764" cy="1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834786" y="5671213"/>
            <a:ext cx="4413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O" sz="2800" dirty="0"/>
              <a:t>Aplicación administradores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6907066" y="1325564"/>
            <a:ext cx="4988614" cy="5290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228" name="Picture 12" descr="@itex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850" y="3230614"/>
            <a:ext cx="946830" cy="94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https://toedter.com/wp-content/uploads/2014/01/toedter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233" y="5571687"/>
            <a:ext cx="875654" cy="87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 descr="https://1.bp.blogspot.com/-LvWTyVzqalg/WSHKkYRsVcI/AAAAAAAACEA/EMPmBrm73zw72dd0x5mTQF9oTB70t_LcACK4B/s400/Java-Mysql%2B%25281%2529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937" y="1492919"/>
            <a:ext cx="1459277" cy="97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recto de flecha 11"/>
          <p:cNvCxnSpPr>
            <a:stCxn id="9226" idx="3"/>
            <a:endCxn id="9228" idx="1"/>
          </p:cNvCxnSpPr>
          <p:nvPr/>
        </p:nvCxnSpPr>
        <p:spPr>
          <a:xfrm flipV="1">
            <a:off x="6452323" y="3704029"/>
            <a:ext cx="3004527" cy="222879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9226" idx="3"/>
            <a:endCxn id="9232" idx="1"/>
          </p:cNvCxnSpPr>
          <p:nvPr/>
        </p:nvCxnSpPr>
        <p:spPr>
          <a:xfrm flipV="1">
            <a:off x="6452323" y="1979953"/>
            <a:ext cx="3496614" cy="395287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stCxn id="9226" idx="3"/>
            <a:endCxn id="9230" idx="1"/>
          </p:cNvCxnSpPr>
          <p:nvPr/>
        </p:nvCxnSpPr>
        <p:spPr>
          <a:xfrm>
            <a:off x="6452323" y="5932823"/>
            <a:ext cx="3157910" cy="7669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9222" idx="0"/>
            <a:endCxn id="9218" idx="1"/>
          </p:cNvCxnSpPr>
          <p:nvPr/>
        </p:nvCxnSpPr>
        <p:spPr>
          <a:xfrm flipV="1">
            <a:off x="5622941" y="2519795"/>
            <a:ext cx="1401530" cy="77606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Tomcat Hom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471" y="2074140"/>
            <a:ext cx="1249770" cy="89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" name="Conector recto de flecha 116"/>
          <p:cNvCxnSpPr>
            <a:stCxn id="9222" idx="3"/>
            <a:endCxn id="9232" idx="1"/>
          </p:cNvCxnSpPr>
          <p:nvPr/>
        </p:nvCxnSpPr>
        <p:spPr>
          <a:xfrm flipV="1">
            <a:off x="6753683" y="1979953"/>
            <a:ext cx="3195254" cy="2189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de flecha 129"/>
          <p:cNvCxnSpPr>
            <a:stCxn id="9232" idx="1"/>
            <a:endCxn id="9224" idx="3"/>
          </p:cNvCxnSpPr>
          <p:nvPr/>
        </p:nvCxnSpPr>
        <p:spPr>
          <a:xfrm flipH="1">
            <a:off x="5637528" y="1979953"/>
            <a:ext cx="4311409" cy="3749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Picture 20" descr="http://www.jfree.org/jfreechart/images/jfree_chart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218" y="4604840"/>
            <a:ext cx="2038075" cy="53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3" name="Conector recto de flecha 172"/>
          <p:cNvCxnSpPr>
            <a:stCxn id="9226" idx="3"/>
            <a:endCxn id="137" idx="1"/>
          </p:cNvCxnSpPr>
          <p:nvPr/>
        </p:nvCxnSpPr>
        <p:spPr>
          <a:xfrm flipV="1">
            <a:off x="6452323" y="4874586"/>
            <a:ext cx="2977895" cy="10582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ítulo 1">
            <a:extLst>
              <a:ext uri="{FF2B5EF4-FFF2-40B4-BE49-F238E27FC236}">
                <a16:creationId xmlns:a16="http://schemas.microsoft.com/office/drawing/2014/main" xmlns="" id="{4D3AF533-AD0F-43F7-AC8D-8A056BA291A3}"/>
              </a:ext>
            </a:extLst>
          </p:cNvPr>
          <p:cNvSpPr txBox="1">
            <a:spLocks/>
          </p:cNvSpPr>
          <p:nvPr/>
        </p:nvSpPr>
        <p:spPr>
          <a:xfrm>
            <a:off x="5203065" y="0"/>
            <a:ext cx="69889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3</a:t>
            </a:r>
            <a:r>
              <a:rPr lang="es-MX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b="1" dirty="0">
                <a:solidFill>
                  <a:schemeClr val="bg1"/>
                </a:solidFill>
              </a:rPr>
              <a:t> </a:t>
            </a:r>
            <a:r>
              <a:rPr lang="es-MX" b="1" dirty="0" smtClean="0">
                <a:solidFill>
                  <a:schemeClr val="bg1"/>
                </a:solidFill>
              </a:rPr>
              <a:t>Codificación</a:t>
            </a:r>
            <a:endParaRPr lang="es-MX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5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F194AB6A-55E1-4B44-A983-8BC6AA65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6033" y="18255"/>
            <a:ext cx="4475966" cy="1325563"/>
          </a:xfrm>
        </p:spPr>
        <p:txBody>
          <a:bodyPr/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¿Qué es SICACEST?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xmlns="" id="{9044A195-81E2-4535-8AF2-A32F3CBDD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145" y="3467792"/>
            <a:ext cx="11323529" cy="3033215"/>
          </a:xfrm>
        </p:spPr>
        <p:txBody>
          <a:bodyPr>
            <a:noAutofit/>
          </a:bodyPr>
          <a:lstStyle/>
          <a:p>
            <a:pPr algn="just"/>
            <a:r>
              <a:rPr lang="es-MX" sz="4000" dirty="0" smtClean="0"/>
              <a:t>Permite que las IES la adapten a sus necesidades para administrar su proceso de caracterización estudiantil.</a:t>
            </a:r>
          </a:p>
          <a:p>
            <a:pPr algn="just"/>
            <a:r>
              <a:rPr lang="es-MX" sz="4000" dirty="0" smtClean="0"/>
              <a:t>Los estudiantes pueden actualizar sus datos en cualquier momento.</a:t>
            </a:r>
          </a:p>
        </p:txBody>
      </p:sp>
      <p:sp>
        <p:nvSpPr>
          <p:cNvPr id="8" name="Rectángulo 7"/>
          <p:cNvSpPr/>
          <p:nvPr/>
        </p:nvSpPr>
        <p:spPr>
          <a:xfrm>
            <a:off x="551145" y="1283839"/>
            <a:ext cx="102068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600" dirty="0"/>
              <a:t>Es una herramienta de software liberada bajo la licencia GPL de GNU.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51145" y="2736170"/>
            <a:ext cx="31006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4000" b="1" dirty="0" smtClean="0"/>
              <a:t>Beneficios</a:t>
            </a:r>
            <a:endParaRPr lang="es-MX" sz="3200" b="1" dirty="0"/>
          </a:p>
        </p:txBody>
      </p:sp>
    </p:spTree>
    <p:extLst>
      <p:ext uri="{BB962C8B-B14F-4D97-AF65-F5344CB8AC3E}">
        <p14:creationId xmlns:p14="http://schemas.microsoft.com/office/powerpoint/2010/main" val="118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F194AB6A-55E1-4B44-A983-8BC6AA65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663" y="18255"/>
            <a:ext cx="4413336" cy="1325563"/>
          </a:xfrm>
        </p:spPr>
        <p:txBody>
          <a:bodyPr/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Título del proyecto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F194AB6A-55E1-4B44-A983-8BC6AA65E29D}"/>
              </a:ext>
            </a:extLst>
          </p:cNvPr>
          <p:cNvSpPr txBox="1">
            <a:spLocks/>
          </p:cNvSpPr>
          <p:nvPr/>
        </p:nvSpPr>
        <p:spPr>
          <a:xfrm>
            <a:off x="5138670" y="18255"/>
            <a:ext cx="70533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smtClean="0">
                <a:solidFill>
                  <a:schemeClr val="bg1"/>
                </a:solidFill>
              </a:rPr>
              <a:t>Título del proyecto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613775" y="1415175"/>
            <a:ext cx="11098061" cy="177038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O" sz="4000" dirty="0">
                <a:solidFill>
                  <a:srgbClr val="000000"/>
                </a:solidFill>
                <a:latin typeface="+mn-lt"/>
                <a:ea typeface="Cambria"/>
                <a:cs typeface="Times New Roman" panose="02020603050405020304" pitchFamily="18" charset="0"/>
              </a:rPr>
              <a:t>Desarrollo de una solución informática para el proceso de caracterización estudiantil de las Instituciones de Educación Superior.</a:t>
            </a:r>
            <a:endParaRPr lang="es-CO" sz="40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93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6349900-D031-47AB-BEDC-4E081B6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1584" y="303892"/>
            <a:ext cx="7820415" cy="726621"/>
          </a:xfrm>
        </p:spPr>
        <p:txBody>
          <a:bodyPr>
            <a:normAutofit/>
          </a:bodyPr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4 - Pruebas - Administrador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752" y="1279099"/>
            <a:ext cx="8299353" cy="557890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89E46AF4-218E-4E1B-B422-59B657A05EE8}"/>
              </a:ext>
            </a:extLst>
          </p:cNvPr>
          <p:cNvSpPr txBox="1"/>
          <p:nvPr/>
        </p:nvSpPr>
        <p:spPr>
          <a:xfrm>
            <a:off x="9744105" y="1279099"/>
            <a:ext cx="2533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</a:t>
            </a:r>
            <a:r>
              <a:rPr lang="es-MX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propia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92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91" y="1276350"/>
            <a:ext cx="9927777" cy="558165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66349900-D031-47AB-BEDC-4E081B6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6844" y="303892"/>
            <a:ext cx="7695155" cy="726621"/>
          </a:xfrm>
        </p:spPr>
        <p:txBody>
          <a:bodyPr>
            <a:normAutofit/>
          </a:bodyPr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4 - Pruebas - Administrador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89E46AF4-218E-4E1B-B422-59B657A05EE8}"/>
              </a:ext>
            </a:extLst>
          </p:cNvPr>
          <p:cNvSpPr txBox="1"/>
          <p:nvPr/>
        </p:nvSpPr>
        <p:spPr>
          <a:xfrm>
            <a:off x="10155868" y="1489074"/>
            <a:ext cx="2533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</a:t>
            </a:r>
            <a:r>
              <a:rPr lang="es-MX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propia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6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44" y="1296860"/>
            <a:ext cx="9891300" cy="5561140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xmlns="" id="{66349900-D031-47AB-BEDC-4E081B6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474" y="303892"/>
            <a:ext cx="7632525" cy="726621"/>
          </a:xfrm>
        </p:spPr>
        <p:txBody>
          <a:bodyPr>
            <a:normAutofit/>
          </a:bodyPr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Análisis de datos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89E46AF4-218E-4E1B-B422-59B657A05EE8}"/>
              </a:ext>
            </a:extLst>
          </p:cNvPr>
          <p:cNvSpPr txBox="1"/>
          <p:nvPr/>
        </p:nvSpPr>
        <p:spPr>
          <a:xfrm>
            <a:off x="10169744" y="1565274"/>
            <a:ext cx="2155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</a:t>
            </a:r>
            <a:r>
              <a:rPr lang="es-MX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propia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43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7" t="22165" r="26447" b="4764"/>
          <a:stretch/>
        </p:blipFill>
        <p:spPr>
          <a:xfrm>
            <a:off x="6150280" y="1345446"/>
            <a:ext cx="3582444" cy="5512554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xmlns="" id="{66349900-D031-47AB-BEDC-4E081B6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474" y="303892"/>
            <a:ext cx="7632525" cy="726621"/>
          </a:xfrm>
        </p:spPr>
        <p:txBody>
          <a:bodyPr>
            <a:normAutofit/>
          </a:bodyPr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4 - Pruebas - Administrador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BC049DBC-6933-4F01-99CD-12D18B825504}"/>
              </a:ext>
            </a:extLst>
          </p:cNvPr>
          <p:cNvSpPr txBox="1"/>
          <p:nvPr/>
        </p:nvSpPr>
        <p:spPr>
          <a:xfrm>
            <a:off x="866506" y="3163868"/>
            <a:ext cx="4523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Ejemplo reporte (Fuente propia)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71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" y="1371600"/>
            <a:ext cx="9758363" cy="5486400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66349900-D031-47AB-BEDC-4E081B6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542" y="303892"/>
            <a:ext cx="8084457" cy="726621"/>
          </a:xfrm>
        </p:spPr>
        <p:txBody>
          <a:bodyPr>
            <a:normAutofit/>
          </a:bodyPr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IV - Pruebas - Estudiantes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9E46AF4-218E-4E1B-B422-59B657A05EE8}"/>
              </a:ext>
            </a:extLst>
          </p:cNvPr>
          <p:cNvSpPr txBox="1"/>
          <p:nvPr/>
        </p:nvSpPr>
        <p:spPr>
          <a:xfrm>
            <a:off x="9906000" y="1371600"/>
            <a:ext cx="2533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</a:t>
            </a:r>
            <a:r>
              <a:rPr lang="es-MX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propia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32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6117"/>
            <a:ext cx="9768114" cy="5491883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66349900-D031-47AB-BEDC-4E081B6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542" y="303892"/>
            <a:ext cx="8084457" cy="726621"/>
          </a:xfrm>
        </p:spPr>
        <p:txBody>
          <a:bodyPr>
            <a:normAutofit/>
          </a:bodyPr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IV - Pruebas - Estudiantes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89E46AF4-218E-4E1B-B422-59B657A05EE8}"/>
              </a:ext>
            </a:extLst>
          </p:cNvPr>
          <p:cNvSpPr txBox="1"/>
          <p:nvPr/>
        </p:nvSpPr>
        <p:spPr>
          <a:xfrm>
            <a:off x="9768114" y="1366117"/>
            <a:ext cx="2533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</a:t>
            </a:r>
            <a:r>
              <a:rPr lang="es-MX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propia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55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3C1574D-8292-4410-B1E4-1EBE9DF8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972" y="0"/>
            <a:ext cx="7298029" cy="1325563"/>
          </a:xfrm>
        </p:spPr>
        <p:txBody>
          <a:bodyPr/>
          <a:lstStyle/>
          <a:p>
            <a:pPr algn="r"/>
            <a:r>
              <a:rPr lang="es-MX" b="1" dirty="0">
                <a:solidFill>
                  <a:schemeClr val="bg1"/>
                </a:solidFill>
              </a:rPr>
              <a:t>Conclusiones</a:t>
            </a:r>
            <a:r>
              <a:rPr lang="es-MX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xmlns="" id="{E0439019-967A-48CB-99F3-103D64E7D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325563"/>
            <a:ext cx="10934700" cy="473233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CO" sz="4000" dirty="0" smtClean="0"/>
              <a:t>El objetivo general se alcanzó con los siguientes productos desarrollados.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CO" sz="4000" dirty="0" smtClean="0"/>
              <a:t>Se desarrolló una base de datos Mysql.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CO" sz="4000" dirty="0" smtClean="0"/>
              <a:t>Se desarrolló una aplicación JSE para los administradores.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CO" sz="4000" dirty="0" smtClean="0"/>
              <a:t>Se desarrolló una aplicación JEE para los estudiantes.</a:t>
            </a:r>
          </a:p>
        </p:txBody>
      </p:sp>
    </p:spTree>
    <p:extLst>
      <p:ext uri="{BB962C8B-B14F-4D97-AF65-F5344CB8AC3E}">
        <p14:creationId xmlns:p14="http://schemas.microsoft.com/office/powerpoint/2010/main" val="286212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3C1574D-8292-4410-B1E4-1EBE9DF8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972" y="0"/>
            <a:ext cx="7298029" cy="1325563"/>
          </a:xfrm>
        </p:spPr>
        <p:txBody>
          <a:bodyPr/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Bibliografía</a:t>
            </a:r>
            <a:endParaRPr lang="es-MX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620348"/>
              </p:ext>
            </p:extLst>
          </p:nvPr>
        </p:nvGraphicFramePr>
        <p:xfrm>
          <a:off x="150312" y="1436644"/>
          <a:ext cx="11849622" cy="5124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2055"/>
                <a:gridCol w="9657567"/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 dirty="0">
                          <a:effectLst/>
                        </a:rPr>
                        <a:t>Referente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>
                          <a:effectLst/>
                        </a:rPr>
                        <a:t>URL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 dirty="0">
                          <a:effectLst/>
                        </a:rPr>
                        <a:t>Movimiento del software libre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>
                          <a:effectLst/>
                          <a:hlinkClick r:id="rId2"/>
                        </a:rPr>
                        <a:t>https://www.gnu.org/philosophy/free-software-intro.es.html</a:t>
                      </a:r>
                      <a:endParaRPr lang="es-CO" sz="2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0007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 dirty="0">
                          <a:effectLst/>
                        </a:rPr>
                        <a:t>Metodología de la Investigación sexta edición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3"/>
                        </a:rPr>
                        <a:t>http://observatorio.epacartagena.gov.co/wp-content/uploads/2017/08/metodologia-de-la-investigacion-sexta-edicion.compressed.pdf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GNU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4"/>
                        </a:rPr>
                        <a:t>https://www.gnu.org/home.es.html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FSF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5"/>
                        </a:rPr>
                        <a:t>https://www.fsf.org/es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Java™ EE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6"/>
                        </a:rPr>
                        <a:t>https://www.oracle.com/technetwork/java/javaee/overview/index.html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Tomcat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7"/>
                        </a:rPr>
                        <a:t>http://tomcat.apache.org/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Mysql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8"/>
                        </a:rPr>
                        <a:t>https://cloud.oracle.com/opc/paas/images/OracleMySQLCloudService.png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Java logo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9"/>
                        </a:rPr>
                        <a:t>https://orade.com/iqm/java-logo/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Jcalendar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10"/>
                        </a:rPr>
                        <a:t>https://toedter.com/jcalendar/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JFreeChart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11"/>
                        </a:rPr>
                        <a:t>http://www.jfree.org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Foto: Graduado UNIMINUTO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12"/>
                        </a:rPr>
                        <a:t>https://www.facebook.com/ingenieria16/photos/a.521481641368322/982174331965715/?type=3&amp;theater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27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002653" y="1343818"/>
            <a:ext cx="10245719" cy="18125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O" sz="4000" dirty="0" smtClean="0">
                <a:solidFill>
                  <a:srgbClr val="000000"/>
                </a:solidFill>
                <a:latin typeface="+mn-lt"/>
                <a:ea typeface="Cambria"/>
                <a:cs typeface="Times New Roman" panose="02020603050405020304" pitchFamily="18" charset="0"/>
              </a:rPr>
              <a:t>¿Tienes algún amigo o familiar que haya abandonado sus estudios técnicos, tecnológicos o profesionales?</a:t>
            </a:r>
            <a:endParaRPr lang="es-CO" sz="4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F194AB6A-55E1-4B44-A983-8BC6AA65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8844" y="18255"/>
            <a:ext cx="3123155" cy="1325563"/>
          </a:xfrm>
        </p:spPr>
        <p:txBody>
          <a:bodyPr/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Introducción</a:t>
            </a:r>
            <a:endParaRPr lang="es-MX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3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57775" y="0"/>
            <a:ext cx="2434225" cy="1325563"/>
          </a:xfrm>
        </p:spPr>
        <p:txBody>
          <a:bodyPr/>
          <a:lstStyle/>
          <a:p>
            <a:pPr algn="r"/>
            <a:r>
              <a:rPr lang="es-CO" b="1" dirty="0">
                <a:solidFill>
                  <a:schemeClr val="bg1"/>
                </a:solidFill>
              </a:rPr>
              <a:t>Resumen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695467" y="1325563"/>
            <a:ext cx="1072827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4000" dirty="0" smtClean="0"/>
              <a:t>Las Instituciones de Educación Superior, </a:t>
            </a:r>
            <a:r>
              <a:rPr lang="es-CO" sz="4000" dirty="0"/>
              <a:t>obtienen grandes cantidades de información sobre sus estudiantes mediante e</a:t>
            </a:r>
            <a:r>
              <a:rPr lang="es-CO" sz="4000" dirty="0" smtClean="0"/>
              <a:t>l </a:t>
            </a:r>
            <a:r>
              <a:rPr lang="es-CO" sz="4000" dirty="0"/>
              <a:t>proceso de </a:t>
            </a:r>
            <a:r>
              <a:rPr lang="es-CO" sz="4000" b="1" dirty="0"/>
              <a:t>caracterización </a:t>
            </a:r>
            <a:r>
              <a:rPr lang="es-CO" sz="4000" b="1" dirty="0" smtClean="0"/>
              <a:t>estudiantil</a:t>
            </a:r>
            <a:r>
              <a:rPr lang="es-CO" sz="4000" dirty="0" smtClean="0"/>
              <a:t>.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29499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27ED2C7-5D3D-48D6-995C-A170B4F5C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31" y="1325563"/>
            <a:ext cx="10693873" cy="501260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4000" dirty="0" smtClean="0">
                <a:cs typeface="Times New Roman" panose="02020603050405020304" pitchFamily="18" charset="0"/>
              </a:rPr>
              <a:t>No se utiliza una herramienta desarrollada por UNIMINUTO.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4000" dirty="0"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4000" dirty="0" smtClean="0">
                <a:cs typeface="Times New Roman" panose="02020603050405020304" pitchFamily="18" charset="0"/>
              </a:rPr>
              <a:t>Mantener actualizada la información 100% es una tarea compleja.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4000" dirty="0" smtClean="0"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4000" dirty="0" smtClean="0">
                <a:cs typeface="Times New Roman" panose="02020603050405020304" pitchFamily="18" charset="0"/>
              </a:rPr>
              <a:t>Es muy importante manejar la información de los estudiantes de una manera responsable.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5649238" y="0"/>
            <a:ext cx="6542762" cy="1325563"/>
          </a:xfrm>
        </p:spPr>
        <p:txBody>
          <a:bodyPr/>
          <a:lstStyle/>
          <a:p>
            <a:pPr algn="r"/>
            <a:r>
              <a:rPr lang="es-CO" b="1" dirty="0" smtClean="0">
                <a:solidFill>
                  <a:schemeClr val="bg1"/>
                </a:solidFill>
              </a:rPr>
              <a:t>Planteamiento del problema</a:t>
            </a:r>
            <a:endParaRPr lang="es-CO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51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27ED2C7-5D3D-48D6-995C-A170B4F5C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975" y="1325563"/>
            <a:ext cx="10441451" cy="357681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4000" dirty="0" smtClean="0">
                <a:cs typeface="Times New Roman" panose="02020603050405020304" pitchFamily="18" charset="0"/>
              </a:rPr>
              <a:t>¿</a:t>
            </a:r>
            <a:r>
              <a:rPr lang="es-CO" sz="4000" dirty="0" smtClean="0"/>
              <a:t>Cómo </a:t>
            </a:r>
            <a:r>
              <a:rPr lang="es-CO" sz="4000" dirty="0"/>
              <a:t>desarrollar una solución </a:t>
            </a:r>
            <a:r>
              <a:rPr lang="es-CO" sz="4000" dirty="0" smtClean="0"/>
              <a:t>informática basada en el software libre, para sistematizar el proceso de caracterización estudiantil en las Instituciones de Educación Superior</a:t>
            </a:r>
            <a:r>
              <a:rPr lang="es-MX" sz="4000" dirty="0" smtClean="0">
                <a:cs typeface="Times New Roman" panose="02020603050405020304" pitchFamily="18" charset="0"/>
              </a:rPr>
              <a:t>?</a:t>
            </a:r>
            <a:endParaRPr lang="es-MX" sz="4000" dirty="0">
              <a:cs typeface="Times New Roman" panose="02020603050405020304" pitchFamily="18" charset="0"/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112701" y="0"/>
            <a:ext cx="6079299" cy="1325563"/>
          </a:xfrm>
        </p:spPr>
        <p:txBody>
          <a:bodyPr/>
          <a:lstStyle/>
          <a:p>
            <a:pPr algn="r"/>
            <a:r>
              <a:rPr lang="es-CO" b="1" dirty="0" smtClean="0">
                <a:solidFill>
                  <a:schemeClr val="bg1"/>
                </a:solidFill>
              </a:rPr>
              <a:t>Formulación del problema</a:t>
            </a:r>
            <a:endParaRPr lang="es-CO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9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194AB6A-55E1-4B44-A983-8BC6AA65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756" y="18255"/>
            <a:ext cx="3887243" cy="1325563"/>
          </a:xfrm>
        </p:spPr>
        <p:txBody>
          <a:bodyPr/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Objetivo general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24358F4-4131-4E84-B740-F17730F29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531" y="1343818"/>
            <a:ext cx="10296945" cy="242651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4000" dirty="0" smtClean="0"/>
              <a:t>Desarrollar </a:t>
            </a:r>
            <a:r>
              <a:rPr lang="es-CO" sz="4000" dirty="0"/>
              <a:t>una solución informática que permita sistematizar el proceso de caracterización estudiantil en las instituciones de educación superior.</a:t>
            </a:r>
          </a:p>
          <a:p>
            <a:pPr marL="0" indent="0" algn="just">
              <a:buNone/>
            </a:pPr>
            <a:endParaRPr lang="es-MX" sz="4000" dirty="0"/>
          </a:p>
          <a:p>
            <a:pPr marL="0" indent="0" algn="just">
              <a:buNone/>
            </a:pP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220993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0439019-967A-48CB-99F3-103D64E7D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775" y="1662945"/>
            <a:ext cx="11386159" cy="465017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CO" sz="3200" dirty="0" smtClean="0"/>
              <a:t>Desarrollar </a:t>
            </a:r>
            <a:r>
              <a:rPr lang="es-CO" sz="3200" dirty="0"/>
              <a:t>una base de </a:t>
            </a:r>
            <a:r>
              <a:rPr lang="es-CO" sz="3200" dirty="0" smtClean="0"/>
              <a:t>datos, </a:t>
            </a:r>
            <a:r>
              <a:rPr lang="es-CO" sz="3200" dirty="0"/>
              <a:t>orientada </a:t>
            </a:r>
            <a:r>
              <a:rPr lang="es-CO" sz="3200" dirty="0" smtClean="0"/>
              <a:t>al almacenamiento de la información del </a:t>
            </a:r>
            <a:r>
              <a:rPr lang="es-CO" sz="3200" dirty="0"/>
              <a:t>proceso de caracterización </a:t>
            </a:r>
            <a:r>
              <a:rPr lang="es-CO" sz="3200" dirty="0" smtClean="0"/>
              <a:t>estudiantil.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3200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CO" sz="3200" dirty="0"/>
              <a:t>Desarrollar una aplicación Java Standard Edition </a:t>
            </a:r>
            <a:r>
              <a:rPr lang="es-CO" sz="3200" dirty="0" smtClean="0"/>
              <a:t>que </a:t>
            </a:r>
            <a:r>
              <a:rPr lang="es-CO" sz="3200" dirty="0"/>
              <a:t>permita </a:t>
            </a:r>
            <a:r>
              <a:rPr lang="es-CO" sz="3200" dirty="0" smtClean="0"/>
              <a:t>a la </a:t>
            </a:r>
            <a:r>
              <a:rPr lang="es-CO" sz="3200" dirty="0"/>
              <a:t>institución de educación superior gestionar </a:t>
            </a:r>
            <a:r>
              <a:rPr lang="es-CO" sz="3200" dirty="0" smtClean="0"/>
              <a:t>el</a:t>
            </a:r>
            <a:r>
              <a:rPr lang="es-CO" sz="3200" dirty="0" smtClean="0"/>
              <a:t> </a:t>
            </a:r>
            <a:r>
              <a:rPr lang="es-CO" sz="3200" dirty="0"/>
              <a:t>proceso de caracterización estudiantil</a:t>
            </a:r>
            <a:r>
              <a:rPr lang="es-CO" sz="3200" dirty="0" smtClean="0"/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CO" sz="3200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CO" sz="3200" dirty="0"/>
              <a:t>Desarrollar </a:t>
            </a:r>
            <a:r>
              <a:rPr lang="es-CO" sz="3200" dirty="0" smtClean="0"/>
              <a:t>una aplicación Java Enterprise Edition, </a:t>
            </a:r>
            <a:r>
              <a:rPr lang="es-CO" sz="3200" dirty="0"/>
              <a:t>que permita a los estudiantes </a:t>
            </a:r>
            <a:r>
              <a:rPr lang="es-CO" sz="3200" dirty="0" smtClean="0"/>
              <a:t>actualizar su información en cualquier momento.</a:t>
            </a:r>
            <a:endParaRPr lang="es-MX" sz="32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F194AB6A-55E1-4B44-A983-8BC6AA65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2778" y="18255"/>
            <a:ext cx="4839221" cy="1325563"/>
          </a:xfrm>
        </p:spPr>
        <p:txBody>
          <a:bodyPr/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Objetivos Específicos</a:t>
            </a:r>
            <a:endParaRPr lang="es-MX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86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7AE7516-1AE4-45BE-98BE-4B95F4DA1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4625" y="18255"/>
            <a:ext cx="2747376" cy="1325563"/>
          </a:xfrm>
        </p:spPr>
        <p:txBody>
          <a:bodyPr>
            <a:normAutofit/>
          </a:bodyPr>
          <a:lstStyle/>
          <a:p>
            <a:pPr algn="r"/>
            <a:r>
              <a:rPr lang="es-MX" sz="4000" b="1" dirty="0" smtClean="0">
                <a:solidFill>
                  <a:schemeClr val="bg1"/>
                </a:solidFill>
              </a:rPr>
              <a:t>Justificación</a:t>
            </a:r>
            <a:endParaRPr lang="es-MX" sz="4000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07AE930-5E81-4976-884A-E79FEB8EA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041" y="1376431"/>
            <a:ext cx="11523945" cy="5224785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4000" dirty="0" smtClean="0"/>
              <a:t>Sistematizar el proceso de caracterización estudiantil.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3200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4000" dirty="0" smtClean="0"/>
              <a:t>Facilitar </a:t>
            </a:r>
            <a:r>
              <a:rPr lang="es-MX" sz="4000" dirty="0"/>
              <a:t>el trabajo</a:t>
            </a:r>
            <a:r>
              <a:rPr lang="es-MX" sz="4000" dirty="0" smtClean="0"/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3200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4000" dirty="0" smtClean="0"/>
              <a:t>Generar alertas tempranas en forma de reportes.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3200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4000" dirty="0" smtClean="0"/>
              <a:t>Dar cumplimiento al marco legal contenido en la CPC.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3200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4000" dirty="0" smtClean="0"/>
              <a:t>Ser un software libre desarrollado en UNIMINUTO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118671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3944</TotalTime>
  <Words>736</Words>
  <Application>Microsoft Office PowerPoint</Application>
  <PresentationFormat>Panorámica</PresentationFormat>
  <Paragraphs>151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Cambria</vt:lpstr>
      <vt:lpstr>Droid Sans Fallback</vt:lpstr>
      <vt:lpstr>FreeSans</vt:lpstr>
      <vt:lpstr>Times New Roman</vt:lpstr>
      <vt:lpstr>Tema de Office</vt:lpstr>
      <vt:lpstr>Brayan Mauricio Novoa Salazar    Programa Tecnología  en  Desarrollo de Software Unidad de Ingeniería y Ciencias Básicas Vicerrectoría Regional Orinoquía</vt:lpstr>
      <vt:lpstr>Título del proyecto</vt:lpstr>
      <vt:lpstr>Introducción</vt:lpstr>
      <vt:lpstr>Resumen</vt:lpstr>
      <vt:lpstr>Planteamiento del problema</vt:lpstr>
      <vt:lpstr>Formulación del problema</vt:lpstr>
      <vt:lpstr>Objetivo general</vt:lpstr>
      <vt:lpstr>Objetivos Específicos</vt:lpstr>
      <vt:lpstr>Justificación</vt:lpstr>
      <vt:lpstr>Referentes teóricos</vt:lpstr>
      <vt:lpstr>Metodología de desarrollo</vt:lpstr>
      <vt:lpstr>Metodología de desarrollo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¿Qué es SICACEST?</vt:lpstr>
      <vt:lpstr>Etapa 4 - Pruebas - Administrador</vt:lpstr>
      <vt:lpstr>Etapa 4 - Pruebas - Administrador</vt:lpstr>
      <vt:lpstr>Análisis de datos</vt:lpstr>
      <vt:lpstr>Etapa 4 - Pruebas - Administrador</vt:lpstr>
      <vt:lpstr>Etapa IV - Pruebas - Estudiantes</vt:lpstr>
      <vt:lpstr>Etapa IV - Pruebas - Estudiantes</vt:lpstr>
      <vt:lpstr>Conclusiones </vt:lpstr>
      <vt:lpstr>Bibliografía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Uniminuto</dc:creator>
  <cp:lastModifiedBy>CosmoAdornos</cp:lastModifiedBy>
  <cp:revision>269</cp:revision>
  <dcterms:created xsi:type="dcterms:W3CDTF">2018-01-16T19:56:42Z</dcterms:created>
  <dcterms:modified xsi:type="dcterms:W3CDTF">2018-11-28T22:03:44Z</dcterms:modified>
</cp:coreProperties>
</file>