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4" r:id="rId4"/>
    <p:sldId id="257" r:id="rId5"/>
    <p:sldId id="258" r:id="rId6"/>
    <p:sldId id="276" r:id="rId7"/>
    <p:sldId id="259" r:id="rId8"/>
    <p:sldId id="260" r:id="rId9"/>
    <p:sldId id="261" r:id="rId10"/>
    <p:sldId id="293" r:id="rId11"/>
    <p:sldId id="275" r:id="rId12"/>
    <p:sldId id="262" r:id="rId13"/>
    <p:sldId id="263" r:id="rId14"/>
    <p:sldId id="264" r:id="rId15"/>
    <p:sldId id="265" r:id="rId16"/>
    <p:sldId id="266" r:id="rId17"/>
    <p:sldId id="291" r:id="rId18"/>
    <p:sldId id="289" r:id="rId19"/>
    <p:sldId id="290" r:id="rId20"/>
    <p:sldId id="292" r:id="rId21"/>
    <p:sldId id="269" r:id="rId22"/>
    <p:sldId id="296" r:id="rId23"/>
    <p:sldId id="273" r:id="rId24"/>
    <p:sldId id="288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654"/>
    <a:srgbClr val="292C3A"/>
    <a:srgbClr val="FECB23"/>
    <a:srgbClr val="FFF4D1"/>
    <a:srgbClr val="F2F2F2"/>
    <a:srgbClr val="D9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27/11/2018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27/11/2018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3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27/11/2018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08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27/11/2018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27/11/2018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70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27/11/2018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68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27/11/2018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5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27/11/2018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1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27/11/2018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3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27/11/2018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02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27/11/2018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B8E7-BDB9-4384-837D-5E0AF3F2FB20}" type="datetimeFigureOut">
              <a:rPr lang="es-CO" smtClean="0"/>
              <a:t>27/11/2018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95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oracle.com/opc/paas/images/OracleMySQLCloudService.png" TargetMode="External"/><Relationship Id="rId3" Type="http://schemas.openxmlformats.org/officeDocument/2006/relationships/hyperlink" Target="http://observatorio.epacartagena.gov.co/wp-content/uploads/2017/08/metodologia-de-la-investigacion-sexta-edicion.compressed.pdf" TargetMode="External"/><Relationship Id="rId7" Type="http://schemas.openxmlformats.org/officeDocument/2006/relationships/hyperlink" Target="http://tomcat.apache.org/" TargetMode="External"/><Relationship Id="rId12" Type="http://schemas.openxmlformats.org/officeDocument/2006/relationships/hyperlink" Target="https://www.facebook.com/ingenieria16/photos/a.521481641368322/982174331965715/?type=3&amp;theater" TargetMode="External"/><Relationship Id="rId2" Type="http://schemas.openxmlformats.org/officeDocument/2006/relationships/hyperlink" Target="https://www.gnu.org/philosophy/free-software-intro.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technetwork/java/javaee/overview/index.html" TargetMode="External"/><Relationship Id="rId11" Type="http://schemas.openxmlformats.org/officeDocument/2006/relationships/hyperlink" Target="http://www.jfree.org/" TargetMode="External"/><Relationship Id="rId5" Type="http://schemas.openxmlformats.org/officeDocument/2006/relationships/hyperlink" Target="https://www.fsf.org/es" TargetMode="External"/><Relationship Id="rId10" Type="http://schemas.openxmlformats.org/officeDocument/2006/relationships/hyperlink" Target="https://toedter.com/jcalendar/" TargetMode="External"/><Relationship Id="rId4" Type="http://schemas.openxmlformats.org/officeDocument/2006/relationships/hyperlink" Target="https://www.gnu.org/home.es.html" TargetMode="External"/><Relationship Id="rId9" Type="http://schemas.openxmlformats.org/officeDocument/2006/relationships/hyperlink" Target="https://orade.com/iqm/java-log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548" y="3473899"/>
            <a:ext cx="11158330" cy="1457741"/>
          </a:xfr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s-MX" sz="2800" b="1" dirty="0" smtClean="0">
                <a:latin typeface="+mn-lt"/>
                <a:cs typeface="Times New Roman" panose="02020603050405020304" pitchFamily="18" charset="0"/>
              </a:rPr>
              <a:t>Vicerrectoría </a:t>
            </a:r>
            <a:r>
              <a:rPr lang="es-MX" sz="2800" b="1" dirty="0">
                <a:latin typeface="+mn-lt"/>
                <a:cs typeface="Times New Roman" panose="02020603050405020304" pitchFamily="18" charset="0"/>
              </a:rPr>
              <a:t>Regional Orinoquía  - Unidad de Ingeniería y Ciencias </a:t>
            </a:r>
            <a:r>
              <a:rPr lang="es-MX" sz="2800" b="1" dirty="0" smtClean="0">
                <a:latin typeface="+mn-lt"/>
                <a:cs typeface="Times New Roman" panose="02020603050405020304" pitchFamily="18" charset="0"/>
              </a:rPr>
              <a:t>Básicas</a:t>
            </a:r>
            <a:br>
              <a:rPr lang="es-MX" sz="2800" b="1" dirty="0" smtClean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Programa: Tecnología  en  Desarrollo de </a:t>
            </a:r>
            <a:r>
              <a:rPr lang="es-MX" sz="2800" b="1" dirty="0" smtClean="0">
                <a:latin typeface="+mn-lt"/>
                <a:cs typeface="Times New Roman" panose="02020603050405020304" pitchFamily="18" charset="0"/>
              </a:rPr>
              <a:t>Software</a:t>
            </a:r>
            <a:endParaRPr lang="es-CO" sz="28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0538" y="5894770"/>
            <a:ext cx="5026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Autor: Brayan </a:t>
            </a:r>
            <a:r>
              <a:rPr lang="es-CO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Mauricio Novoa </a:t>
            </a:r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Salazar</a:t>
            </a:r>
          </a:p>
          <a:p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Asesor: Justo Chávez Valenzuela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913" y="18255"/>
            <a:ext cx="7079087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Referentes teóricos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6445730" y="1550097"/>
            <a:ext cx="5555769" cy="62630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redondeado 4"/>
          <p:cNvSpPr/>
          <p:nvPr/>
        </p:nvSpPr>
        <p:spPr>
          <a:xfrm>
            <a:off x="6581566" y="3624003"/>
            <a:ext cx="5432634" cy="66103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redondeado 6"/>
          <p:cNvSpPr/>
          <p:nvPr/>
        </p:nvSpPr>
        <p:spPr>
          <a:xfrm>
            <a:off x="6384030" y="4566772"/>
            <a:ext cx="5746269" cy="1279235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redondeado 7"/>
          <p:cNvSpPr/>
          <p:nvPr/>
        </p:nvSpPr>
        <p:spPr>
          <a:xfrm>
            <a:off x="6625330" y="6040620"/>
            <a:ext cx="5154440" cy="62630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redondeado 8"/>
          <p:cNvSpPr/>
          <p:nvPr/>
        </p:nvSpPr>
        <p:spPr>
          <a:xfrm>
            <a:off x="271214" y="1608863"/>
            <a:ext cx="3255316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redondeado 9"/>
          <p:cNvSpPr/>
          <p:nvPr/>
        </p:nvSpPr>
        <p:spPr>
          <a:xfrm>
            <a:off x="323118" y="3576117"/>
            <a:ext cx="3255316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redondeado 11"/>
          <p:cNvSpPr/>
          <p:nvPr/>
        </p:nvSpPr>
        <p:spPr>
          <a:xfrm>
            <a:off x="297718" y="4566773"/>
            <a:ext cx="3255316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redondeado 12"/>
          <p:cNvSpPr/>
          <p:nvPr/>
        </p:nvSpPr>
        <p:spPr>
          <a:xfrm>
            <a:off x="297718" y="5429942"/>
            <a:ext cx="3255316" cy="1188207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214" y="1761263"/>
            <a:ext cx="3281820" cy="38372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400" b="1" dirty="0"/>
              <a:t>Roberto </a:t>
            </a:r>
            <a:r>
              <a:rPr lang="es-MX" sz="2400" b="1" dirty="0" smtClean="0"/>
              <a:t>Sampieri</a:t>
            </a:r>
          </a:p>
        </p:txBody>
      </p:sp>
      <p:sp>
        <p:nvSpPr>
          <p:cNvPr id="14" name="Elipse 13"/>
          <p:cNvSpPr/>
          <p:nvPr/>
        </p:nvSpPr>
        <p:spPr>
          <a:xfrm>
            <a:off x="4065727" y="1611900"/>
            <a:ext cx="138706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092230" y="1684794"/>
            <a:ext cx="1360557" cy="41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Libro</a:t>
            </a:r>
            <a:endParaRPr lang="es-MX" sz="2000" b="1" dirty="0"/>
          </a:p>
        </p:txBody>
      </p:sp>
      <p:sp>
        <p:nvSpPr>
          <p:cNvPr id="22" name="Rectángulo 21"/>
          <p:cNvSpPr/>
          <p:nvPr/>
        </p:nvSpPr>
        <p:spPr>
          <a:xfrm>
            <a:off x="6651834" y="6113967"/>
            <a:ext cx="5127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Creadores de MySQL</a:t>
            </a:r>
            <a:endParaRPr lang="es-MX" b="1" dirty="0"/>
          </a:p>
        </p:txBody>
      </p:sp>
      <p:sp>
        <p:nvSpPr>
          <p:cNvPr id="23" name="Rectángulo 22"/>
          <p:cNvSpPr/>
          <p:nvPr/>
        </p:nvSpPr>
        <p:spPr>
          <a:xfrm>
            <a:off x="6422130" y="4634011"/>
            <a:ext cx="5746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Creador de Java, compilador, JVM, miembro Academia Nacional de Ingeniería en EE.UU, medalla John von Newmann de la IEEE.</a:t>
            </a:r>
            <a:endParaRPr lang="es-MX" b="1" dirty="0"/>
          </a:p>
        </p:txBody>
      </p:sp>
      <p:sp>
        <p:nvSpPr>
          <p:cNvPr id="25" name="Rectángulo 24"/>
          <p:cNvSpPr/>
          <p:nvPr/>
        </p:nvSpPr>
        <p:spPr>
          <a:xfrm>
            <a:off x="6597998" y="3767996"/>
            <a:ext cx="544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Movimiento del </a:t>
            </a:r>
            <a:r>
              <a:rPr lang="es-MX" sz="2400" b="1" dirty="0"/>
              <a:t>s</a:t>
            </a:r>
            <a:r>
              <a:rPr lang="es-MX" sz="2400" b="1" dirty="0" smtClean="0"/>
              <a:t>oftware libre, FSF, GNU</a:t>
            </a:r>
            <a:endParaRPr lang="es-MX" b="1" dirty="0"/>
          </a:p>
        </p:txBody>
      </p:sp>
      <p:sp>
        <p:nvSpPr>
          <p:cNvPr id="26" name="Rectángulo 25"/>
          <p:cNvSpPr/>
          <p:nvPr/>
        </p:nvSpPr>
        <p:spPr>
          <a:xfrm>
            <a:off x="6422130" y="1633831"/>
            <a:ext cx="5566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Metodología de la Investigación VI Edición</a:t>
            </a:r>
            <a:endParaRPr lang="es-MX" b="1" dirty="0"/>
          </a:p>
        </p:txBody>
      </p:sp>
      <p:sp>
        <p:nvSpPr>
          <p:cNvPr id="27" name="Elipse 26"/>
          <p:cNvSpPr/>
          <p:nvPr/>
        </p:nvSpPr>
        <p:spPr>
          <a:xfrm>
            <a:off x="4172781" y="3603469"/>
            <a:ext cx="965532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270110" y="3759325"/>
            <a:ext cx="3281820" cy="38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400" b="1" dirty="0" smtClean="0"/>
              <a:t>Richard Stallman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244710" y="4737865"/>
            <a:ext cx="3281820" cy="38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400" b="1" dirty="0" smtClean="0"/>
              <a:t>James Gosling</a:t>
            </a:r>
          </a:p>
        </p:txBody>
      </p:sp>
      <p:sp>
        <p:nvSpPr>
          <p:cNvPr id="32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257962" y="5429942"/>
            <a:ext cx="3281820" cy="1132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200" b="1" smtClean="0"/>
              <a:t>Michael Widenius</a:t>
            </a:r>
            <a:endParaRPr lang="es-MX" sz="2200" b="1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200" b="1" dirty="0" smtClean="0"/>
              <a:t>&amp;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200" b="1" dirty="0" smtClean="0"/>
              <a:t>David Axmark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432420" y="3690708"/>
            <a:ext cx="500154" cy="39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sp>
        <p:nvSpPr>
          <p:cNvPr id="35" name="Elipse 34"/>
          <p:cNvSpPr/>
          <p:nvPr/>
        </p:nvSpPr>
        <p:spPr>
          <a:xfrm>
            <a:off x="4065727" y="4576411"/>
            <a:ext cx="1296947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179917" y="4721497"/>
            <a:ext cx="1081158" cy="353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sp>
        <p:nvSpPr>
          <p:cNvPr id="34" name="Elipse 33"/>
          <p:cNvSpPr/>
          <p:nvPr/>
        </p:nvSpPr>
        <p:spPr>
          <a:xfrm>
            <a:off x="4031102" y="5740952"/>
            <a:ext cx="164051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222268" y="5842060"/>
            <a:ext cx="1360557" cy="39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Software</a:t>
            </a:r>
            <a:endParaRPr lang="es-MX" sz="2000" b="1" dirty="0"/>
          </a:p>
        </p:txBody>
      </p:sp>
      <p:cxnSp>
        <p:nvCxnSpPr>
          <p:cNvPr id="18" name="Conector recto de flecha 17"/>
          <p:cNvCxnSpPr>
            <a:stCxn id="9" idx="3"/>
            <a:endCxn id="14" idx="2"/>
          </p:cNvCxnSpPr>
          <p:nvPr/>
        </p:nvCxnSpPr>
        <p:spPr>
          <a:xfrm flipV="1">
            <a:off x="3526530" y="1909856"/>
            <a:ext cx="539197" cy="1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0" idx="3"/>
            <a:endCxn id="27" idx="2"/>
          </p:cNvCxnSpPr>
          <p:nvPr/>
        </p:nvCxnSpPr>
        <p:spPr>
          <a:xfrm>
            <a:off x="3578434" y="3889268"/>
            <a:ext cx="594347" cy="1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12" idx="3"/>
            <a:endCxn id="35" idx="2"/>
          </p:cNvCxnSpPr>
          <p:nvPr/>
        </p:nvCxnSpPr>
        <p:spPr>
          <a:xfrm flipV="1">
            <a:off x="3553034" y="4874367"/>
            <a:ext cx="512693" cy="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3"/>
            <a:endCxn id="34" idx="2"/>
          </p:cNvCxnSpPr>
          <p:nvPr/>
        </p:nvCxnSpPr>
        <p:spPr>
          <a:xfrm>
            <a:off x="3553034" y="6024046"/>
            <a:ext cx="478068" cy="1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14" idx="6"/>
            <a:endCxn id="4" idx="1"/>
          </p:cNvCxnSpPr>
          <p:nvPr/>
        </p:nvCxnSpPr>
        <p:spPr>
          <a:xfrm flipV="1">
            <a:off x="5452788" y="1863248"/>
            <a:ext cx="992942" cy="4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7" idx="6"/>
            <a:endCxn id="5" idx="1"/>
          </p:cNvCxnSpPr>
          <p:nvPr/>
        </p:nvCxnSpPr>
        <p:spPr>
          <a:xfrm>
            <a:off x="5138313" y="3901425"/>
            <a:ext cx="1443253" cy="5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35" idx="6"/>
            <a:endCxn id="7" idx="1"/>
          </p:cNvCxnSpPr>
          <p:nvPr/>
        </p:nvCxnSpPr>
        <p:spPr>
          <a:xfrm>
            <a:off x="5362674" y="4874367"/>
            <a:ext cx="1021356" cy="33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34" idx="6"/>
            <a:endCxn id="8" idx="1"/>
          </p:cNvCxnSpPr>
          <p:nvPr/>
        </p:nvCxnSpPr>
        <p:spPr>
          <a:xfrm>
            <a:off x="5671613" y="6038908"/>
            <a:ext cx="953717" cy="31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redondeado 53"/>
          <p:cNvSpPr/>
          <p:nvPr/>
        </p:nvSpPr>
        <p:spPr>
          <a:xfrm>
            <a:off x="6445730" y="2694827"/>
            <a:ext cx="5555769" cy="62630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 redondeado 54"/>
          <p:cNvSpPr/>
          <p:nvPr/>
        </p:nvSpPr>
        <p:spPr>
          <a:xfrm>
            <a:off x="271214" y="2587035"/>
            <a:ext cx="3255316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271214" y="2739435"/>
            <a:ext cx="3281820" cy="38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400" b="1" dirty="0" smtClean="0"/>
              <a:t>Ministerio de Educación</a:t>
            </a:r>
          </a:p>
        </p:txBody>
      </p:sp>
      <p:sp>
        <p:nvSpPr>
          <p:cNvPr id="57" name="Elipse 56"/>
          <p:cNvSpPr/>
          <p:nvPr/>
        </p:nvSpPr>
        <p:spPr>
          <a:xfrm>
            <a:off x="4065727" y="2590072"/>
            <a:ext cx="138706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092230" y="2662966"/>
            <a:ext cx="1360557" cy="41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sp>
        <p:nvSpPr>
          <p:cNvPr id="59" name="Rectángulo 58"/>
          <p:cNvSpPr/>
          <p:nvPr/>
        </p:nvSpPr>
        <p:spPr>
          <a:xfrm>
            <a:off x="6422130" y="2778561"/>
            <a:ext cx="5566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SPADIES, deserción.</a:t>
            </a:r>
            <a:endParaRPr lang="es-MX" b="1" dirty="0"/>
          </a:p>
        </p:txBody>
      </p:sp>
      <p:cxnSp>
        <p:nvCxnSpPr>
          <p:cNvPr id="60" name="Conector recto de flecha 59"/>
          <p:cNvCxnSpPr>
            <a:stCxn id="55" idx="3"/>
            <a:endCxn id="57" idx="2"/>
          </p:cNvCxnSpPr>
          <p:nvPr/>
        </p:nvCxnSpPr>
        <p:spPr>
          <a:xfrm flipV="1">
            <a:off x="3526530" y="2888028"/>
            <a:ext cx="539197" cy="1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57" idx="6"/>
            <a:endCxn id="54" idx="1"/>
          </p:cNvCxnSpPr>
          <p:nvPr/>
        </p:nvCxnSpPr>
        <p:spPr>
          <a:xfrm>
            <a:off x="5452788" y="2888028"/>
            <a:ext cx="992942" cy="11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¿Qué es SICACEST?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57" y="3204802"/>
            <a:ext cx="5617028" cy="3158037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="" xmlns:a16="http://schemas.microsoft.com/office/drawing/2014/main" id="{9044A195-81E2-4535-8AF2-A32F3CBD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05" y="3067134"/>
            <a:ext cx="5621309" cy="3580409"/>
          </a:xfrm>
        </p:spPr>
        <p:txBody>
          <a:bodyPr>
            <a:normAutofit/>
          </a:bodyPr>
          <a:lstStyle/>
          <a:p>
            <a:pPr algn="just"/>
            <a:r>
              <a:rPr lang="es-MX" sz="3200" dirty="0" smtClean="0"/>
              <a:t>Permite que las IES la adapten a sus necesidades para administrar su proceso de caracterización estudiantil.</a:t>
            </a:r>
          </a:p>
          <a:p>
            <a:pPr algn="just"/>
            <a:r>
              <a:rPr lang="es-MX" sz="3200" dirty="0" smtClean="0"/>
              <a:t>Los estudiantes pueden actualizar sus datos en cualquier momento.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04799" y="1497590"/>
            <a:ext cx="11771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/>
              <a:t>Es una herramienta de software liberada bajo la licencia GPL de GNU.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04799" y="2236137"/>
            <a:ext cx="55009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000" b="1" dirty="0" smtClean="0"/>
              <a:t>Beneficios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18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065" y="0"/>
            <a:ext cx="6988935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044A195-81E2-4535-8AF2-A32F3CBD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6" y="1656728"/>
            <a:ext cx="6152000" cy="48605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3200" b="1" dirty="0" smtClean="0"/>
              <a:t>SCRUM</a:t>
            </a:r>
          </a:p>
          <a:p>
            <a:pPr marL="0" indent="0" algn="just">
              <a:buNone/>
            </a:pPr>
            <a:endParaRPr lang="es-MX" sz="3200" dirty="0" smtClean="0"/>
          </a:p>
          <a:p>
            <a:pPr marL="0" indent="0" algn="just">
              <a:buNone/>
            </a:pPr>
            <a:r>
              <a:rPr lang="es-MX" sz="3200" dirty="0" smtClean="0"/>
              <a:t>Se </a:t>
            </a:r>
            <a:r>
              <a:rPr lang="es-MX" sz="3200" dirty="0"/>
              <a:t>decidió utilizar la metodología </a:t>
            </a:r>
            <a:r>
              <a:rPr lang="es-MX" sz="3200" dirty="0" smtClean="0"/>
              <a:t>SCRUM por 4 razones:</a:t>
            </a:r>
          </a:p>
          <a:p>
            <a:pPr algn="just"/>
            <a:r>
              <a:rPr lang="es-MX" sz="3200" dirty="0" smtClean="0"/>
              <a:t>Ser un enfoque ágil.</a:t>
            </a:r>
          </a:p>
          <a:p>
            <a:pPr algn="just"/>
            <a:r>
              <a:rPr lang="es-MX" sz="3200" dirty="0" smtClean="0"/>
              <a:t>Permitir un ritmo de trabajo sostenible.</a:t>
            </a:r>
          </a:p>
          <a:p>
            <a:pPr algn="just"/>
            <a:r>
              <a:rPr lang="es-MX" sz="3200" dirty="0" smtClean="0"/>
              <a:t>Minimizar los riesgos.</a:t>
            </a:r>
          </a:p>
          <a:p>
            <a:pPr algn="just"/>
            <a:r>
              <a:rPr lang="es-MX" sz="3200" dirty="0" smtClean="0"/>
              <a:t>KANBAN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22" y="1990622"/>
            <a:ext cx="5594830" cy="420411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6903104" y="6182641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Ejemplo KANBAN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15452"/>
              </p:ext>
            </p:extLst>
          </p:nvPr>
        </p:nvGraphicFramePr>
        <p:xfrm>
          <a:off x="307594" y="1325679"/>
          <a:ext cx="11701832" cy="5408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6199"/>
                <a:gridCol w="490123"/>
                <a:gridCol w="7355510"/>
              </a:tblGrid>
              <a:tr h="41432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Historia de Usuario 1</a:t>
                      </a:r>
                      <a:endParaRPr lang="es-CO" sz="2000" b="1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14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Número:</a:t>
                      </a:r>
                      <a:r>
                        <a:rPr lang="es-CO" sz="2000" kern="50" dirty="0">
                          <a:effectLst/>
                        </a:rPr>
                        <a:t> 1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kern="50">
                          <a:effectLst/>
                        </a:rPr>
                        <a:t>Usuario: Administrador</a:t>
                      </a:r>
                      <a:endParaRPr lang="es-CO" sz="2000" kern="5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Nombre historia</a:t>
                      </a:r>
                      <a:r>
                        <a:rPr lang="es-CO" sz="2000" kern="50" dirty="0">
                          <a:effectLst/>
                        </a:rPr>
                        <a:t>: Inicio de sesión al sistema administrativo de caracterización estudiantil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9459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Prioridad</a:t>
                      </a:r>
                      <a:r>
                        <a:rPr lang="es-CO" sz="2000" kern="50" dirty="0">
                          <a:effectLst/>
                        </a:rPr>
                        <a:t>:  Alta 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Riesgo en desarrollo</a:t>
                      </a:r>
                      <a:r>
                        <a:rPr lang="es-CO" sz="2000" kern="50" dirty="0">
                          <a:effectLst/>
                        </a:rPr>
                        <a:t>: Alta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</a:tr>
              <a:tr h="41432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Puntos estimados</a:t>
                      </a:r>
                      <a:r>
                        <a:rPr lang="es-CO" sz="2000" kern="50" dirty="0">
                          <a:effectLst/>
                        </a:rPr>
                        <a:t>: 12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Fase de asignación</a:t>
                      </a:r>
                      <a:r>
                        <a:rPr lang="es-CO" sz="2000" kern="50" dirty="0">
                          <a:effectLst/>
                        </a:rPr>
                        <a:t>: 3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</a:tr>
              <a:tr h="394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Programador responsable</a:t>
                      </a:r>
                      <a:r>
                        <a:rPr lang="es-CO" sz="2000" kern="50" dirty="0">
                          <a:effectLst/>
                        </a:rPr>
                        <a:t>: Brayan Mauricio Novoa Salazar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Descripción</a:t>
                      </a:r>
                      <a:r>
                        <a:rPr lang="es-CO" sz="2000" kern="50" dirty="0">
                          <a:effectLst/>
                        </a:rPr>
                        <a:t>: El usuario, podrá iniciar al sistema administrativo de caracterización estudiantil usando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59812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Entradas</a:t>
                      </a:r>
                      <a:r>
                        <a:rPr lang="es-CO" sz="2000" kern="50" dirty="0">
                          <a:effectLst/>
                        </a:rPr>
                        <a:t>: Universidad, Rectoría, Sede, Usuario y Contraseña</a:t>
                      </a:r>
                      <a:r>
                        <a:rPr lang="es-CO" sz="2000" kern="50" dirty="0" smtClean="0">
                          <a:effectLst/>
                        </a:rPr>
                        <a:t>.</a:t>
                      </a:r>
                      <a:endParaRPr lang="es-CO" sz="2000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Salidas</a:t>
                      </a:r>
                      <a:r>
                        <a:rPr lang="es-CO" sz="2000" kern="50" dirty="0">
                          <a:effectLst/>
                        </a:rPr>
                        <a:t>: En caso de que los datos proporcionados por el usuario sean correctos, el sistema debe conceder el inicio de sesión.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kern="50" dirty="0">
                          <a:effectLst/>
                        </a:rPr>
                        <a:t>En caso contrario el sistema debe solicitar al usuario verificar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</a:rPr>
              <a:t>Etapa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-</a:t>
            </a:r>
            <a:r>
              <a:rPr lang="es-MX" b="1" dirty="0">
                <a:solidFill>
                  <a:schemeClr val="bg1"/>
                </a:solidFill>
              </a:rPr>
              <a:t> Planeación</a:t>
            </a:r>
          </a:p>
        </p:txBody>
      </p:sp>
    </p:spTree>
    <p:extLst>
      <p:ext uri="{BB962C8B-B14F-4D97-AF65-F5344CB8AC3E}">
        <p14:creationId xmlns:p14="http://schemas.microsoft.com/office/powerpoint/2010/main" val="1399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472790" y="6334780"/>
            <a:ext cx="4844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1: Diagrama casos de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duEstud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8" y="1325563"/>
            <a:ext cx="4554358" cy="512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46EA4DCA-5CF5-445C-A682-F68F57AE84CF}"/>
              </a:ext>
            </a:extLst>
          </p:cNvPr>
          <p:cNvSpPr txBox="1"/>
          <p:nvPr/>
        </p:nvSpPr>
        <p:spPr>
          <a:xfrm>
            <a:off x="6058949" y="2275134"/>
            <a:ext cx="4527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/>
              <a:t>Casos de uso</a:t>
            </a:r>
          </a:p>
          <a:p>
            <a:pPr algn="just"/>
            <a:r>
              <a:rPr lang="es-MX" sz="3200" b="1" dirty="0" smtClean="0"/>
              <a:t> </a:t>
            </a:r>
            <a:endParaRPr lang="es-MX" sz="3200" b="1" dirty="0"/>
          </a:p>
          <a:p>
            <a:pPr algn="just"/>
            <a:r>
              <a:rPr lang="es-MX" sz="3200" dirty="0" smtClean="0"/>
              <a:t>Diagrama de casos de uso que ilustra el funcionamiento de la aplicación de web de los estudiantes.</a:t>
            </a:r>
            <a:endParaRPr lang="es-MX" sz="3200" dirty="0"/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</a:rPr>
              <a:t>Etapa 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Diseño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9A9A517C-CD63-4999-91D2-533BFA31F83E}"/>
              </a:ext>
            </a:extLst>
          </p:cNvPr>
          <p:cNvSpPr txBox="1"/>
          <p:nvPr/>
        </p:nvSpPr>
        <p:spPr>
          <a:xfrm>
            <a:off x="268291" y="1987242"/>
            <a:ext cx="546280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/>
              <a:t>Modelo Entidad Relación</a:t>
            </a:r>
          </a:p>
          <a:p>
            <a:pPr algn="just"/>
            <a:endParaRPr lang="es-MX" sz="3200" b="1" dirty="0" smtClean="0"/>
          </a:p>
          <a:p>
            <a:pPr algn="just"/>
            <a:r>
              <a:rPr lang="es-CO" sz="3200" dirty="0" smtClean="0"/>
              <a:t>Para obtener una Base de Datos óptima, se realizó el proceso de normalización y se diseñó el modelo relacional con su respectivo archivo inicial de instalación para la misma.</a:t>
            </a:r>
            <a:endParaRPr lang="es-MX" sz="32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6457242" y="6100001"/>
            <a:ext cx="510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2: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Modelo Entidad Relación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17" y="1519500"/>
            <a:ext cx="5364855" cy="451802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</a:rPr>
              <a:t>Etapa 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Diseño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47427"/>
              </p:ext>
            </p:extLst>
          </p:nvPr>
        </p:nvGraphicFramePr>
        <p:xfrm>
          <a:off x="253218" y="1560770"/>
          <a:ext cx="11621457" cy="460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3190"/>
                <a:gridCol w="3185706"/>
                <a:gridCol w="4332561"/>
              </a:tblGrid>
              <a:tr h="37362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 dirty="0">
                          <a:effectLst/>
                        </a:rPr>
                        <a:t>Herramientas</a:t>
                      </a:r>
                      <a:endParaRPr lang="es-CO" sz="2400" b="1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>
                          <a:effectLst/>
                        </a:rPr>
                        <a:t>Lenguajes</a:t>
                      </a:r>
                      <a:endParaRPr lang="es-CO" sz="2400" b="1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 dirty="0">
                          <a:effectLst/>
                        </a:rPr>
                        <a:t>Frameworks</a:t>
                      </a:r>
                      <a:endParaRPr lang="es-CO" sz="2400" b="1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XAMPP - LAMPP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HTML</a:t>
                      </a:r>
                      <a:endParaRPr lang="es-CO" sz="24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Itextpdf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NetBeans </a:t>
                      </a:r>
                      <a:r>
                        <a:rPr lang="es-CO" sz="2400" u="none" strike="noStrike" dirty="0" smtClean="0">
                          <a:effectLst/>
                        </a:rPr>
                        <a:t>IDE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CSS</a:t>
                      </a:r>
                      <a:endParaRPr lang="es-CO" sz="24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Jcommon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Apache Tomcat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JS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Jfreechart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MySQL - Terminator - bash 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SQL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mysql-</a:t>
                      </a:r>
                      <a:r>
                        <a:rPr lang="es-CO" sz="2400" u="none" strike="noStrike" dirty="0" err="1" smtClean="0">
                          <a:effectLst/>
                        </a:rPr>
                        <a:t>connector</a:t>
                      </a:r>
                      <a:r>
                        <a:rPr lang="es-CO" sz="2400" u="none" strike="noStrike" dirty="0" smtClean="0">
                          <a:effectLst/>
                        </a:rPr>
                        <a:t>-java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MySQL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JAVA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Bootstrap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JRE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Jquery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JDK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Grayscale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u="none" strike="noStrike" dirty="0" smtClean="0">
                          <a:effectLst/>
                        </a:rPr>
                        <a:t>GIT</a:t>
                      </a:r>
                      <a:r>
                        <a:rPr lang="es-CO" sz="2400" u="none" strike="noStrike" baseline="0" dirty="0" smtClean="0">
                          <a:effectLst/>
                        </a:rPr>
                        <a:t> – </a:t>
                      </a:r>
                      <a:r>
                        <a:rPr lang="es-CO" sz="2400" u="none" strike="noStrike" dirty="0" smtClean="0">
                          <a:effectLst/>
                        </a:rPr>
                        <a:t>GitHub</a:t>
                      </a:r>
                      <a:endParaRPr lang="es-CO" sz="2400" b="0" i="0" u="none" strike="noStrike" dirty="0" smtClean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 </a:t>
                      </a:r>
                      <a:endParaRPr lang="es-CO" sz="24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Google Fonts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u="none" strike="noStrike" dirty="0" smtClean="0">
                          <a:effectLst/>
                        </a:rPr>
                        <a:t>Mozilla Firefox - Google Chrome</a:t>
                      </a:r>
                      <a:endParaRPr lang="es-CO" sz="2400" b="0" i="0" u="none" strike="noStrike" dirty="0" smtClean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 </a:t>
                      </a:r>
                      <a:endParaRPr lang="es-CO" sz="24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400" b="0" i="0" u="none" strike="noStrike" dirty="0" smtClean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1856488" y="6298550"/>
            <a:ext cx="782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Tabla 2: Herramientas usadas para el desarrollo del proyecto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</a:rPr>
              <a:t>Etapa 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Codificación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01436" y="3742769"/>
            <a:ext cx="403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 smtClean="0"/>
              <a:t>Aplicación estudiantes</a:t>
            </a:r>
            <a:endParaRPr lang="es-CO" sz="2800" dirty="0"/>
          </a:p>
        </p:txBody>
      </p:sp>
      <p:sp>
        <p:nvSpPr>
          <p:cNvPr id="8" name="Rectángulo 7"/>
          <p:cNvSpPr/>
          <p:nvPr/>
        </p:nvSpPr>
        <p:spPr>
          <a:xfrm>
            <a:off x="891837" y="1959866"/>
            <a:ext cx="2667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Base de </a:t>
            </a:r>
            <a:r>
              <a:rPr lang="es-CO" sz="2800" dirty="0" smtClean="0"/>
              <a:t>datos</a:t>
            </a:r>
            <a:endParaRPr lang="es-CO" sz="2800" dirty="0"/>
          </a:p>
        </p:txBody>
      </p:sp>
      <p:pic>
        <p:nvPicPr>
          <p:cNvPr id="9222" name="Picture 6" descr="Java EE 8 Modern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98" y="3295855"/>
            <a:ext cx="2261485" cy="17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cloud.oracle.com/opc/paas/images/OracleMySQLCloudSer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32" y="1182405"/>
            <a:ext cx="2527696" cy="16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orade.com/wp-content/uploads/2017/10/java-logo-300x2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59" y="5227848"/>
            <a:ext cx="1658764" cy="1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34786" y="5671213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Aplicación administradores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907066" y="1325564"/>
            <a:ext cx="4988614" cy="529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28" name="Picture 12" descr="@i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0" y="3230614"/>
            <a:ext cx="946830" cy="9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s://toedter.com/wp-content/uploads/2014/01/toedt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233" y="5571687"/>
            <a:ext cx="875654" cy="8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ttps://1.bp.blogspot.com/-LvWTyVzqalg/WSHKkYRsVcI/AAAAAAAACEA/EMPmBrm73zw72dd0x5mTQF9oTB70t_LcACK4B/s400/Java-Mysql%2B%25281%252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37" y="1492919"/>
            <a:ext cx="1459277" cy="9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/>
          <p:cNvCxnSpPr>
            <a:stCxn id="9226" idx="3"/>
            <a:endCxn id="9228" idx="1"/>
          </p:cNvCxnSpPr>
          <p:nvPr/>
        </p:nvCxnSpPr>
        <p:spPr>
          <a:xfrm flipV="1">
            <a:off x="6452323" y="3704029"/>
            <a:ext cx="3004527" cy="22287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226" idx="3"/>
            <a:endCxn id="9232" idx="1"/>
          </p:cNvCxnSpPr>
          <p:nvPr/>
        </p:nvCxnSpPr>
        <p:spPr>
          <a:xfrm flipV="1">
            <a:off x="6452323" y="1979953"/>
            <a:ext cx="3496614" cy="39528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9226" idx="3"/>
            <a:endCxn id="9230" idx="1"/>
          </p:cNvCxnSpPr>
          <p:nvPr/>
        </p:nvCxnSpPr>
        <p:spPr>
          <a:xfrm>
            <a:off x="6452323" y="5932823"/>
            <a:ext cx="3157910" cy="76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222" idx="0"/>
            <a:endCxn id="9218" idx="1"/>
          </p:cNvCxnSpPr>
          <p:nvPr/>
        </p:nvCxnSpPr>
        <p:spPr>
          <a:xfrm flipV="1">
            <a:off x="5622941" y="2519795"/>
            <a:ext cx="1401530" cy="7760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Tomcat Hom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71" y="2074140"/>
            <a:ext cx="1249770" cy="89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ector recto de flecha 116"/>
          <p:cNvCxnSpPr>
            <a:stCxn id="9222" idx="3"/>
            <a:endCxn id="9232" idx="1"/>
          </p:cNvCxnSpPr>
          <p:nvPr/>
        </p:nvCxnSpPr>
        <p:spPr>
          <a:xfrm flipV="1">
            <a:off x="6753683" y="1979953"/>
            <a:ext cx="3195254" cy="2189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9232" idx="1"/>
            <a:endCxn id="9224" idx="3"/>
          </p:cNvCxnSpPr>
          <p:nvPr/>
        </p:nvCxnSpPr>
        <p:spPr>
          <a:xfrm flipH="1">
            <a:off x="5637528" y="1979953"/>
            <a:ext cx="4311409" cy="374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0" descr="http://www.jfree.org/jfreechart/images/jfree_chart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18" y="4604840"/>
            <a:ext cx="2038075" cy="5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Conector recto de flecha 172"/>
          <p:cNvCxnSpPr>
            <a:stCxn id="9226" idx="3"/>
            <a:endCxn id="137" idx="1"/>
          </p:cNvCxnSpPr>
          <p:nvPr/>
        </p:nvCxnSpPr>
        <p:spPr>
          <a:xfrm flipV="1">
            <a:off x="6452323" y="4874586"/>
            <a:ext cx="2977895" cy="1058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</a:rPr>
              <a:t>Etapa 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Codificación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Etapa IV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63" y="1279099"/>
            <a:ext cx="8299353" cy="55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67" y="1276350"/>
            <a:ext cx="9927777" cy="55816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Etapa IV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24068" y="2859661"/>
            <a:ext cx="11184835" cy="1812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3200" dirty="0" smtClean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Desarrollo de una solución informática para el proceso de caracterización estudiantil de las Instituciones de Educación Superior</a:t>
            </a:r>
            <a:endParaRPr lang="es-CO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Título del proyecto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424202"/>
            <a:ext cx="6672411" cy="37513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49" y="2056039"/>
            <a:ext cx="3711739" cy="460036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 txBox="1">
            <a:spLocks/>
          </p:cNvSpPr>
          <p:nvPr/>
        </p:nvSpPr>
        <p:spPr>
          <a:xfrm>
            <a:off x="647700" y="1775141"/>
            <a:ext cx="6672411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Análisis de datos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 txBox="1">
            <a:spLocks/>
          </p:cNvSpPr>
          <p:nvPr/>
        </p:nvSpPr>
        <p:spPr>
          <a:xfrm>
            <a:off x="8058149" y="1389289"/>
            <a:ext cx="3720599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Reportes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Etapa IV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9743"/>
            <a:ext cx="8534400" cy="479825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 txBox="1">
            <a:spLocks/>
          </p:cNvSpPr>
          <p:nvPr/>
        </p:nvSpPr>
        <p:spPr>
          <a:xfrm>
            <a:off x="3257028" y="1450143"/>
            <a:ext cx="6135143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www.sicacest.com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Etapa IV - Pruebas - Estudiantes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9" y="1366117"/>
            <a:ext cx="9768114" cy="5491883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Etapa IV - Pruebas - Estudiantes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Conclusiones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36" y="1843876"/>
            <a:ext cx="10511296" cy="34393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CO" smtClean="0"/>
              <a:t>La </a:t>
            </a:r>
            <a:r>
              <a:rPr lang="es-CO" dirty="0" smtClean="0"/>
              <a:t>caracterización estudiantil es un proceso que aporta enormes beneficios y mediante su sistematización se pueden obtener aún mejores resultados.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s-MX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MX" dirty="0" smtClean="0"/>
              <a:t>Para terminar observemos los productos de investigación.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21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Bibliografía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20348"/>
              </p:ext>
            </p:extLst>
          </p:nvPr>
        </p:nvGraphicFramePr>
        <p:xfrm>
          <a:off x="150312" y="1436644"/>
          <a:ext cx="11849622" cy="512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2055"/>
                <a:gridCol w="9657567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</a:rPr>
                        <a:t>Referente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</a:rPr>
                        <a:t>URL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Movimiento del software libre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>
                          <a:effectLst/>
                          <a:hlinkClick r:id="rId2"/>
                        </a:rPr>
                        <a:t>https://www.gnu.org/philosophy/free-software-intro.es.html</a:t>
                      </a:r>
                      <a:endParaRPr lang="es-CO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Metodología de la Investigación sexta edición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3"/>
                        </a:rPr>
                        <a:t>http://observatorio.epacartagena.gov.co/wp-content/uploads/2017/08/metodologia-de-la-investigacion-sexta-edicion.compressed.pdf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GNU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4"/>
                        </a:rPr>
                        <a:t>https://www.gnu.org/home.es.html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FSF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5"/>
                        </a:rPr>
                        <a:t>https://www.fsf.org/es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Java™ EE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6"/>
                        </a:rPr>
                        <a:t>https://www.oracle.com/technetwork/java/javaee/overview/index.html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Tomcat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7"/>
                        </a:rPr>
                        <a:t>http://tomcat.apache.org/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Mysql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8"/>
                        </a:rPr>
                        <a:t>https://cloud.oracle.com/opc/paas/images/OracleMySQLCloudService.png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Java logo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9"/>
                        </a:rPr>
                        <a:t>https://orade.com/iqm/java-logo/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Jcalendar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0"/>
                        </a:rPr>
                        <a:t>https://toedter.com/jcalendar/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JFreeChart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1"/>
                        </a:rPr>
                        <a:t>http://www.jfree.org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Foto: Graduado UNIMINUTO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2"/>
                        </a:rPr>
                        <a:t>https://www.facebook.com/ingenieria16/photos/a.521481641368322/982174331965715/?type=3&amp;theater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990128" y="2859661"/>
            <a:ext cx="5802560" cy="1812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3600" dirty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¿</a:t>
            </a:r>
            <a:r>
              <a:rPr lang="es-CO" sz="3600" dirty="0" smtClean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Conoces alguien que haya abandonado sus estudios?</a:t>
            </a:r>
            <a:endParaRPr lang="es-CO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1" y="1343818"/>
            <a:ext cx="3101727" cy="55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8361" y="0"/>
            <a:ext cx="8083639" cy="1325563"/>
          </a:xfrm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Resumen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1033670" y="2677285"/>
            <a:ext cx="103764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/>
              <a:t>Las Instituciones de Educación Superior, </a:t>
            </a:r>
            <a:r>
              <a:rPr lang="es-CO" sz="3200" dirty="0"/>
              <a:t>obtienen grandes cantidades de información sobre sus estudiantes mediante e</a:t>
            </a:r>
            <a:r>
              <a:rPr lang="es-CO" sz="3200" dirty="0" smtClean="0"/>
              <a:t>l </a:t>
            </a:r>
            <a:r>
              <a:rPr lang="es-CO" sz="3200" dirty="0"/>
              <a:t>proceso de </a:t>
            </a:r>
            <a:r>
              <a:rPr lang="es-CO" sz="3200" b="1" dirty="0"/>
              <a:t>caracterización </a:t>
            </a:r>
            <a:r>
              <a:rPr lang="es-CO" sz="3200" b="1" dirty="0" smtClean="0"/>
              <a:t>estudiantil</a:t>
            </a:r>
            <a:r>
              <a:rPr lang="es-CO" sz="3200" dirty="0" smtClean="0"/>
              <a:t>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9499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75" y="2067890"/>
            <a:ext cx="10693873" cy="393901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200" dirty="0" smtClean="0">
                <a:cs typeface="Times New Roman" panose="02020603050405020304" pitchFamily="18" charset="0"/>
              </a:rPr>
              <a:t>No se utiliza una herramienta desarrollada por UNIMINUTO.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32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200" dirty="0" smtClean="0">
                <a:cs typeface="Times New Roman" panose="02020603050405020304" pitchFamily="18" charset="0"/>
              </a:rPr>
              <a:t>Mantener actualizada la información 100% es una tarea compleja.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32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200" dirty="0">
                <a:cs typeface="Times New Roman" panose="02020603050405020304" pitchFamily="18" charset="0"/>
              </a:rPr>
              <a:t>D</a:t>
            </a:r>
            <a:r>
              <a:rPr lang="es-MX" sz="3200" dirty="0" smtClean="0">
                <a:cs typeface="Times New Roman" panose="02020603050405020304" pitchFamily="18" charset="0"/>
              </a:rPr>
              <a:t>esde el marco legal, es importante dar el debido manejo de la información de los estudiantes.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108361" y="0"/>
            <a:ext cx="8083639" cy="1325563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bg1"/>
                </a:solidFill>
              </a:rPr>
              <a:t>Planteamiento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67" y="3149665"/>
            <a:ext cx="10441451" cy="16636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3200" dirty="0" smtClean="0">
                <a:cs typeface="Times New Roman" panose="02020603050405020304" pitchFamily="18" charset="0"/>
              </a:rPr>
              <a:t>¿</a:t>
            </a:r>
            <a:r>
              <a:rPr lang="es-CO" sz="3200" dirty="0" smtClean="0"/>
              <a:t>Cómo </a:t>
            </a:r>
            <a:r>
              <a:rPr lang="es-CO" sz="3200" dirty="0"/>
              <a:t>desarrollar una solución </a:t>
            </a:r>
            <a:r>
              <a:rPr lang="es-CO" sz="3200" dirty="0" smtClean="0"/>
              <a:t>informática basada en el software libre, para sistematizar el proceso de caracterización estudiantil en las Instituciones de Educación Superior</a:t>
            </a:r>
            <a:r>
              <a:rPr lang="es-MX" sz="3200" dirty="0" smtClean="0">
                <a:cs typeface="Times New Roman" panose="02020603050405020304" pitchFamily="18" charset="0"/>
              </a:rPr>
              <a:t>?</a:t>
            </a:r>
            <a:endParaRPr lang="es-MX" sz="3200" dirty="0">
              <a:cs typeface="Times New Roman" panose="02020603050405020304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108361" y="0"/>
            <a:ext cx="8083639" cy="1325563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bg1"/>
                </a:solidFill>
              </a:rPr>
              <a:t>Formulación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Objetivo general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24358F4-4131-4E84-B740-F17730F2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833" y="2854751"/>
            <a:ext cx="9443442" cy="1653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dirty="0" smtClean="0"/>
              <a:t>Desarrollar </a:t>
            </a:r>
            <a:r>
              <a:rPr lang="es-CO" sz="3200" dirty="0"/>
              <a:t>una solución informática que permita sistematizar el proceso de caracterización estudiantil en las instituciones de educación superior.</a:t>
            </a:r>
          </a:p>
          <a:p>
            <a:pPr marL="0" indent="0" algn="just">
              <a:buNone/>
            </a:pPr>
            <a:endParaRPr lang="es-MX" sz="3200" dirty="0"/>
          </a:p>
          <a:p>
            <a:pPr marL="0" indent="0"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2099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008" y="1437477"/>
            <a:ext cx="10511296" cy="516027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CO" dirty="0" smtClean="0"/>
              <a:t>Desarrollar </a:t>
            </a:r>
            <a:r>
              <a:rPr lang="es-CO" dirty="0"/>
              <a:t>una base de </a:t>
            </a:r>
            <a:r>
              <a:rPr lang="es-CO" dirty="0" smtClean="0"/>
              <a:t>datos, </a:t>
            </a:r>
            <a:r>
              <a:rPr lang="es-CO" dirty="0"/>
              <a:t>orientada </a:t>
            </a:r>
            <a:r>
              <a:rPr lang="es-CO" dirty="0" smtClean="0"/>
              <a:t>al almacenamiento de la información del </a:t>
            </a:r>
            <a:r>
              <a:rPr lang="es-CO" dirty="0"/>
              <a:t>proceso de caracterización </a:t>
            </a:r>
            <a:r>
              <a:rPr lang="es-CO" dirty="0" smtClean="0"/>
              <a:t>estudiantil.</a:t>
            </a:r>
            <a:endParaRPr lang="es-MX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Desarrollar una aplicación Java Standard Edition </a:t>
            </a:r>
            <a:r>
              <a:rPr lang="es-CO" dirty="0" smtClean="0"/>
              <a:t>que </a:t>
            </a:r>
            <a:r>
              <a:rPr lang="es-CO" dirty="0"/>
              <a:t>permita al administrador de cada institución de educación superior gestionar su proceso de caracterización estudiantil</a:t>
            </a:r>
            <a:r>
              <a:rPr lang="es-CO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Desarrollar </a:t>
            </a:r>
            <a:r>
              <a:rPr lang="es-CO" dirty="0" smtClean="0"/>
              <a:t>una aplicación Java Enterprise Edition, </a:t>
            </a:r>
            <a:r>
              <a:rPr lang="es-CO" dirty="0"/>
              <a:t>que permita a los estudiantes </a:t>
            </a:r>
            <a:r>
              <a:rPr lang="es-CO" dirty="0" smtClean="0"/>
              <a:t>actualizar su información en cualquier momento.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Objetivos Específicos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133" y="18255"/>
            <a:ext cx="9462868" cy="1325563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>
                <a:solidFill>
                  <a:schemeClr val="bg1"/>
                </a:solidFill>
              </a:rPr>
              <a:t>Justificación e impacto central del proyecto</a:t>
            </a:r>
            <a:endParaRPr lang="es-MX" sz="40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35" y="1371636"/>
            <a:ext cx="10564837" cy="4866326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s-MX" sz="3200" b="1" dirty="0"/>
              <a:t>¿</a:t>
            </a:r>
            <a:r>
              <a:rPr lang="es-MX" sz="3200" b="1" dirty="0" smtClean="0"/>
              <a:t>Para qué desarrollar esta solución informática?</a:t>
            </a:r>
            <a:endParaRPr lang="es-MX" sz="32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 smtClean="0"/>
              <a:t> Sistematizar el proceso.</a:t>
            </a:r>
            <a:endParaRPr lang="es-MX" sz="32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/>
              <a:t>Facilitar el trabajo</a:t>
            </a:r>
            <a:r>
              <a:rPr lang="es-MX" sz="32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 smtClean="0"/>
              <a:t>Identificar las necesidades de los estudiantes</a:t>
            </a:r>
            <a:endParaRPr lang="es-MX" sz="32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 smtClean="0"/>
              <a:t>Dar cumplimiento a la legislación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 smtClean="0"/>
              <a:t>Ser un software libre desarrollado en UNIMINUTO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1867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</TotalTime>
  <Words>808</Words>
  <Application>Microsoft Office PowerPoint</Application>
  <PresentationFormat>Panorámica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Droid Sans Fallback</vt:lpstr>
      <vt:lpstr>FreeSans</vt:lpstr>
      <vt:lpstr>Times New Roman</vt:lpstr>
      <vt:lpstr>Tema de Office</vt:lpstr>
      <vt:lpstr>Vicerrectoría Regional Orinoquía  - Unidad de Ingeniería y Ciencias Básicas Programa: Tecnología  en  Desarrollo de Software</vt:lpstr>
      <vt:lpstr>Título del proyecto</vt:lpstr>
      <vt:lpstr>Introducción</vt:lpstr>
      <vt:lpstr>Resumen</vt:lpstr>
      <vt:lpstr>Planteamiento del problema</vt:lpstr>
      <vt:lpstr>Formulación del problema</vt:lpstr>
      <vt:lpstr>Objetivo general</vt:lpstr>
      <vt:lpstr>Objetivos Específicos</vt:lpstr>
      <vt:lpstr>Justificación e impacto central del proyecto</vt:lpstr>
      <vt:lpstr>Referentes teóricos</vt:lpstr>
      <vt:lpstr>¿Qué es SICACEST?</vt:lpstr>
      <vt:lpstr>Metodología de desarrollo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Etapa IV - Pruebas - Administrador</vt:lpstr>
      <vt:lpstr>Etapa IV - Pruebas - Administrador</vt:lpstr>
      <vt:lpstr>Etapa IV - Pruebas - Administrador</vt:lpstr>
      <vt:lpstr>Etapa IV - Pruebas - Estudiantes</vt:lpstr>
      <vt:lpstr>Etapa IV - Pruebas - Estudiantes</vt:lpstr>
      <vt:lpstr>Conclusiones 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Uniminuto</dc:creator>
  <cp:lastModifiedBy>CosmoAdornos</cp:lastModifiedBy>
  <cp:revision>233</cp:revision>
  <dcterms:created xsi:type="dcterms:W3CDTF">2018-01-16T19:56:42Z</dcterms:created>
  <dcterms:modified xsi:type="dcterms:W3CDTF">2018-11-27T16:55:51Z</dcterms:modified>
</cp:coreProperties>
</file>