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0.jpeg" ContentType="image/jpeg"/>
  <Override PartName="/ppt/media/image19.png" ContentType="image/png"/>
  <Override PartName="/ppt/media/image18.jpeg" ContentType="image/jpeg"/>
  <Override PartName="/ppt/media/image13.jpeg" ContentType="image/jpeg"/>
  <Override PartName="/ppt/media/image23.png" ContentType="image/png"/>
  <Override PartName="/ppt/media/image12.png" ContentType="image/png"/>
  <Override PartName="/ppt/media/image15.jpeg" ContentType="image/jpeg"/>
  <Override PartName="/ppt/media/image11.png" ContentType="image/png"/>
  <Override PartName="/ppt/media/image9.png" ContentType="image/png"/>
  <Override PartName="/ppt/media/image22.png" ContentType="image/png"/>
  <Override PartName="/ppt/media/image8.jpeg" ContentType="image/jpeg"/>
  <Override PartName="/ppt/media/image24.png" ContentType="image/png"/>
  <Override PartName="/ppt/media/image21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s-CO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CO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image" Target="../media/image19.png"/><Relationship Id="rId8" Type="http://schemas.openxmlformats.org/officeDocument/2006/relationships/image" Target="../media/image20.jpeg"/><Relationship Id="rId9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222360" y="6082560"/>
            <a:ext cx="574632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s-CO" sz="2400">
                <a:solidFill>
                  <a:srgbClr val="ffffff"/>
                </a:solidFill>
                <a:latin typeface="Calibri"/>
              </a:rPr>
              <a:t>Asesor: Justo Chávez Valenzuela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0" y="2794680"/>
            <a:ext cx="12191400" cy="278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CO" sz="2800">
                <a:solidFill>
                  <a:srgbClr val="000000"/>
                </a:solidFill>
                <a:latin typeface="Calibri"/>
              </a:rPr>
              <a:t>Brayan Mauricio Novoa Salazar</a:t>
            </a:r>
            <a:endParaRPr/>
          </a:p>
          <a:p>
            <a:endParaRPr/>
          </a:p>
          <a:p>
            <a:endParaRPr/>
          </a:p>
          <a:p>
            <a:r>
              <a:rPr b="1" lang="es-CO" sz="2800">
                <a:solidFill>
                  <a:srgbClr val="000000"/>
                </a:solidFill>
                <a:latin typeface="Calibri"/>
              </a:rPr>
              <a:t>Programa Tecnología  en  Desarrollo de Software</a:t>
            </a:r>
            <a:endParaRPr/>
          </a:p>
          <a:p>
            <a:r>
              <a:rPr b="1" lang="es-CO" sz="2800">
                <a:solidFill>
                  <a:srgbClr val="000000"/>
                </a:solidFill>
                <a:latin typeface="Calibri"/>
              </a:rPr>
              <a:t>Unidad de Ingeniería y Ciencias Básicas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CO" sz="2800">
                <a:solidFill>
                  <a:srgbClr val="000000"/>
                </a:solidFill>
                <a:latin typeface="Calibri"/>
              </a:rPr>
              <a:t>Vicerrectoría Regional Orinoquía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2000" y="18360"/>
            <a:ext cx="779904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Referentes teóricos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6445800" y="1679400"/>
            <a:ext cx="5555160" cy="1132920"/>
          </a:xfrm>
          <a:prstGeom prst="roundRect">
            <a:avLst>
              <a:gd name="adj" fmla="val 16667"/>
            </a:avLst>
          </a:prstGeom>
          <a:solidFill>
            <a:srgbClr val="fff4d1"/>
          </a:solidFill>
          <a:ln w="12600">
            <a:solidFill>
              <a:srgbClr val="43729d"/>
            </a:solidFill>
            <a:miter/>
          </a:ln>
        </p:spPr>
      </p:sp>
      <p:sp>
        <p:nvSpPr>
          <p:cNvPr id="93" name="CustomShape 3"/>
          <p:cNvSpPr/>
          <p:nvPr/>
        </p:nvSpPr>
        <p:spPr>
          <a:xfrm>
            <a:off x="6582600" y="5184000"/>
            <a:ext cx="5432040" cy="1004400"/>
          </a:xfrm>
          <a:prstGeom prst="roundRect">
            <a:avLst>
              <a:gd name="adj" fmla="val 16667"/>
            </a:avLst>
          </a:prstGeom>
          <a:solidFill>
            <a:srgbClr val="fff4d1"/>
          </a:solidFill>
          <a:ln w="12600">
            <a:solidFill>
              <a:srgbClr val="43729d"/>
            </a:solidFill>
            <a:miter/>
          </a:ln>
        </p:spPr>
      </p:sp>
      <p:sp>
        <p:nvSpPr>
          <p:cNvPr id="94" name="CustomShape 4"/>
          <p:cNvSpPr/>
          <p:nvPr/>
        </p:nvSpPr>
        <p:spPr>
          <a:xfrm>
            <a:off x="45360" y="1939320"/>
            <a:ext cx="4037040" cy="6256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</p:sp>
      <p:sp>
        <p:nvSpPr>
          <p:cNvPr id="95" name="CustomShape 5"/>
          <p:cNvSpPr/>
          <p:nvPr/>
        </p:nvSpPr>
        <p:spPr>
          <a:xfrm>
            <a:off x="45360" y="5469120"/>
            <a:ext cx="4127760" cy="62568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</p:sp>
      <p:sp>
        <p:nvSpPr>
          <p:cNvPr id="96" name="CustomShape 6"/>
          <p:cNvSpPr/>
          <p:nvPr/>
        </p:nvSpPr>
        <p:spPr>
          <a:xfrm>
            <a:off x="45360" y="1959480"/>
            <a:ext cx="4037040" cy="60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O" sz="2600">
                <a:solidFill>
                  <a:srgbClr val="000000"/>
                </a:solidFill>
                <a:latin typeface="Calibri"/>
              </a:rPr>
              <a:t>Roberto Sampieri</a:t>
            </a:r>
            <a:endParaRPr/>
          </a:p>
        </p:txBody>
      </p:sp>
      <p:sp>
        <p:nvSpPr>
          <p:cNvPr id="97" name="CustomShape 7"/>
          <p:cNvSpPr/>
          <p:nvPr/>
        </p:nvSpPr>
        <p:spPr>
          <a:xfrm>
            <a:off x="4595040" y="1947960"/>
            <a:ext cx="1386360" cy="595080"/>
          </a:xfrm>
          <a:prstGeom prst="ellipse">
            <a:avLst/>
          </a:prstGeom>
          <a:solidFill>
            <a:srgbClr val="d9ffe2"/>
          </a:solidFill>
          <a:ln w="12600">
            <a:solidFill>
              <a:srgbClr val="43729d"/>
            </a:solidFill>
            <a:miter/>
          </a:ln>
        </p:spPr>
      </p:sp>
      <p:sp>
        <p:nvSpPr>
          <p:cNvPr id="98" name="CustomShape 8"/>
          <p:cNvSpPr/>
          <p:nvPr/>
        </p:nvSpPr>
        <p:spPr>
          <a:xfrm>
            <a:off x="4621320" y="2021040"/>
            <a:ext cx="1359720" cy="41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O" sz="2000">
                <a:solidFill>
                  <a:srgbClr val="000000"/>
                </a:solidFill>
                <a:latin typeface="Calibri"/>
              </a:rPr>
              <a:t>Libro</a:t>
            </a:r>
            <a:endParaRPr/>
          </a:p>
        </p:txBody>
      </p:sp>
      <p:sp>
        <p:nvSpPr>
          <p:cNvPr id="99" name="CustomShape 9"/>
          <p:cNvSpPr/>
          <p:nvPr/>
        </p:nvSpPr>
        <p:spPr>
          <a:xfrm>
            <a:off x="6576480" y="5256000"/>
            <a:ext cx="5444640" cy="88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O" sz="2600">
                <a:solidFill>
                  <a:srgbClr val="000000"/>
                </a:solidFill>
                <a:latin typeface="Calibri"/>
              </a:rPr>
              <a:t>Movimiento del software libre y GNU</a:t>
            </a:r>
            <a:endParaRPr/>
          </a:p>
        </p:txBody>
      </p:sp>
      <p:sp>
        <p:nvSpPr>
          <p:cNvPr id="100" name="CustomShape 10"/>
          <p:cNvSpPr/>
          <p:nvPr/>
        </p:nvSpPr>
        <p:spPr>
          <a:xfrm>
            <a:off x="6445800" y="1763280"/>
            <a:ext cx="5542200" cy="88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O" sz="2600">
                <a:solidFill>
                  <a:srgbClr val="000000"/>
                </a:solidFill>
                <a:latin typeface="Calibri"/>
              </a:rPr>
              <a:t>Metodología de la Investigación VI Edición</a:t>
            </a:r>
            <a:endParaRPr/>
          </a:p>
        </p:txBody>
      </p:sp>
      <p:sp>
        <p:nvSpPr>
          <p:cNvPr id="101" name="CustomShape 11"/>
          <p:cNvSpPr/>
          <p:nvPr/>
        </p:nvSpPr>
        <p:spPr>
          <a:xfrm>
            <a:off x="4930200" y="5480640"/>
            <a:ext cx="964800" cy="595080"/>
          </a:xfrm>
          <a:prstGeom prst="ellipse">
            <a:avLst/>
          </a:prstGeom>
          <a:solidFill>
            <a:srgbClr val="d9ffe2"/>
          </a:solidFill>
          <a:ln w="12600">
            <a:solidFill>
              <a:srgbClr val="43729d"/>
            </a:solidFill>
            <a:miter/>
          </a:ln>
        </p:spPr>
      </p:sp>
      <p:sp>
        <p:nvSpPr>
          <p:cNvPr id="102" name="CustomShape 12"/>
          <p:cNvSpPr/>
          <p:nvPr/>
        </p:nvSpPr>
        <p:spPr>
          <a:xfrm>
            <a:off x="45360" y="5505120"/>
            <a:ext cx="4127760" cy="62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O" sz="2600">
                <a:solidFill>
                  <a:srgbClr val="000000"/>
                </a:solidFill>
                <a:latin typeface="Calibri"/>
              </a:rPr>
              <a:t>Richard Stallman</a:t>
            </a:r>
            <a:endParaRPr/>
          </a:p>
        </p:txBody>
      </p:sp>
      <p:sp>
        <p:nvSpPr>
          <p:cNvPr id="103" name="CustomShape 13"/>
          <p:cNvSpPr/>
          <p:nvPr/>
        </p:nvSpPr>
        <p:spPr>
          <a:xfrm>
            <a:off x="5189760" y="5567760"/>
            <a:ext cx="499320" cy="39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O" sz="20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104" name="CustomShape 14"/>
          <p:cNvSpPr/>
          <p:nvPr/>
        </p:nvSpPr>
        <p:spPr>
          <a:xfrm flipV="1">
            <a:off x="4083120" y="2245320"/>
            <a:ext cx="510840" cy="57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5" name="CustomShape 15"/>
          <p:cNvSpPr/>
          <p:nvPr/>
        </p:nvSpPr>
        <p:spPr>
          <a:xfrm flipV="1">
            <a:off x="4173840" y="5778000"/>
            <a:ext cx="755640" cy="288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6" name="CustomShape 16"/>
          <p:cNvSpPr/>
          <p:nvPr/>
        </p:nvSpPr>
        <p:spPr>
          <a:xfrm>
            <a:off x="5982120" y="2246040"/>
            <a:ext cx="462960" cy="36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7" name="CustomShape 17"/>
          <p:cNvSpPr/>
          <p:nvPr/>
        </p:nvSpPr>
        <p:spPr>
          <a:xfrm>
            <a:off x="5895720" y="5778720"/>
            <a:ext cx="686160" cy="324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08" name="CustomShape 18"/>
          <p:cNvSpPr/>
          <p:nvPr/>
        </p:nvSpPr>
        <p:spPr>
          <a:xfrm>
            <a:off x="6632640" y="3743640"/>
            <a:ext cx="5555160" cy="643680"/>
          </a:xfrm>
          <a:prstGeom prst="roundRect">
            <a:avLst>
              <a:gd name="adj" fmla="val 16667"/>
            </a:avLst>
          </a:prstGeom>
          <a:solidFill>
            <a:srgbClr val="fff4d1"/>
          </a:solidFill>
          <a:ln w="12600">
            <a:solidFill>
              <a:srgbClr val="43729d"/>
            </a:solidFill>
            <a:miter/>
          </a:ln>
        </p:spPr>
      </p:sp>
      <p:sp>
        <p:nvSpPr>
          <p:cNvPr id="109" name="CustomShape 19"/>
          <p:cNvSpPr/>
          <p:nvPr/>
        </p:nvSpPr>
        <p:spPr>
          <a:xfrm>
            <a:off x="45360" y="3541680"/>
            <a:ext cx="4127760" cy="105516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600">
            <a:solidFill>
              <a:srgbClr val="43729d"/>
            </a:solidFill>
            <a:miter/>
          </a:ln>
        </p:spPr>
      </p:sp>
      <p:sp>
        <p:nvSpPr>
          <p:cNvPr id="110" name="CustomShape 20"/>
          <p:cNvSpPr/>
          <p:nvPr/>
        </p:nvSpPr>
        <p:spPr>
          <a:xfrm>
            <a:off x="45360" y="3560760"/>
            <a:ext cx="4127760" cy="10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O" sz="2600">
                <a:solidFill>
                  <a:srgbClr val="000000"/>
                </a:solidFill>
                <a:latin typeface="Calibri"/>
              </a:rPr>
              <a:t>Ministerio de Educación Nacional</a:t>
            </a:r>
            <a:endParaRPr/>
          </a:p>
        </p:txBody>
      </p:sp>
      <p:sp>
        <p:nvSpPr>
          <p:cNvPr id="111" name="CustomShape 21"/>
          <p:cNvSpPr/>
          <p:nvPr/>
        </p:nvSpPr>
        <p:spPr>
          <a:xfrm>
            <a:off x="4684680" y="3776040"/>
            <a:ext cx="1386360" cy="595080"/>
          </a:xfrm>
          <a:prstGeom prst="ellipse">
            <a:avLst/>
          </a:prstGeom>
          <a:solidFill>
            <a:srgbClr val="d9ffe2"/>
          </a:solidFill>
          <a:ln w="12600">
            <a:solidFill>
              <a:srgbClr val="43729d"/>
            </a:solidFill>
            <a:miter/>
          </a:ln>
        </p:spPr>
      </p:sp>
      <p:sp>
        <p:nvSpPr>
          <p:cNvPr id="112" name="CustomShape 22"/>
          <p:cNvSpPr/>
          <p:nvPr/>
        </p:nvSpPr>
        <p:spPr>
          <a:xfrm>
            <a:off x="4711320" y="3848760"/>
            <a:ext cx="1359720" cy="41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O" sz="20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113" name="CustomShape 23"/>
          <p:cNvSpPr/>
          <p:nvPr/>
        </p:nvSpPr>
        <p:spPr>
          <a:xfrm>
            <a:off x="6582600" y="3803400"/>
            <a:ext cx="5565960" cy="4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CO" sz="2600">
                <a:solidFill>
                  <a:srgbClr val="000000"/>
                </a:solidFill>
                <a:latin typeface="Calibri"/>
              </a:rPr>
              <a:t>SPADIES, deserción</a:t>
            </a:r>
            <a:endParaRPr/>
          </a:p>
        </p:txBody>
      </p:sp>
      <p:sp>
        <p:nvSpPr>
          <p:cNvPr id="114" name="CustomShape 24"/>
          <p:cNvSpPr/>
          <p:nvPr/>
        </p:nvSpPr>
        <p:spPr>
          <a:xfrm>
            <a:off x="4173840" y="4069800"/>
            <a:ext cx="510120" cy="36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  <p:sp>
        <p:nvSpPr>
          <p:cNvPr id="115" name="CustomShape 25"/>
          <p:cNvSpPr/>
          <p:nvPr/>
        </p:nvSpPr>
        <p:spPr>
          <a:xfrm flipV="1">
            <a:off x="6071760" y="4065120"/>
            <a:ext cx="560160" cy="7200"/>
          </a:xfrm>
          <a:prstGeom prst="straightConnector1">
            <a:avLst/>
          </a:prstGeom>
          <a:noFill/>
          <a:ln w="6480">
            <a:solidFill>
              <a:srgbClr val="5b9bd5"/>
            </a:solidFill>
            <a:miter/>
            <a:tailEnd len="med" type="triangle" w="med"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16000" y="0"/>
            <a:ext cx="119754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Metodología de desarrollo - SCRUM</a:t>
            </a:r>
            <a:endParaRPr/>
          </a:p>
        </p:txBody>
      </p:sp>
      <p:pic>
        <p:nvPicPr>
          <p:cNvPr id="117" name="Imagen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960" y="1325520"/>
            <a:ext cx="7362000" cy="553176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7593840" y="1325520"/>
            <a:ext cx="47307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i="1" lang="es-CO" sz="2400">
                <a:solidFill>
                  <a:srgbClr val="000000"/>
                </a:solidFill>
                <a:latin typeface="Times New Roman"/>
              </a:rPr>
              <a:t>Ejemplo KANBAN (Fuente: propia)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92000" y="0"/>
            <a:ext cx="95994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Metodología de desarrollo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531000" y="2506680"/>
            <a:ext cx="5214600" cy="252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Etapa 1 – Planeación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Etapa 2 – Diseño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Etapa 3 – Codificación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Etapa 4 – Pruebas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Etapa 5 – Despliegue</a:t>
            </a:r>
            <a:endParaRPr/>
          </a:p>
        </p:txBody>
      </p:sp>
      <p:pic>
        <p:nvPicPr>
          <p:cNvPr id="121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96800" y="1325520"/>
            <a:ext cx="3535920" cy="553176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9572760" y="1590840"/>
            <a:ext cx="190584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i="1" lang="es-CO" sz="2400">
                <a:solidFill>
                  <a:srgbClr val="000000"/>
                </a:solidFill>
                <a:latin typeface="Times New Roman"/>
              </a:rPr>
              <a:t>Fuente propia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472000" y="0"/>
            <a:ext cx="671904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1</a:t>
            </a:r>
            <a:r>
              <a:rPr b="1" lang="es-CO" sz="3600">
                <a:solidFill>
                  <a:srgbClr val="ffffff"/>
                </a:solidFill>
                <a:latin typeface="Times New Roman"/>
              </a:rPr>
              <a:t> -</a:t>
            </a:r>
            <a:r>
              <a:rPr b="1" lang="es-CO" sz="3600">
                <a:solidFill>
                  <a:srgbClr val="ffffff"/>
                </a:solidFill>
                <a:latin typeface="Calibri Light"/>
              </a:rPr>
              <a:t> Planeación</a:t>
            </a:r>
            <a:endParaRPr/>
          </a:p>
        </p:txBody>
      </p:sp>
      <p:graphicFrame>
        <p:nvGraphicFramePr>
          <p:cNvPr id="124" name="Table 2"/>
          <p:cNvGraphicFramePr/>
          <p:nvPr/>
        </p:nvGraphicFramePr>
        <p:xfrm>
          <a:off x="307800" y="1325880"/>
          <a:ext cx="11716200" cy="4938120"/>
        </p:xfrm>
        <a:graphic>
          <a:graphicData uri="http://schemas.openxmlformats.org/drawingml/2006/table">
            <a:tbl>
              <a:tblPr/>
              <a:tblGrid>
                <a:gridCol w="3860640"/>
                <a:gridCol w="490320"/>
                <a:gridCol w="7365240"/>
              </a:tblGrid>
              <a:tr h="476280"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Historia de Usuario 1</a:t>
                      </a:r>
                      <a:endParaRPr/>
                    </a:p>
                  </a:txBody>
                  <a:tcPr/>
                </a:tc>
              </a:tr>
              <a:tr h="476280"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Número: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 1</a:t>
                      </a:r>
                      <a:endParaRPr/>
                    </a:p>
                  </a:txBody>
                  <a:tcPr/>
                </a:tc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Usuario: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 Administrador</a:t>
                      </a:r>
                      <a:endParaRPr/>
                    </a:p>
                  </a:txBody>
                  <a:tcPr/>
                </a:tc>
              </a:tr>
              <a:tr h="775080"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Nombre historia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: Inicio de sesión al sistema administrativo de caracterización estudiantil</a:t>
                      </a:r>
                      <a:endParaRPr/>
                    </a:p>
                  </a:txBody>
                  <a:tcPr/>
                </a:tc>
              </a:tr>
              <a:tr h="476280"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Prioridad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:  Alta </a:t>
                      </a:r>
                      <a:endParaRPr/>
                    </a:p>
                  </a:txBody>
                  <a:tcPr/>
                </a:tc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Riesgo en desarrollo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: Alta</a:t>
                      </a:r>
                      <a:endParaRPr/>
                    </a:p>
                  </a:txBody>
                  <a:tcPr/>
                </a:tc>
              </a:tr>
              <a:tr h="476280"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Puntos estimados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: 12</a:t>
                      </a:r>
                      <a:endParaRPr/>
                    </a:p>
                  </a:txBody>
                  <a:tcPr/>
                </a:tc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Fase de asignación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: 3</a:t>
                      </a:r>
                      <a:endParaRPr/>
                    </a:p>
                  </a:txBody>
                  <a:tcPr/>
                </a:tc>
              </a:tr>
              <a:tr h="476280"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Programador responsable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: Brayan Mauricio Novoa Salazar</a:t>
                      </a:r>
                      <a:endParaRPr/>
                    </a:p>
                  </a:txBody>
                  <a:tcPr/>
                </a:tc>
              </a:tr>
              <a:tr h="775080"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Descripción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: El usuario, podrá iniciar al sistema administrativo de caracterización estudiantil usando sus credenciales de acceso.</a:t>
                      </a:r>
                      <a:endParaRPr/>
                    </a:p>
                  </a:txBody>
                  <a:tcPr/>
                </a:tc>
              </a:tr>
              <a:tr h="1372680">
                <a:tc>
                  <a:txBody>
                    <a:bodyPr lIns="88560" rIns="88560" tIns="88560" bIns="8856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Entradas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: Universidad, Rectoría, Sede, Usuario y Contraseña.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CO" sz="2000">
                          <a:solidFill>
                            <a:srgbClr val="000000"/>
                          </a:solidFill>
                          <a:latin typeface="Calibri"/>
                        </a:rPr>
                        <a:t>Salidas</a:t>
                      </a: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: En caso de que los datos proporcionados por el usuario sean correctos, el sistema debe conceder el inicio de sesión.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En caso contrario el sistema debe solicitar al usuario verificar sus credenciales de acceso.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843280" y="6120000"/>
            <a:ext cx="609552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i="1" lang="es-CO" sz="2400">
                <a:solidFill>
                  <a:srgbClr val="000000"/>
                </a:solidFill>
                <a:latin typeface="Times New Roman"/>
              </a:rPr>
              <a:t>Casos de uso del Administrador (Fuente propia)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5203080" y="0"/>
            <a:ext cx="698832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2 </a:t>
            </a:r>
            <a:r>
              <a:rPr b="1" lang="es-CO" sz="3600">
                <a:solidFill>
                  <a:srgbClr val="ffffff"/>
                </a:solidFill>
                <a:latin typeface="Times New Roman"/>
              </a:rPr>
              <a:t>-</a:t>
            </a:r>
            <a:r>
              <a:rPr b="1" lang="es-CO" sz="3600">
                <a:solidFill>
                  <a:srgbClr val="ffffff"/>
                </a:solidFill>
                <a:latin typeface="Calibri Light"/>
              </a:rPr>
              <a:t> Diseño</a:t>
            </a:r>
            <a:endParaRPr/>
          </a:p>
        </p:txBody>
      </p:sp>
      <p:pic>
        <p:nvPicPr>
          <p:cNvPr id="127" name="Imagen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36480"/>
            <a:ext cx="12191400" cy="458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086280" y="6120000"/>
            <a:ext cx="561060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i="1" lang="es-CO" sz="2400">
                <a:solidFill>
                  <a:srgbClr val="000000"/>
                </a:solidFill>
                <a:latin typeface="Times New Roman"/>
              </a:rPr>
              <a:t>Casos de uso de estudiantes (Fuente propia)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5203080" y="0"/>
            <a:ext cx="698832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2 </a:t>
            </a:r>
            <a:r>
              <a:rPr b="1" lang="es-CO" sz="3600">
                <a:solidFill>
                  <a:srgbClr val="ffffff"/>
                </a:solidFill>
                <a:latin typeface="Times New Roman"/>
              </a:rPr>
              <a:t>-</a:t>
            </a:r>
            <a:r>
              <a:rPr b="1" lang="es-CO" sz="3600">
                <a:solidFill>
                  <a:srgbClr val="ffffff"/>
                </a:solidFill>
                <a:latin typeface="Calibri Light"/>
              </a:rPr>
              <a:t> Diseño</a:t>
            </a:r>
            <a:endParaRPr/>
          </a:p>
        </p:txBody>
      </p:sp>
      <p:pic>
        <p:nvPicPr>
          <p:cNvPr id="130" name="Imagen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040" y="1768320"/>
            <a:ext cx="11743560" cy="35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9546120" y="1355760"/>
            <a:ext cx="25329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es-CO" sz="2400">
                <a:solidFill>
                  <a:srgbClr val="000000"/>
                </a:solidFill>
                <a:latin typeface="Times New Roman"/>
              </a:rPr>
              <a:t>Fuente: propia</a:t>
            </a:r>
            <a:endParaRPr/>
          </a:p>
        </p:txBody>
      </p:sp>
      <p:pic>
        <p:nvPicPr>
          <p:cNvPr id="132" name="Imagen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23320" y="1325520"/>
            <a:ext cx="7645320" cy="553176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5196240" y="-19080"/>
            <a:ext cx="698832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2 </a:t>
            </a:r>
            <a:r>
              <a:rPr b="1" lang="es-CO" sz="3600">
                <a:solidFill>
                  <a:srgbClr val="ffffff"/>
                </a:solidFill>
                <a:latin typeface="Times New Roman"/>
              </a:rPr>
              <a:t>-</a:t>
            </a:r>
            <a:r>
              <a:rPr b="1" lang="es-CO" sz="3600">
                <a:solidFill>
                  <a:srgbClr val="ffffff"/>
                </a:solidFill>
                <a:latin typeface="Calibri Light"/>
              </a:rPr>
              <a:t> Diseño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722240" y="6027120"/>
            <a:ext cx="8836920" cy="45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just">
              <a:lnSpc>
                <a:spcPct val="100000"/>
              </a:lnSpc>
            </a:pPr>
            <a:r>
              <a:rPr i="1" lang="es-CO" sz="2400">
                <a:solidFill>
                  <a:srgbClr val="000000"/>
                </a:solidFill>
                <a:latin typeface="Times New Roman"/>
              </a:rPr>
              <a:t>Herramientas usadas para el desarrollo del proyecto (</a:t>
            </a:r>
            <a:r>
              <a:rPr b="1" i="1" lang="es-CO" sz="2400">
                <a:solidFill>
                  <a:srgbClr val="000000"/>
                </a:solidFill>
                <a:latin typeface="Times New Roman"/>
              </a:rPr>
              <a:t>Fuente: propia</a:t>
            </a:r>
            <a:r>
              <a:rPr i="1" lang="es-CO" sz="2400">
                <a:solidFill>
                  <a:srgbClr val="000000"/>
                </a:solidFill>
                <a:latin typeface="Times New Roman"/>
              </a:rPr>
              <a:t>)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176000" y="0"/>
            <a:ext cx="80154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3</a:t>
            </a:r>
            <a:r>
              <a:rPr b="1" lang="es-CO" sz="3600">
                <a:solidFill>
                  <a:srgbClr val="ffffff"/>
                </a:solidFill>
                <a:latin typeface="Times New Roman"/>
              </a:rPr>
              <a:t> -</a:t>
            </a:r>
            <a:r>
              <a:rPr b="1" lang="es-CO" sz="3600">
                <a:solidFill>
                  <a:srgbClr val="ffffff"/>
                </a:solidFill>
                <a:latin typeface="Calibri Light"/>
              </a:rPr>
              <a:t> Codificación</a:t>
            </a:r>
            <a:endParaRPr/>
          </a:p>
        </p:txBody>
      </p:sp>
      <p:graphicFrame>
        <p:nvGraphicFramePr>
          <p:cNvPr id="136" name="Table 3"/>
          <p:cNvGraphicFramePr/>
          <p:nvPr/>
        </p:nvGraphicFramePr>
        <p:xfrm>
          <a:off x="125280" y="1325520"/>
          <a:ext cx="11974320" cy="4464720"/>
        </p:xfrm>
        <a:graphic>
          <a:graphicData uri="http://schemas.openxmlformats.org/drawingml/2006/table">
            <a:tbl>
              <a:tblPr/>
              <a:tblGrid>
                <a:gridCol w="4847400"/>
                <a:gridCol w="2918520"/>
                <a:gridCol w="4208760"/>
              </a:tblGrid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3200" u="sng">
                          <a:solidFill>
                            <a:srgbClr val="000000"/>
                          </a:solidFill>
                          <a:latin typeface="Calibri"/>
                        </a:rPr>
                        <a:t>Herramientas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3200" u="sng">
                          <a:solidFill>
                            <a:srgbClr val="000000"/>
                          </a:solidFill>
                          <a:latin typeface="Calibri"/>
                        </a:rPr>
                        <a:t>Lenguajes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CO" sz="3200" u="sng">
                          <a:solidFill>
                            <a:srgbClr val="000000"/>
                          </a:solidFill>
                          <a:latin typeface="Calibri"/>
                        </a:rPr>
                        <a:t>Frameworks</a:t>
                      </a:r>
                      <a:endParaRPr/>
                    </a:p>
                  </a:txBody>
                  <a:tcPr/>
                </a:tc>
              </a:tr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XAMPP - LAMP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HTML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Itextpdf</a:t>
                      </a:r>
                      <a:endParaRPr/>
                    </a:p>
                  </a:txBody>
                  <a:tcPr/>
                </a:tc>
              </a:tr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NetBeans IDE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CSS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Jcommon</a:t>
                      </a:r>
                      <a:endParaRPr/>
                    </a:p>
                  </a:txBody>
                  <a:tcPr/>
                </a:tc>
              </a:tr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Apache Tomcat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JS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Jfreechart</a:t>
                      </a:r>
                      <a:endParaRPr/>
                    </a:p>
                  </a:txBody>
                  <a:tcPr/>
                </a:tc>
              </a:tr>
              <a:tr h="1040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Terminator - Bash - MySQL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SQL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mysql-connector-java</a:t>
                      </a:r>
                      <a:endParaRPr/>
                    </a:p>
                  </a:txBody>
                  <a:tcPr/>
                </a:tc>
              </a:tr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JRE - JDK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JAVA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Bootstrap</a:t>
                      </a:r>
                      <a:endParaRPr/>
                    </a:p>
                  </a:txBody>
                  <a:tcPr/>
                </a:tc>
              </a:tr>
              <a:tr h="565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GitHub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XML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Jquery</a:t>
                      </a:r>
                      <a:endParaRPr/>
                    </a:p>
                  </a:txBody>
                  <a:tcPr/>
                </a:tc>
              </a:tr>
              <a:tr h="1040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Mozilla Firefox - Google Chrome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3200">
                          <a:solidFill>
                            <a:srgbClr val="000000"/>
                          </a:solidFill>
                          <a:latin typeface="Calibri"/>
                        </a:rPr>
                        <a:t>Grayscale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16760" y="4038480"/>
            <a:ext cx="403488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2200">
                <a:solidFill>
                  <a:srgbClr val="000000"/>
                </a:solidFill>
                <a:latin typeface="Calibri"/>
              </a:rPr>
              <a:t>Aplicación estudiantes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942120" y="2016000"/>
            <a:ext cx="2616120" cy="425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2200">
                <a:solidFill>
                  <a:srgbClr val="000000"/>
                </a:solidFill>
                <a:latin typeface="Calibri"/>
              </a:rPr>
              <a:t>Base de datos</a:t>
            </a:r>
            <a:endParaRPr/>
          </a:p>
        </p:txBody>
      </p:sp>
      <p:pic>
        <p:nvPicPr>
          <p:cNvPr id="139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92080" y="3295800"/>
            <a:ext cx="2260800" cy="1746720"/>
          </a:xfrm>
          <a:prstGeom prst="rect">
            <a:avLst/>
          </a:prstGeom>
          <a:ln>
            <a:noFill/>
          </a:ln>
        </p:spPr>
      </p:pic>
      <p:pic>
        <p:nvPicPr>
          <p:cNvPr id="140" name="Picture 8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680" y="1182240"/>
            <a:ext cx="2526840" cy="1669320"/>
          </a:xfrm>
          <a:prstGeom prst="rect">
            <a:avLst/>
          </a:prstGeom>
          <a:ln>
            <a:noFill/>
          </a:ln>
        </p:spPr>
      </p:pic>
      <p:pic>
        <p:nvPicPr>
          <p:cNvPr id="141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93400" y="5227920"/>
            <a:ext cx="1658160" cy="140940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919800" y="5671080"/>
            <a:ext cx="4242960" cy="425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2200">
                <a:solidFill>
                  <a:srgbClr val="000000"/>
                </a:solidFill>
                <a:latin typeface="Calibri"/>
              </a:rPr>
              <a:t>Aplicación administradores</a:t>
            </a: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6906960" y="1325520"/>
            <a:ext cx="4987800" cy="52898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pic>
        <p:nvPicPr>
          <p:cNvPr id="144" name="Picture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456840" y="3230640"/>
            <a:ext cx="946080" cy="946080"/>
          </a:xfrm>
          <a:prstGeom prst="rect">
            <a:avLst/>
          </a:prstGeom>
          <a:ln>
            <a:noFill/>
          </a:ln>
        </p:spPr>
      </p:pic>
      <p:pic>
        <p:nvPicPr>
          <p:cNvPr id="145" name="Picture 1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9610200" y="5571720"/>
            <a:ext cx="874800" cy="874800"/>
          </a:xfrm>
          <a:prstGeom prst="rect">
            <a:avLst/>
          </a:prstGeom>
          <a:ln>
            <a:noFill/>
          </a:ln>
        </p:spPr>
      </p:pic>
      <p:pic>
        <p:nvPicPr>
          <p:cNvPr id="146" name="Picture 16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9948960" y="1492920"/>
            <a:ext cx="1458720" cy="97344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/>
          <p:nvPr/>
        </p:nvSpPr>
        <p:spPr>
          <a:xfrm flipV="1">
            <a:off x="6452280" y="3702600"/>
            <a:ext cx="3003840" cy="2228040"/>
          </a:xfrm>
          <a:prstGeom prst="straightConnector1">
            <a:avLst/>
          </a:prstGeom>
          <a:noFill/>
          <a:ln w="316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48" name="CustomShape 6"/>
          <p:cNvSpPr/>
          <p:nvPr/>
        </p:nvSpPr>
        <p:spPr>
          <a:xfrm flipV="1">
            <a:off x="6452280" y="1978560"/>
            <a:ext cx="3495960" cy="3952080"/>
          </a:xfrm>
          <a:prstGeom prst="straightConnector1">
            <a:avLst/>
          </a:prstGeom>
          <a:noFill/>
          <a:ln w="316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49" name="CustomShape 7"/>
          <p:cNvSpPr/>
          <p:nvPr/>
        </p:nvSpPr>
        <p:spPr>
          <a:xfrm>
            <a:off x="6452280" y="5932800"/>
            <a:ext cx="3157200" cy="75960"/>
          </a:xfrm>
          <a:prstGeom prst="straightConnector1">
            <a:avLst/>
          </a:prstGeom>
          <a:noFill/>
          <a:ln w="316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0" name="CustomShape 8"/>
          <p:cNvSpPr/>
          <p:nvPr/>
        </p:nvSpPr>
        <p:spPr>
          <a:xfrm flipV="1">
            <a:off x="5622840" y="2518200"/>
            <a:ext cx="1400760" cy="775440"/>
          </a:xfrm>
          <a:prstGeom prst="straightConnector1">
            <a:avLst/>
          </a:prstGeom>
          <a:noFill/>
          <a:ln w="31680">
            <a:solidFill>
              <a:srgbClr val="000000"/>
            </a:solidFill>
            <a:miter/>
            <a:tailEnd len="med" type="triangle" w="med"/>
          </a:ln>
        </p:spPr>
      </p:sp>
      <p:pic>
        <p:nvPicPr>
          <p:cNvPr id="151" name="Picture 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024320" y="2074320"/>
            <a:ext cx="1249200" cy="890640"/>
          </a:xfrm>
          <a:prstGeom prst="rect">
            <a:avLst/>
          </a:prstGeom>
          <a:ln>
            <a:noFill/>
          </a:ln>
        </p:spPr>
      </p:pic>
      <p:sp>
        <p:nvSpPr>
          <p:cNvPr id="152" name="CustomShape 9"/>
          <p:cNvSpPr/>
          <p:nvPr/>
        </p:nvSpPr>
        <p:spPr>
          <a:xfrm flipV="1">
            <a:off x="6753600" y="1978560"/>
            <a:ext cx="3194640" cy="2188800"/>
          </a:xfrm>
          <a:prstGeom prst="straightConnector1">
            <a:avLst/>
          </a:prstGeom>
          <a:noFill/>
          <a:ln w="316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3" name="CustomShape 10"/>
          <p:cNvSpPr/>
          <p:nvPr/>
        </p:nvSpPr>
        <p:spPr>
          <a:xfrm flipH="1">
            <a:off x="5636880" y="1980000"/>
            <a:ext cx="4310640" cy="36720"/>
          </a:xfrm>
          <a:prstGeom prst="straightConnector1">
            <a:avLst/>
          </a:prstGeom>
          <a:noFill/>
          <a:ln w="31680">
            <a:solidFill>
              <a:srgbClr val="000000"/>
            </a:solidFill>
            <a:miter/>
            <a:tailEnd len="med" type="triangle" w="med"/>
          </a:ln>
        </p:spPr>
      </p:sp>
      <p:pic>
        <p:nvPicPr>
          <p:cNvPr id="154" name="Picture 20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9430200" y="4604760"/>
            <a:ext cx="2037240" cy="538920"/>
          </a:xfrm>
          <a:prstGeom prst="rect">
            <a:avLst/>
          </a:prstGeom>
          <a:ln>
            <a:noFill/>
          </a:ln>
        </p:spPr>
      </p:pic>
      <p:sp>
        <p:nvSpPr>
          <p:cNvPr id="155" name="CustomShape 11"/>
          <p:cNvSpPr/>
          <p:nvPr/>
        </p:nvSpPr>
        <p:spPr>
          <a:xfrm flipV="1">
            <a:off x="6452280" y="4873320"/>
            <a:ext cx="2977200" cy="1057680"/>
          </a:xfrm>
          <a:prstGeom prst="straightConnector1">
            <a:avLst/>
          </a:prstGeom>
          <a:noFill/>
          <a:ln w="31680">
            <a:solidFill>
              <a:srgbClr val="000000"/>
            </a:solidFill>
            <a:miter/>
            <a:tailEnd len="med" type="triangle" w="med"/>
          </a:ln>
        </p:spPr>
      </p:sp>
      <p:sp>
        <p:nvSpPr>
          <p:cNvPr id="156" name="CustomShape 12"/>
          <p:cNvSpPr/>
          <p:nvPr/>
        </p:nvSpPr>
        <p:spPr>
          <a:xfrm>
            <a:off x="5203080" y="0"/>
            <a:ext cx="698832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3</a:t>
            </a:r>
            <a:r>
              <a:rPr b="1" lang="es-CO" sz="3600">
                <a:solidFill>
                  <a:srgbClr val="ffffff"/>
                </a:solidFill>
                <a:latin typeface="Times New Roman"/>
              </a:rPr>
              <a:t> -</a:t>
            </a:r>
            <a:r>
              <a:rPr b="1" lang="es-CO" sz="3600">
                <a:solidFill>
                  <a:srgbClr val="ffffff"/>
                </a:solidFill>
                <a:latin typeface="Calibri Light"/>
              </a:rPr>
              <a:t> Codificación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736000" y="303840"/>
            <a:ext cx="9455040" cy="72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4 - Pruebas - Administrador</a:t>
            </a:r>
            <a:endParaRPr/>
          </a:p>
        </p:txBody>
      </p:sp>
      <p:pic>
        <p:nvPicPr>
          <p:cNvPr id="158" name="Imagen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4680" y="1279080"/>
            <a:ext cx="8298720" cy="557820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9744120" y="1279080"/>
            <a:ext cx="25329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es-CO" sz="2400">
                <a:solidFill>
                  <a:srgbClr val="000000"/>
                </a:solidFill>
                <a:latin typeface="Times New Roman"/>
              </a:rPr>
              <a:t>Fuente: propia</a:t>
            </a:r>
            <a:endParaRPr/>
          </a:p>
        </p:txBody>
      </p:sp>
      <p:pic>
        <p:nvPicPr>
          <p:cNvPr id="160" name="Imagen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349640" y="4664880"/>
            <a:ext cx="1321920" cy="19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138640" y="18360"/>
            <a:ext cx="705276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Título del proyecto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613800" y="1415160"/>
            <a:ext cx="11097360" cy="176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s-CO" sz="3600">
                <a:solidFill>
                  <a:srgbClr val="000000"/>
                </a:solidFill>
                <a:latin typeface="Calibri"/>
                <a:ea typeface="Cambria"/>
              </a:rPr>
              <a:t>Desarrollo de una solución informática para el proceso de caracterización estudiantil de las Instituciones de Educación Superior.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n 6" descr=""/>
          <p:cNvPicPr/>
          <p:nvPr/>
        </p:nvPicPr>
        <p:blipFill>
          <a:blip r:embed="rId1"/>
          <a:srcRect l="0" t="0" r="94" b="4591"/>
          <a:stretch>
            <a:fillRect/>
          </a:stretch>
        </p:blipFill>
        <p:spPr>
          <a:xfrm>
            <a:off x="0" y="1301400"/>
            <a:ext cx="10220400" cy="5487120"/>
          </a:xfrm>
          <a:prstGeom prst="rect">
            <a:avLst/>
          </a:prstGeom>
          <a:ln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2880000" y="303840"/>
            <a:ext cx="9311040" cy="72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4 - Pruebas - Administrador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0155960" y="1488960"/>
            <a:ext cx="25329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es-CO" sz="2400">
                <a:solidFill>
                  <a:srgbClr val="000000"/>
                </a:solidFill>
                <a:latin typeface="Times New Roman"/>
              </a:rPr>
              <a:t>Fuente: propia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n 1" descr=""/>
          <p:cNvPicPr/>
          <p:nvPr/>
        </p:nvPicPr>
        <p:blipFill>
          <a:blip r:embed="rId1"/>
          <a:srcRect l="0" t="-4497" r="0" b="4497"/>
          <a:stretch>
            <a:fillRect/>
          </a:stretch>
        </p:blipFill>
        <p:spPr>
          <a:xfrm>
            <a:off x="0" y="1030680"/>
            <a:ext cx="10197360" cy="573300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10169640" y="1565280"/>
            <a:ext cx="215496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es-CO" sz="2400">
                <a:solidFill>
                  <a:srgbClr val="000000"/>
                </a:solidFill>
                <a:latin typeface="Times New Roman"/>
              </a:rPr>
              <a:t>Fuente: propia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2736000" y="303840"/>
            <a:ext cx="9455040" cy="72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4 - Pruebas - Administrador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n 7" descr=""/>
          <p:cNvPicPr/>
          <p:nvPr/>
        </p:nvPicPr>
        <p:blipFill>
          <a:blip r:embed="rId1"/>
          <a:srcRect l="14685" t="22158" r="26433" b="4756"/>
          <a:stretch>
            <a:fillRect/>
          </a:stretch>
        </p:blipFill>
        <p:spPr>
          <a:xfrm>
            <a:off x="6476040" y="1345320"/>
            <a:ext cx="3581640" cy="551196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2880000" y="303840"/>
            <a:ext cx="9311040" cy="72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4 - Pruebas - Administrador</a:t>
            </a:r>
            <a:endParaRPr/>
          </a:p>
        </p:txBody>
      </p:sp>
      <p:pic>
        <p:nvPicPr>
          <p:cNvPr id="169" name="Imagen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32040" y="1345320"/>
            <a:ext cx="4071600" cy="542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n 7" descr=""/>
          <p:cNvPicPr/>
          <p:nvPr/>
        </p:nvPicPr>
        <p:blipFill>
          <a:blip r:embed="rId1"/>
          <a:srcRect l="0" t="0" r="229" b="3990"/>
          <a:stretch>
            <a:fillRect/>
          </a:stretch>
        </p:blipFill>
        <p:spPr>
          <a:xfrm>
            <a:off x="0" y="1283760"/>
            <a:ext cx="10058760" cy="544176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2808000" y="303840"/>
            <a:ext cx="9383400" cy="72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4 - Pruebas - Estudiantes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10059480" y="1371600"/>
            <a:ext cx="213192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es-CO" sz="2400">
                <a:solidFill>
                  <a:srgbClr val="000000"/>
                </a:solidFill>
                <a:latin typeface="Times New Roman"/>
              </a:rPr>
              <a:t>Fuente: propia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n 1" descr=""/>
          <p:cNvPicPr/>
          <p:nvPr/>
        </p:nvPicPr>
        <p:blipFill>
          <a:blip r:embed="rId1"/>
          <a:srcRect l="0" t="0" r="-146" b="5353"/>
          <a:stretch>
            <a:fillRect/>
          </a:stretch>
        </p:blipFill>
        <p:spPr>
          <a:xfrm>
            <a:off x="0" y="1366200"/>
            <a:ext cx="10088640" cy="535968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2808000" y="303840"/>
            <a:ext cx="9383400" cy="72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Etapa 4 - Pruebas - Estudiantes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10089360" y="1366200"/>
            <a:ext cx="2102040" cy="45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es-CO" sz="2400">
                <a:solidFill>
                  <a:srgbClr val="000000"/>
                </a:solidFill>
                <a:latin typeface="Times New Roman"/>
              </a:rPr>
              <a:t>Fuente: propia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893840" y="0"/>
            <a:ext cx="72972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Conclusiones</a:t>
            </a:r>
            <a:r>
              <a:rPr lang="es-CO" sz="3600">
                <a:solidFill>
                  <a:srgbClr val="ffffff"/>
                </a:solidFill>
                <a:latin typeface="Calibri Light"/>
              </a:rPr>
              <a:t> 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540000" y="1440000"/>
            <a:ext cx="11009880" cy="47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600">
                <a:solidFill>
                  <a:srgbClr val="000000"/>
                </a:solidFill>
                <a:latin typeface="Calibri"/>
              </a:rPr>
              <a:t>Se desarrolló la base de datos MySQL.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600">
                <a:solidFill>
                  <a:srgbClr val="000000"/>
                </a:solidFill>
                <a:latin typeface="Calibri"/>
              </a:rPr>
              <a:t>Se desarrolló la aplicación JSE para los administradores.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600">
                <a:solidFill>
                  <a:srgbClr val="000000"/>
                </a:solidFill>
                <a:latin typeface="Calibri"/>
              </a:rPr>
              <a:t>Se desarrolló la aplicación JEE para los estudiantes.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893840" y="0"/>
            <a:ext cx="72972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Bibliografía</a:t>
            </a:r>
            <a:endParaRPr/>
          </a:p>
        </p:txBody>
      </p:sp>
      <p:graphicFrame>
        <p:nvGraphicFramePr>
          <p:cNvPr id="179" name="Table 2"/>
          <p:cNvGraphicFramePr/>
          <p:nvPr/>
        </p:nvGraphicFramePr>
        <p:xfrm>
          <a:off x="150480" y="1436760"/>
          <a:ext cx="11849040" cy="5123880"/>
        </p:xfrm>
        <a:graphic>
          <a:graphicData uri="http://schemas.openxmlformats.org/drawingml/2006/table">
            <a:tbl>
              <a:tblPr/>
              <a:tblGrid>
                <a:gridCol w="2192040"/>
                <a:gridCol w="9657360"/>
              </a:tblGrid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Referente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URL</a:t>
                      </a:r>
                      <a:endParaRPr/>
                    </a:p>
                  </a:txBody>
                  <a:tcPr/>
                </a:tc>
              </a:tr>
              <a:tr h="68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Movimiento del software libre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https://www.gnu.org/philosophy/free-software-intro.es.html</a:t>
                      </a:r>
                      <a:endParaRPr/>
                    </a:p>
                  </a:txBody>
                  <a:tcPr/>
                </a:tc>
              </a:tr>
              <a:tr h="988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Metodología de la Investigación sexta edición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http://observatorio.epacartagena.gov.co/wp-content/uploads/2017/08/metodologia-de-la-investigacion-sexta-edicion.compressed.pdf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GNU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https://www.gnu.org/home.es.html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FSF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https://www.fsf.org/es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Java™ EE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https://www.oracle.com/technetwork/java/javaee/overview/index.html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Tomcat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http://tomcat.apache.org/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Mysql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https://cloud.oracle.com/opc/paas/images/OracleMySQLCloudService.png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Java logo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https://orade.com/iqm/java-logo/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Jcalendar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https://toedter.com/jcalendar/</a:t>
                      </a:r>
                      <a:endParaRPr/>
                    </a:p>
                  </a:txBody>
                  <a:tcPr/>
                </a:tc>
              </a:tr>
              <a:tr h="390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JFreeChart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http://www.jfree.org</a:t>
                      </a:r>
                      <a:endParaRPr/>
                    </a:p>
                  </a:txBody>
                  <a:tcPr/>
                </a:tc>
              </a:tr>
              <a:tr h="689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000">
                          <a:solidFill>
                            <a:srgbClr val="000000"/>
                          </a:solidFill>
                          <a:latin typeface="Calibri"/>
                        </a:rPr>
                        <a:t>Foto: Graduado UNIMINUTO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2000" u="sng">
                          <a:solidFill>
                            <a:srgbClr val="0563c1"/>
                          </a:solidFill>
                          <a:latin typeface="Calibri"/>
                        </a:rPr>
                        <a:t>https://www.facebook.com/ingenieria16/photos/a.521481641368322/982174331965715/?type=3&amp;theater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48000" y="1343880"/>
            <a:ext cx="11087640" cy="181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s-CO" sz="3600">
                <a:solidFill>
                  <a:srgbClr val="000000"/>
                </a:solidFill>
                <a:latin typeface="Calibri"/>
                <a:ea typeface="Cambria"/>
              </a:rPr>
              <a:t>¿Conocen a alguien que haya abandonado sus estudios en educación superior?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3168000" y="18360"/>
            <a:ext cx="902304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Introducción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832000" y="0"/>
            <a:ext cx="63594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Resumen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95520" y="1325520"/>
            <a:ext cx="11112120" cy="228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s-CO" sz="3600">
                <a:solidFill>
                  <a:srgbClr val="000000"/>
                </a:solidFill>
                <a:latin typeface="Calibri"/>
              </a:rPr>
              <a:t>Las Instituciones de Educación Superior, obtienen grandes cantidades de información sobre sus estudiantes mediante el proceso de </a:t>
            </a:r>
            <a:r>
              <a:rPr b="1" lang="es-CO" sz="3600">
                <a:solidFill>
                  <a:srgbClr val="000000"/>
                </a:solidFill>
                <a:latin typeface="Calibri"/>
              </a:rPr>
              <a:t>caracterización estudiantil</a:t>
            </a:r>
            <a:r>
              <a:rPr lang="es-CO" sz="3600">
                <a:solidFill>
                  <a:srgbClr val="00000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695520" y="4757040"/>
            <a:ext cx="10727640" cy="63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s-CO" sz="3600">
                <a:solidFill>
                  <a:srgbClr val="000000"/>
                </a:solidFill>
                <a:latin typeface="Calibri"/>
              </a:rPr>
              <a:t>¿Qué es la caracterización estudiantil?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45480" y="1325520"/>
            <a:ext cx="11162160" cy="501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600">
                <a:solidFill>
                  <a:srgbClr val="000000"/>
                </a:solidFill>
                <a:latin typeface="Calibri"/>
              </a:rPr>
              <a:t>No se utiliza una herramienta desarrollada por UNIMINUTO.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600">
                <a:solidFill>
                  <a:srgbClr val="000000"/>
                </a:solidFill>
                <a:latin typeface="Calibri"/>
              </a:rPr>
              <a:t>Mantener actualizada la información 100% es una tarea compleja.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600">
                <a:solidFill>
                  <a:srgbClr val="000000"/>
                </a:solidFill>
                <a:latin typeface="Calibri"/>
              </a:rPr>
              <a:t>Es muy importante manejar la información de los estudiantes de una manera responsable.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2736000" y="0"/>
            <a:ext cx="945504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Planteamiento del problema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20000" y="1325520"/>
            <a:ext cx="11087640" cy="357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s-CO" sz="3600">
                <a:solidFill>
                  <a:srgbClr val="000000"/>
                </a:solidFill>
                <a:latin typeface="Calibri"/>
              </a:rPr>
              <a:t>¿Cómo desarrollar una solución informática basada en el software libre, para sistematizar el proceso de caracterización estudiantil en las Instituciones de Educación Superior?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880000" y="0"/>
            <a:ext cx="93114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Formulación del problema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096000" y="18360"/>
            <a:ext cx="909540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Objetivo general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20000" y="1343880"/>
            <a:ext cx="11087640" cy="242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s-CO" sz="3600">
                <a:solidFill>
                  <a:srgbClr val="000000"/>
                </a:solidFill>
                <a:latin typeface="Calibri"/>
              </a:rPr>
              <a:t>Desarrollar una solución informática que permita sistematizar el proceso de caracterización estudiantil en las instituciones de educación superior.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13800" y="1446840"/>
            <a:ext cx="11385360" cy="464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2800">
                <a:solidFill>
                  <a:srgbClr val="000000"/>
                </a:solidFill>
                <a:latin typeface="Calibri"/>
              </a:rPr>
              <a:t>Desarrollar una base de datos, orientada al almacenamiento de la información del proceso de caracterización estudiantil.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2800">
                <a:solidFill>
                  <a:srgbClr val="000000"/>
                </a:solidFill>
                <a:latin typeface="Calibri"/>
              </a:rPr>
              <a:t>Desarrollar una aplicación Java Standard Edition que permita a la institución de educación superior gestionar el proceso de caracterización estudiantil.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2800">
                <a:solidFill>
                  <a:srgbClr val="000000"/>
                </a:solidFill>
                <a:latin typeface="Calibri"/>
              </a:rPr>
              <a:t>Desarrollar una aplicación Java Enterprise Edition, que permita a los estudiantes actualizar su información en cualquier momento.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032000" y="18360"/>
            <a:ext cx="815904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Objetivos Específicos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1120" y="1376280"/>
            <a:ext cx="11523240" cy="52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Sistematizar el proceso de caracterización estudiantil.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Facilitar el trabajo.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Generar alertas tempranas en forma de reportes.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Dar cumplimiento al marco legal contenido en la Constitución Política de Colombia.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s-CO" sz="3200">
                <a:solidFill>
                  <a:srgbClr val="000000"/>
                </a:solidFill>
                <a:latin typeface="Calibri"/>
              </a:rPr>
              <a:t>Ser un software libre desarrollado en UNIMINUTO.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032360" y="18720"/>
            <a:ext cx="815904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s-CO" sz="3600">
                <a:solidFill>
                  <a:srgbClr val="ffffff"/>
                </a:solidFill>
                <a:latin typeface="Calibri Light"/>
              </a:rPr>
              <a:t>Justificación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