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94715"/>
            <a:ext cx="12192000" cy="2784450"/>
          </a:xfrm>
        </p:spPr>
        <p:txBody>
          <a:bodyPr anchor="t" anchorCtr="0">
            <a:noAutofit/>
          </a:bodyPr>
          <a:lstStyle/>
          <a:p>
            <a:r>
              <a:rPr lang="es-CO" sz="26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 aplicativo informático para el proceso de caracterización estudiantil en las Instituciones de Educación Superior</a:t>
            </a:r>
            <a:r>
              <a:rPr lang="es-CO" sz="26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600" dirty="0">
                <a:latin typeface="+mn-lt"/>
                <a:cs typeface="Times New Roman" panose="02020603050405020304" pitchFamily="18" charset="0"/>
              </a:rPr>
            </a:br>
            <a:r>
              <a:rPr lang="es-CO" sz="26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600" dirty="0" smtClean="0">
                <a:latin typeface="+mn-lt"/>
                <a:cs typeface="Times New Roman" panose="02020603050405020304" pitchFamily="18" charset="0"/>
              </a:rPr>
            </a:br>
            <a:r>
              <a:rPr lang="es-CO" sz="2600" b="1" dirty="0" smtClean="0">
                <a:latin typeface="+mn-lt"/>
                <a:cs typeface="Times New Roman" panose="02020603050405020304" pitchFamily="18" charset="0"/>
              </a:rPr>
              <a:t>Brayan Mauricio Novoa Salazar</a:t>
            </a:r>
            <a:br>
              <a:rPr lang="es-CO" sz="2600" b="1" dirty="0" smtClean="0">
                <a:latin typeface="+mn-lt"/>
                <a:cs typeface="Times New Roman" panose="02020603050405020304" pitchFamily="18" charset="0"/>
              </a:rPr>
            </a:br>
            <a:r>
              <a:rPr lang="es-CO" sz="26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600" b="1" dirty="0">
                <a:latin typeface="+mn-lt"/>
                <a:cs typeface="Times New Roman" panose="02020603050405020304" pitchFamily="18" charset="0"/>
              </a:rPr>
            </a:br>
            <a:r>
              <a:rPr lang="es-MX" sz="2600" dirty="0">
                <a:latin typeface="+mn-lt"/>
                <a:cs typeface="Times New Roman" panose="02020603050405020304" pitchFamily="18" charset="0"/>
              </a:rPr>
              <a:t>Vicerrectoría Regional Orinoquía  - Unidad de Ingeniería y Ciencias Básicas</a:t>
            </a:r>
            <a:br>
              <a:rPr lang="es-MX" sz="2600" dirty="0">
                <a:latin typeface="+mn-lt"/>
                <a:cs typeface="Times New Roman" panose="02020603050405020304" pitchFamily="18" charset="0"/>
              </a:rPr>
            </a:br>
            <a:r>
              <a:rPr lang="es-MX" sz="2600" dirty="0">
                <a:latin typeface="+mn-lt"/>
                <a:cs typeface="Times New Roman" panose="02020603050405020304" pitchFamily="18" charset="0"/>
              </a:rPr>
              <a:t>Programa Tecnología  en  Desarrollo de Software</a:t>
            </a:r>
            <a:endParaRPr lang="es-CO" sz="2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79D511D-23C3-4E2A-8FD0-827C19B8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124" y="0"/>
            <a:ext cx="7207876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9A9A517C-CD63-4999-91D2-533BFA31F83E}"/>
              </a:ext>
            </a:extLst>
          </p:cNvPr>
          <p:cNvSpPr txBox="1"/>
          <p:nvPr/>
        </p:nvSpPr>
        <p:spPr>
          <a:xfrm>
            <a:off x="268291" y="1987242"/>
            <a:ext cx="54628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 smtClean="0"/>
              <a:t>Etapa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s-MX" sz="2800" b="1" dirty="0" smtClean="0"/>
              <a:t> – Diseño</a:t>
            </a:r>
          </a:p>
          <a:p>
            <a:pPr algn="just"/>
            <a:endParaRPr lang="es-MX" sz="2800" b="1" dirty="0" smtClean="0"/>
          </a:p>
          <a:p>
            <a:pPr algn="just"/>
            <a:r>
              <a:rPr lang="es-CO" sz="2800" dirty="0"/>
              <a:t>Para obtener una Base de Datos óptima, se realizó el proceso de normalización y se diseñó el modelo relacional con su respectivo archivo inicial de instalación para la misma.</a:t>
            </a:r>
            <a:endParaRPr lang="es-MX" sz="2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6113494" y="6100001"/>
            <a:ext cx="5790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dirty="0"/>
              <a:t>Ilustración 2: </a:t>
            </a:r>
            <a:r>
              <a:rPr lang="es-MX" sz="2800" dirty="0" smtClean="0"/>
              <a:t>Modelo Entidad Relación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1519500"/>
            <a:ext cx="5364855" cy="45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003" y="0"/>
            <a:ext cx="7194998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="" xmlns:a16="http://schemas.microsoft.com/office/drawing/2014/main" id="{3FB29320-5129-474A-B682-3F1DD863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484243"/>
            <a:ext cx="11168270" cy="4240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b="1" dirty="0" smtClean="0"/>
              <a:t>Etapa </a:t>
            </a:r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-</a:t>
            </a:r>
            <a:r>
              <a:rPr lang="es-MX" b="1" dirty="0" smtClean="0"/>
              <a:t> codificación</a:t>
            </a:r>
            <a:r>
              <a:rPr lang="es-MX" b="1" dirty="0"/>
              <a:t>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96807"/>
              </p:ext>
            </p:extLst>
          </p:nvPr>
        </p:nvGraphicFramePr>
        <p:xfrm>
          <a:off x="682440" y="1910553"/>
          <a:ext cx="10671360" cy="4790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9250"/>
                <a:gridCol w="3249250"/>
                <a:gridCol w="4172860"/>
              </a:tblGrid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b="1" u="none" strike="noStrike">
                          <a:effectLst/>
                        </a:rPr>
                        <a:t>Herramientas</a:t>
                      </a:r>
                      <a:endParaRPr lang="es-CO" sz="2300" b="1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b="1" u="none" strike="noStrike">
                          <a:effectLst/>
                        </a:rPr>
                        <a:t>Lenguajes</a:t>
                      </a:r>
                      <a:endParaRPr lang="es-CO" sz="2300" b="1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b="1" u="none" strike="noStrike" dirty="0">
                          <a:effectLst/>
                        </a:rPr>
                        <a:t>Frameworks</a:t>
                      </a:r>
                      <a:endParaRPr lang="es-CO" sz="23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XAMPP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HTML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itextpdf-5.5.1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NetBeans IDE 8.2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CSS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jcommon-1.0.23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Sublime Text 3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JS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 dirty="0">
                          <a:effectLst/>
                        </a:rPr>
                        <a:t>jfreechart-1.0.19</a:t>
                      </a:r>
                      <a:endParaRPr lang="es-CO" sz="23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Apache Tomcat 9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SQL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mysql-connector-java-5.1.23-bin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MySQL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JAVA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bootstrap3-3-7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JRE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 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bootstrap4-0-0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JDK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 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jquery3-2-1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Terminator - bash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 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jquery3-3-1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GitHub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 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Grayscale v5.0.2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Mozilla Firefox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 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 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  <a:tr h="39917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Google Chrome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>
                          <a:effectLst/>
                        </a:rPr>
                        <a:t> </a:t>
                      </a:r>
                      <a:endParaRPr lang="es-CO" sz="23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300" u="none" strike="noStrike" dirty="0">
                          <a:effectLst/>
                        </a:rPr>
                        <a:t> </a:t>
                      </a:r>
                      <a:endParaRPr lang="es-CO" sz="23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59" marR="19959" marT="1995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7865A72-DE1F-466B-A5F8-4414A393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245" y="18255"/>
            <a:ext cx="722075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175FBDA-696B-46FE-97CD-48084F55349C}"/>
              </a:ext>
            </a:extLst>
          </p:cNvPr>
          <p:cNvSpPr txBox="1"/>
          <p:nvPr/>
        </p:nvSpPr>
        <p:spPr>
          <a:xfrm>
            <a:off x="234716" y="1428080"/>
            <a:ext cx="2903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b="1" dirty="0" smtClean="0"/>
              <a:t>Fase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- </a:t>
            </a:r>
            <a:r>
              <a:rPr lang="es-MX" sz="2800" b="1" dirty="0" smtClean="0"/>
              <a:t>Pruebas 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3332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214" y="18255"/>
            <a:ext cx="7323786" cy="1325563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C3BE746C-55A6-4A5A-8369-4059474D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214" y="18255"/>
            <a:ext cx="7323786" cy="1325563"/>
          </a:xfrm>
        </p:spPr>
        <p:txBody>
          <a:bodyPr>
            <a:norm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Aplicación – administrador (2/2)</a:t>
            </a:r>
          </a:p>
        </p:txBody>
      </p:sp>
    </p:spTree>
    <p:extLst>
      <p:ext uri="{BB962C8B-B14F-4D97-AF65-F5344CB8AC3E}">
        <p14:creationId xmlns:p14="http://schemas.microsoft.com/office/powerpoint/2010/main" val="13181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E3E2B8-98E6-4853-BD73-B594159D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3" y="0"/>
            <a:ext cx="7298028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Aplicación </a:t>
            </a:r>
            <a:r>
              <a:rPr lang="es-MX" b="1" dirty="0" smtClean="0">
                <a:solidFill>
                  <a:schemeClr val="bg1"/>
                </a:solidFill>
              </a:rPr>
              <a:t>Estudiantes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D1C18C5-A4E6-4F7D-8261-614125AD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335" y="18255"/>
            <a:ext cx="7336665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401B7CA-63E0-4B3B-B133-07C0E431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343818"/>
            <a:ext cx="11860696" cy="48331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32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F0FB3A2-B486-4D36-B284-27C22DD5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1457739"/>
            <a:ext cx="11767931" cy="4719224"/>
          </a:xfrm>
        </p:spPr>
        <p:txBody>
          <a:bodyPr/>
          <a:lstStyle/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3066" y="0"/>
            <a:ext cx="6988934" cy="1325563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996" y="1571222"/>
            <a:ext cx="5312255" cy="464927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O" b="1" dirty="0"/>
              <a:t>La implementación </a:t>
            </a:r>
            <a:r>
              <a:rPr lang="es-CO" b="1" dirty="0" smtClean="0"/>
              <a:t>de: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CO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 smtClean="0"/>
              <a:t>Bases </a:t>
            </a:r>
            <a:r>
              <a:rPr lang="es-CO" dirty="0"/>
              <a:t>de </a:t>
            </a:r>
            <a:r>
              <a:rPr lang="es-CO" dirty="0" smtClean="0"/>
              <a:t>datos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 smtClean="0"/>
              <a:t>Aplicaciones móviles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 smtClean="0"/>
              <a:t>Sistemas web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 smtClean="0"/>
              <a:t>Programas </a:t>
            </a:r>
            <a:r>
              <a:rPr lang="es-CO" dirty="0"/>
              <a:t>de </a:t>
            </a:r>
            <a:r>
              <a:rPr lang="es-CO" dirty="0" smtClean="0"/>
              <a:t>escritorio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CO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O" dirty="0" smtClean="0"/>
              <a:t>Facilitan La gestión, de grandes cantidades de información.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8" y="2469926"/>
            <a:ext cx="5521147" cy="33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20CD7B-E404-4AFB-849D-09CBCEF8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275" y="0"/>
            <a:ext cx="711772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353532"/>
            <a:ext cx="11742277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b="1" dirty="0">
                <a:cs typeface="Times New Roman" panose="02020603050405020304" pitchFamily="18" charset="0"/>
              </a:rPr>
              <a:t>Planteamiento: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b="1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>
                <a:cs typeface="Times New Roman" panose="02020603050405020304" pitchFamily="18" charset="0"/>
              </a:rPr>
              <a:t>No se utiliza una herramienta institucional.</a:t>
            </a:r>
            <a:endParaRPr lang="es-MX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>
                <a:cs typeface="Times New Roman" panose="02020603050405020304" pitchFamily="18" charset="0"/>
              </a:rPr>
              <a:t>La información no se encuentra actualizada al 100%.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>
                <a:cs typeface="Times New Roman" panose="02020603050405020304" pitchFamily="18" charset="0"/>
              </a:rPr>
              <a:t>desde el marco legal, no se da el debido manejo de la información.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b="1" dirty="0">
                <a:cs typeface="Times New Roman" panose="02020603050405020304" pitchFamily="18" charset="0"/>
              </a:rPr>
              <a:t>Formulación</a:t>
            </a:r>
            <a:r>
              <a:rPr lang="es-MX" dirty="0">
                <a:cs typeface="Times New Roman" panose="02020603050405020304" pitchFamily="18" charset="0"/>
              </a:rPr>
              <a:t>: </a:t>
            </a:r>
            <a:r>
              <a:rPr lang="es-MX" dirty="0" smtClean="0">
                <a:cs typeface="Times New Roman" panose="02020603050405020304" pitchFamily="18" charset="0"/>
              </a:rPr>
              <a:t>¿</a:t>
            </a:r>
            <a:r>
              <a:rPr lang="es-CO" dirty="0" smtClean="0"/>
              <a:t>Cómo </a:t>
            </a:r>
            <a:r>
              <a:rPr lang="es-CO" dirty="0"/>
              <a:t>desarrollar una solución informática basada </a:t>
            </a:r>
            <a:r>
              <a:rPr lang="es-CO" dirty="0" smtClean="0"/>
              <a:t>en las TIC </a:t>
            </a:r>
            <a:r>
              <a:rPr lang="es-CO" dirty="0"/>
              <a:t>que ayude a las instituciones de educación superior a realizar el proceso de caracterización estudiantil de una manera sistematizada</a:t>
            </a:r>
            <a:r>
              <a:rPr lang="es-MX" dirty="0" smtClean="0">
                <a:cs typeface="Times New Roman" panose="02020603050405020304" pitchFamily="18" charset="0"/>
              </a:rPr>
              <a:t>? </a:t>
            </a:r>
            <a:endParaRPr lang="es-MX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119" y="2601532"/>
            <a:ext cx="8118402" cy="2472744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Objetivo general</a:t>
            </a:r>
            <a:r>
              <a:rPr lang="es-MX" dirty="0"/>
              <a:t>: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CO" dirty="0" smtClean="0"/>
              <a:t>Desarrollar </a:t>
            </a:r>
            <a:r>
              <a:rPr lang="es-CO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6489E5-FCF6-4E30-B2D3-75F086E8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429" y="0"/>
            <a:ext cx="7027572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24" y="1648495"/>
            <a:ext cx="11621456" cy="482957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b="1" dirty="0"/>
              <a:t>Objetivos específicos</a:t>
            </a:r>
            <a:r>
              <a:rPr lang="es-MX" dirty="0"/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 smtClean="0"/>
              <a:t>Desarrollar </a:t>
            </a:r>
            <a:r>
              <a:rPr lang="es-CO" dirty="0"/>
              <a:t>una base de datos normalizada, orientada a la optimización del proceso de caracterización estudiantil.</a:t>
            </a: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/>
              <a:t>Desarrollar una aplicación Java Standard Edition para que permita al administrador de cada institución de educación superior gestionar su proceso de caracterización estudiantil</a:t>
            </a:r>
            <a:r>
              <a:rPr lang="es-CO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O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/>
              <a:t>Desarrollar un sistema web utilizando la tecnología Java Server Pages que permita a los estudiantes de cada institución de educación superior, llenar las encuestas creadas por el administrador.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913" y="18255"/>
            <a:ext cx="7079087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326" y="1957589"/>
            <a:ext cx="7028132" cy="452048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b="1" dirty="0" smtClean="0"/>
              <a:t>Algunas razones: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/>
              <a:t> Sistematizar el proceso.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/>
              <a:t>Identificar las necesidades de los estudiantes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/>
              <a:t>Facilitar el trabajo.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/>
              <a:t>Dar </a:t>
            </a:r>
            <a:r>
              <a:rPr lang="es-MX" dirty="0" smtClean="0"/>
              <a:t>cumplimiento</a:t>
            </a:r>
            <a:r>
              <a:rPr lang="es-MX" dirty="0" smtClean="0"/>
              <a:t> a la legislación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065" y="0"/>
            <a:ext cx="698893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06" y="2336800"/>
            <a:ext cx="5423266" cy="3709527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 smtClean="0"/>
              <a:t>SCRUM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Se </a:t>
            </a:r>
            <a:r>
              <a:rPr lang="es-MX" dirty="0"/>
              <a:t>decidió utilizar la metodología </a:t>
            </a:r>
            <a:r>
              <a:rPr lang="es-MX" dirty="0" smtClean="0"/>
              <a:t>SCRUM porque es un enfoque ágil que permite un ritmo de trabajo sostenible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86" y="1970066"/>
            <a:ext cx="5755246" cy="43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3471DF1-E266-45C9-99D0-121F6BFC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639" y="0"/>
            <a:ext cx="7156362" cy="1220904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46EA4DCA-5CF5-445C-A682-F68F57AE84CF}"/>
              </a:ext>
            </a:extLst>
          </p:cNvPr>
          <p:cNvSpPr txBox="1"/>
          <p:nvPr/>
        </p:nvSpPr>
        <p:spPr>
          <a:xfrm>
            <a:off x="392716" y="2429140"/>
            <a:ext cx="43595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 smtClean="0"/>
              <a:t>Etapa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b="1" dirty="0" smtClean="0"/>
              <a:t> - Planeación</a:t>
            </a:r>
          </a:p>
          <a:p>
            <a:pPr algn="just"/>
            <a:r>
              <a:rPr lang="es-MX" sz="2800" b="1" dirty="0" smtClean="0"/>
              <a:t> </a:t>
            </a:r>
            <a:endParaRPr lang="es-MX" sz="2800" b="1" dirty="0"/>
          </a:p>
          <a:p>
            <a:pPr algn="just"/>
            <a:r>
              <a:rPr lang="es-MX" sz="2800" dirty="0" smtClean="0"/>
              <a:t>Las historias de usuario fueron los instrumentos de recolección de información usados para definir las funcionalidades del sistema.</a:t>
            </a:r>
            <a:endParaRPr lang="es-MX" sz="280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260515"/>
              </p:ext>
            </p:extLst>
          </p:nvPr>
        </p:nvGraphicFramePr>
        <p:xfrm>
          <a:off x="5281424" y="1444194"/>
          <a:ext cx="6800235" cy="5188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936"/>
                <a:gridCol w="284823"/>
                <a:gridCol w="4274476"/>
              </a:tblGrid>
              <a:tr h="44291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Historia de Usuario 1</a:t>
                      </a:r>
                      <a:endParaRPr lang="es-CO" sz="15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429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Número:</a:t>
                      </a:r>
                      <a:r>
                        <a:rPr lang="es-CO" sz="1500" kern="50" dirty="0">
                          <a:effectLst/>
                        </a:rPr>
                        <a:t> 1</a:t>
                      </a:r>
                      <a:endParaRPr lang="es-CO" sz="15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kern="50">
                          <a:effectLst/>
                        </a:rPr>
                        <a:t>Usuario: Administrador</a:t>
                      </a:r>
                      <a:endParaRPr lang="es-CO" sz="1500" kern="5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53826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Nombre historia</a:t>
                      </a:r>
                      <a:r>
                        <a:rPr lang="es-CO" sz="15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15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2182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Prioridad</a:t>
                      </a:r>
                      <a:r>
                        <a:rPr lang="es-CO" sz="1500" kern="50" dirty="0">
                          <a:effectLst/>
                        </a:rPr>
                        <a:t>:  Alta </a:t>
                      </a:r>
                      <a:endParaRPr lang="es-CO" sz="15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Riesgo en desarrollo</a:t>
                      </a:r>
                      <a:r>
                        <a:rPr lang="es-CO" sz="1500" kern="50" dirty="0">
                          <a:effectLst/>
                        </a:rPr>
                        <a:t>: Alta</a:t>
                      </a:r>
                      <a:endParaRPr lang="es-CO" sz="15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</a:tr>
              <a:tr h="44291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Puntos estimados</a:t>
                      </a:r>
                      <a:r>
                        <a:rPr lang="es-CO" sz="1500" kern="50" dirty="0">
                          <a:effectLst/>
                        </a:rPr>
                        <a:t>: 12</a:t>
                      </a:r>
                      <a:endParaRPr lang="es-CO" sz="15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Fase de asignación</a:t>
                      </a:r>
                      <a:r>
                        <a:rPr lang="es-CO" sz="1500" kern="50" dirty="0">
                          <a:effectLst/>
                        </a:rPr>
                        <a:t>: 3</a:t>
                      </a:r>
                      <a:endParaRPr lang="es-CO" sz="15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</a:tr>
              <a:tr h="42182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Programador responsable</a:t>
                      </a:r>
                      <a:r>
                        <a:rPr lang="es-CO" sz="1500" kern="50" dirty="0">
                          <a:effectLst/>
                        </a:rPr>
                        <a:t>: Brayan Mauricio Novoa Salazar</a:t>
                      </a:r>
                      <a:endParaRPr lang="es-CO" sz="15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53826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Descripción</a:t>
                      </a:r>
                      <a:r>
                        <a:rPr lang="es-CO" sz="15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15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708384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Entradas</a:t>
                      </a:r>
                      <a:r>
                        <a:rPr lang="es-CO" sz="1500" kern="50" dirty="0">
                          <a:effectLst/>
                        </a:rPr>
                        <a:t>: Universidad, Rectoría, Sede, Usuario y Contraseña.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kern="5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b="1" kern="50" dirty="0">
                          <a:effectLst/>
                        </a:rPr>
                        <a:t>Salidas</a:t>
                      </a:r>
                      <a:r>
                        <a:rPr lang="es-CO" sz="15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5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15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94910" marR="94910" marT="94910" marB="9491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B8C63D6-C210-40D1-AC01-78DC49BB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82" y="0"/>
            <a:ext cx="7182118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164660" y="6334780"/>
            <a:ext cx="5460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dirty="0"/>
              <a:t>Ilustración 1: </a:t>
            </a:r>
            <a:r>
              <a:rPr lang="es-MX" sz="2800" dirty="0"/>
              <a:t>Diagrama casos de </a:t>
            </a:r>
            <a:r>
              <a:rPr lang="es-MX" sz="2800" dirty="0" smtClean="0"/>
              <a:t>uso</a:t>
            </a:r>
            <a:endParaRPr lang="es-MX" sz="2800" dirty="0"/>
          </a:p>
        </p:txBody>
      </p:sp>
      <p:pic>
        <p:nvPicPr>
          <p:cNvPr id="2050" name="Picture 2" descr="cduEstud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8" y="1325563"/>
            <a:ext cx="4554358" cy="512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6EA4DCA-5CF5-445C-A682-F68F57AE84CF}"/>
              </a:ext>
            </a:extLst>
          </p:cNvPr>
          <p:cNvSpPr txBox="1"/>
          <p:nvPr/>
        </p:nvSpPr>
        <p:spPr>
          <a:xfrm>
            <a:off x="6058949" y="2275134"/>
            <a:ext cx="4527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 smtClean="0"/>
              <a:t>Casos de uso</a:t>
            </a:r>
          </a:p>
          <a:p>
            <a:pPr algn="just"/>
            <a:r>
              <a:rPr lang="es-MX" sz="2800" b="1" dirty="0" smtClean="0"/>
              <a:t> </a:t>
            </a:r>
            <a:endParaRPr lang="es-MX" sz="2800" b="1" dirty="0"/>
          </a:p>
          <a:p>
            <a:pPr algn="just"/>
            <a:r>
              <a:rPr lang="es-MX" sz="2800" dirty="0" smtClean="0"/>
              <a:t>Diagrama de casos de uso que ilustra el funcionamiento de la aplicación de web de los estudiantes.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464646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498</Words>
  <Application>Microsoft Office PowerPoint</Application>
  <PresentationFormat>Panorámica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Desarrollo de un aplicativo informático para el proceso de caracterización estudiantil en las Instituciones de Educación Superior  Brayan Mauricio Novoa Salazar  Vicerrectoría Regional Orinoquía  - Unidad de Ingeniería y Ciencias Básicas Programa Tecnología  en  Desarrollo de Software</vt:lpstr>
      <vt:lpstr>Resumen</vt:lpstr>
      <vt:lpstr>Problema</vt:lpstr>
      <vt:lpstr>Objetivos</vt:lpstr>
      <vt:lpstr>Objetivos</vt:lpstr>
      <vt:lpstr>Justificación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Aplicación  Administrador</vt:lpstr>
      <vt:lpstr>Aplicación – administrador (2/2)</vt:lpstr>
      <vt:lpstr>Aplicación Estudiantes</vt:lpstr>
      <vt:lpstr>Resultados</vt:lpstr>
      <vt:lpstr>Conclusiones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62</cp:revision>
  <dcterms:created xsi:type="dcterms:W3CDTF">2018-01-16T19:56:42Z</dcterms:created>
  <dcterms:modified xsi:type="dcterms:W3CDTF">2018-11-23T12:37:51Z</dcterms:modified>
</cp:coreProperties>
</file>