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5" r:id="rId3"/>
    <p:sldId id="257" r:id="rId4"/>
    <p:sldId id="261" r:id="rId5"/>
    <p:sldId id="260" r:id="rId6"/>
    <p:sldId id="258" r:id="rId7"/>
    <p:sldId id="265" r:id="rId8"/>
    <p:sldId id="271" r:id="rId9"/>
    <p:sldId id="286" r:id="rId10"/>
    <p:sldId id="263" r:id="rId11"/>
    <p:sldId id="290" r:id="rId12"/>
    <p:sldId id="266" r:id="rId13"/>
    <p:sldId id="287" r:id="rId14"/>
    <p:sldId id="293" r:id="rId15"/>
    <p:sldId id="288" r:id="rId16"/>
    <p:sldId id="294" r:id="rId17"/>
    <p:sldId id="296" r:id="rId18"/>
    <p:sldId id="297" r:id="rId19"/>
    <p:sldId id="298" r:id="rId20"/>
    <p:sldId id="299" r:id="rId21"/>
    <p:sldId id="306" r:id="rId22"/>
    <p:sldId id="307" r:id="rId23"/>
    <p:sldId id="308" r:id="rId24"/>
    <p:sldId id="309" r:id="rId25"/>
    <p:sldId id="310" r:id="rId26"/>
    <p:sldId id="311" r:id="rId27"/>
    <p:sldId id="295" r:id="rId28"/>
    <p:sldId id="301" r:id="rId29"/>
    <p:sldId id="302" r:id="rId30"/>
    <p:sldId id="303" r:id="rId31"/>
    <p:sldId id="304" r:id="rId32"/>
    <p:sldId id="305" r:id="rId33"/>
    <p:sldId id="262" r:id="rId34"/>
  </p:sldIdLst>
  <p:sldSz cx="12192000" cy="6858000"/>
  <p:notesSz cx="6858000" cy="9144000"/>
  <p:embeddedFontLst>
    <p:embeddedFont>
      <p:font typeface="Berlin Sans FB Demi" panose="020E0802020502020306" pitchFamily="34" charset="0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erriweather" panose="020B0604020202020204" charset="0"/>
      <p:regular r:id="rId41"/>
      <p:bold r:id="rId42"/>
      <p:italic r:id="rId43"/>
      <p:boldItalic r:id="rId44"/>
    </p:embeddedFont>
    <p:embeddedFont>
      <p:font typeface="Arial Black" panose="020B0A04020102020204" pitchFamily="34" charset="0"/>
      <p:bold r:id="rId45"/>
    </p:embeddedFont>
    <p:embeddedFont>
      <p:font typeface="Cooper Black" panose="0208090404030B020404" pitchFamily="18" charset="0"/>
      <p:regular r:id="rId46"/>
    </p:embeddedFont>
    <p:embeddedFont>
      <p:font typeface="Bahnschrift" panose="020B0502040204020203" pitchFamily="34" charset="0"/>
      <p:regular r:id="rId47"/>
      <p:bold r:id="rId48"/>
    </p:embeddedFont>
    <p:embeddedFont>
      <p:font typeface="Britannic Bold" panose="020B0903060703020204" pitchFamily="34" charset="0"/>
      <p:regular r:id="rId49"/>
    </p:embeddedFont>
    <p:embeddedFont>
      <p:font typeface="Amatic SC" panose="020B0604020202020204" charset="-79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A5F11-2142-4D70-87D9-C0D23DBDFAF2}">
  <a:tblStyle styleId="{E45A5F11-2142-4D70-87D9-C0D23DBDFA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63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0662" y="-6007"/>
            <a:ext cx="12213327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921400" y="2427150"/>
            <a:ext cx="6349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"/>
          <p:cNvGrpSpPr/>
          <p:nvPr/>
        </p:nvGrpSpPr>
        <p:grpSpPr>
          <a:xfrm>
            <a:off x="-10662" y="-6007"/>
            <a:ext cx="12213327" cy="6870013"/>
            <a:chOff x="328725" y="2891150"/>
            <a:chExt cx="3447625" cy="2585725"/>
          </a:xfrm>
        </p:grpSpPr>
        <p:sp>
          <p:nvSpPr>
            <p:cNvPr id="471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66" name="Google Shape;666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86" y="106"/>
            <a:ext cx="12213327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508967" y="1773150"/>
            <a:ext cx="44528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6230071" y="1773150"/>
            <a:ext cx="44528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2" y="6"/>
            <a:ext cx="12202753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95A5A6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11"/>
          <p:cNvGrpSpPr/>
          <p:nvPr/>
        </p:nvGrpSpPr>
        <p:grpSpPr>
          <a:xfrm>
            <a:off x="2" y="6"/>
            <a:ext cx="12202753" cy="6864065"/>
            <a:chOff x="328725" y="238125"/>
            <a:chExt cx="3447625" cy="2585725"/>
          </a:xfrm>
        </p:grpSpPr>
        <p:sp>
          <p:nvSpPr>
            <p:cNvPr id="160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707" name="Google Shape;1707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2" y="6"/>
            <a:ext cx="12202753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124" y="11"/>
            <a:ext cx="12202753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6" name="Google Shape;466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1013415" y="1801091"/>
            <a:ext cx="9848549" cy="3433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dirty="0" smtClean="0">
                <a:latin typeface="Britannic Bold" panose="020B0903060703020204" pitchFamily="34" charset="0"/>
              </a:rPr>
              <a:t>Sistema de apoyo de procesos de inventario y facturación</a:t>
            </a:r>
            <a:endParaRPr lang="es-CO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0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3578007" y="512196"/>
            <a:ext cx="6338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 smtClean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Preguntas</a:t>
            </a:r>
            <a:endParaRPr lang="es-CO" sz="6600" dirty="0">
              <a:solidFill>
                <a:schemeClr val="tx2">
                  <a:lumMod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Marcador de texto 3"/>
          <p:cNvSpPr>
            <a:spLocks noGrp="1"/>
          </p:cNvSpPr>
          <p:nvPr>
            <p:ph type="body" idx="2"/>
          </p:nvPr>
        </p:nvSpPr>
        <p:spPr>
          <a:xfrm>
            <a:off x="2078181" y="1620192"/>
            <a:ext cx="8728363" cy="4642200"/>
          </a:xfrm>
        </p:spPr>
        <p:txBody>
          <a:bodyPr/>
          <a:lstStyle/>
          <a:p>
            <a:r>
              <a:rPr lang="es-CO" dirty="0" smtClean="0"/>
              <a:t>¿</a:t>
            </a:r>
            <a:r>
              <a:rPr lang="es-CO" dirty="0"/>
              <a:t>Qué falencias ve usted en su empresa?</a:t>
            </a:r>
          </a:p>
          <a:p>
            <a:r>
              <a:rPr lang="es-CO" dirty="0" smtClean="0"/>
              <a:t>¿</a:t>
            </a:r>
            <a:r>
              <a:rPr lang="es-CO" dirty="0"/>
              <a:t>Qué procedimiento realiza a la hora de comprar repuestos nuevos?</a:t>
            </a:r>
          </a:p>
          <a:p>
            <a:r>
              <a:rPr lang="es-CO" dirty="0"/>
              <a:t> </a:t>
            </a:r>
            <a:r>
              <a:rPr lang="es-CO" dirty="0" smtClean="0"/>
              <a:t>¿</a:t>
            </a:r>
            <a:r>
              <a:rPr lang="es-CO" dirty="0"/>
              <a:t>Qué tiene en cuenta para </a:t>
            </a:r>
            <a:r>
              <a:rPr lang="es-CO" dirty="0" smtClean="0"/>
              <a:t>comprar los repuestos?</a:t>
            </a:r>
          </a:p>
          <a:p>
            <a:r>
              <a:rPr lang="es-CO" dirty="0"/>
              <a:t>¿Dónde guarda los datos sobre los repuestos que necesita</a:t>
            </a:r>
            <a:r>
              <a:rPr lang="es-CO" dirty="0" smtClean="0"/>
              <a:t>?</a:t>
            </a:r>
          </a:p>
          <a:p>
            <a:r>
              <a:rPr lang="es-CO" dirty="0"/>
              <a:t>¿registra en algún formato su inventario</a:t>
            </a:r>
            <a:r>
              <a:rPr lang="es-CO" dirty="0" smtClean="0"/>
              <a:t>?</a:t>
            </a:r>
          </a:p>
          <a:p>
            <a:r>
              <a:rPr lang="es-CO" dirty="0"/>
              <a:t>¿Como se comunican sus clientes con usted?</a:t>
            </a:r>
          </a:p>
          <a:p>
            <a:r>
              <a:rPr lang="es-CO" dirty="0"/>
              <a:t>¿Qué proceso realiza cuando tiene que ejecutar una reparación?</a:t>
            </a:r>
          </a:p>
          <a:p>
            <a:r>
              <a:rPr lang="es-CO" dirty="0"/>
              <a:t>¿Al momento de la facturación en que se realiza y donde se guarda?</a:t>
            </a:r>
          </a:p>
          <a:p>
            <a:r>
              <a:rPr lang="es-CO" dirty="0"/>
              <a:t>¿Como sabe si tiene o le faltan repuestos?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08967" y="1773150"/>
            <a:ext cx="8881942" cy="4642200"/>
          </a:xfrm>
        </p:spPr>
        <p:txBody>
          <a:bodyPr/>
          <a:lstStyle/>
          <a:p>
            <a:pPr marL="8890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6" name="Marcador de texto 3"/>
          <p:cNvSpPr>
            <a:spLocks noGrp="1"/>
          </p:cNvSpPr>
          <p:nvPr>
            <p:ph type="body" idx="2"/>
          </p:nvPr>
        </p:nvSpPr>
        <p:spPr>
          <a:xfrm>
            <a:off x="2078181" y="1620192"/>
            <a:ext cx="8728363" cy="4642200"/>
          </a:xfr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Marcador de texto 3"/>
          <p:cNvSpPr txBox="1">
            <a:spLocks/>
          </p:cNvSpPr>
          <p:nvPr/>
        </p:nvSpPr>
        <p:spPr>
          <a:xfrm>
            <a:off x="2231760" y="1696671"/>
            <a:ext cx="8728363" cy="4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✖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■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●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■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●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■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CO" dirty="0" smtClean="0"/>
              <a:t>¿Quién </a:t>
            </a:r>
            <a:r>
              <a:rPr lang="es-CO" dirty="0"/>
              <a:t>más trabaja con usted</a:t>
            </a:r>
            <a:r>
              <a:rPr lang="es-CO" dirty="0" smtClean="0"/>
              <a:t>?</a:t>
            </a:r>
          </a:p>
          <a:p>
            <a:r>
              <a:rPr lang="es-CO" dirty="0"/>
              <a:t>¿Dónde almacena la información de sus </a:t>
            </a:r>
            <a:r>
              <a:rPr lang="es-CO" dirty="0" smtClean="0"/>
              <a:t>clientes?</a:t>
            </a:r>
          </a:p>
          <a:p>
            <a:r>
              <a:rPr lang="es-CO" dirty="0"/>
              <a:t>¿Utilizan alguna plataforma para organizar la información? </a:t>
            </a:r>
          </a:p>
          <a:p>
            <a:r>
              <a:rPr lang="es-CO" dirty="0"/>
              <a:t>¿Cuándo usa un repuesto como lo registra para saber que lo uso?</a:t>
            </a:r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3"/>
          <p:cNvSpPr txBox="1">
            <a:spLocks noGrp="1"/>
          </p:cNvSpPr>
          <p:nvPr>
            <p:ph type="title"/>
          </p:nvPr>
        </p:nvSpPr>
        <p:spPr>
          <a:xfrm>
            <a:off x="2804550" y="988975"/>
            <a:ext cx="6582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0" b="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Observación</a:t>
            </a:r>
            <a:endParaRPr sz="3600" dirty="0">
              <a:latin typeface="Cooper Black" panose="0208090404030B020404" pitchFamily="18" charset="0"/>
            </a:endParaRPr>
          </a:p>
        </p:txBody>
      </p:sp>
      <p:sp>
        <p:nvSpPr>
          <p:cNvPr id="1897" name="Google Shape;1897;p23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228878" y="428700"/>
            <a:ext cx="9174000" cy="817991"/>
          </a:xfrm>
        </p:spPr>
        <p:txBody>
          <a:bodyPr/>
          <a:lstStyle/>
          <a:p>
            <a:r>
              <a:rPr lang="es-CO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Facturas</a:t>
            </a:r>
            <a:endParaRPr lang="es-CO" sz="6000" dirty="0">
              <a:solidFill>
                <a:schemeClr val="accent1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13</a:t>
            </a:fld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1145318"/>
            <a:ext cx="4107007" cy="52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272" y="428700"/>
            <a:ext cx="9174000" cy="777000"/>
          </a:xfrm>
        </p:spPr>
        <p:txBody>
          <a:bodyPr/>
          <a:lstStyle/>
          <a:p>
            <a:r>
              <a:rPr lang="es-CO" sz="4000" dirty="0" smtClean="0">
                <a:latin typeface="Cooper Black" panose="0208090404030B020404" pitchFamily="18" charset="0"/>
              </a:rPr>
              <a:t>Orden de compra</a:t>
            </a:r>
            <a:endParaRPr lang="es-CO" sz="4000" dirty="0">
              <a:latin typeface="Cooper Black" panose="0208090404030B0204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23" y="1344463"/>
            <a:ext cx="3934498" cy="5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6" y="2015834"/>
            <a:ext cx="2424545" cy="33334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6" y="962888"/>
            <a:ext cx="3119961" cy="23399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5922" y="3309168"/>
            <a:ext cx="2339971" cy="31199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01" y="2105889"/>
            <a:ext cx="2363932" cy="3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258291" y="1995053"/>
            <a:ext cx="778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 smtClean="0">
                <a:solidFill>
                  <a:srgbClr val="7030A0"/>
                </a:solidFill>
                <a:latin typeface="Cooper Black" panose="0208090404030B020404" pitchFamily="18" charset="0"/>
              </a:rPr>
              <a:t>Requisitos funcionales</a:t>
            </a:r>
            <a:endParaRPr lang="es-CO" sz="7200" dirty="0">
              <a:solidFill>
                <a:srgbClr val="7030A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17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93540"/>
              </p:ext>
            </p:extLst>
          </p:nvPr>
        </p:nvGraphicFramePr>
        <p:xfrm>
          <a:off x="2452256" y="1801091"/>
          <a:ext cx="7200000" cy="3600002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495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RF01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76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registro de inventarios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76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Características: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Tendrá acceso a el cuando lo necesite, podrá modificarlo cuando sea necesario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76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registrar el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inventarío del material y almacenara la información.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7609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18</a:t>
            </a:fld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6015"/>
              </p:ext>
            </p:extLst>
          </p:nvPr>
        </p:nvGraphicFramePr>
        <p:xfrm>
          <a:off x="2438400" y="1745672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RF02</a:t>
                      </a:r>
                      <a:endParaRPr lang="es-CO" sz="14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Administrar los proveedores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Características: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Facilidad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contacto con proveedores, actualización de datos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</a:t>
                      </a:r>
                      <a:r>
                        <a:rPr lang="es-E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eliminar y añadir a los proveedores con los que la empresa tenga contacto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Alto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19</a:t>
            </a:fld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65690"/>
              </p:ext>
            </p:extLst>
          </p:nvPr>
        </p:nvGraphicFramePr>
        <p:xfrm>
          <a:off x="2355271" y="1759526"/>
          <a:ext cx="7200000" cy="3599999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83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RF03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Notificar pendientes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notificara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 caso de inconsistencias, se tendrá control de las facturas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Cuando se haya registrado un pedido y no se haya notificado factura el sistema notificará la falta de este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901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Alto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"/>
          <p:cNvSpPr txBox="1">
            <a:spLocks noGrp="1"/>
          </p:cNvSpPr>
          <p:nvPr>
            <p:ph type="ctrTitle"/>
          </p:nvPr>
        </p:nvSpPr>
        <p:spPr>
          <a:xfrm>
            <a:off x="3234274" y="1425324"/>
            <a:ext cx="6028200" cy="4629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b="1" dirty="0" smtClean="0"/>
              <a:t>Presentado por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4000" dirty="0">
                <a:latin typeface="Berlin Sans FB Demi" panose="020E0802020502020306" pitchFamily="34" charset="0"/>
              </a:rPr>
              <a:t>Rafael Chacón</a:t>
            </a:r>
            <a:br>
              <a:rPr lang="es-CO" sz="4000" dirty="0">
                <a:latin typeface="Berlin Sans FB Demi" panose="020E0802020502020306" pitchFamily="34" charset="0"/>
              </a:rPr>
            </a:br>
            <a:r>
              <a:rPr lang="es-CO" sz="4000" dirty="0">
                <a:latin typeface="Berlin Sans FB Demi" panose="020E0802020502020306" pitchFamily="34" charset="0"/>
              </a:rPr>
              <a:t>Oscar Ospina</a:t>
            </a:r>
            <a:br>
              <a:rPr lang="es-CO" sz="4000" dirty="0">
                <a:latin typeface="Berlin Sans FB Demi" panose="020E0802020502020306" pitchFamily="34" charset="0"/>
              </a:rPr>
            </a:br>
            <a:r>
              <a:rPr lang="es-CO" sz="4000" dirty="0">
                <a:latin typeface="Berlin Sans FB Demi" panose="020E0802020502020306" pitchFamily="34" charset="0"/>
              </a:rPr>
              <a:t>Brayan Pinto</a:t>
            </a:r>
            <a:br>
              <a:rPr lang="es-CO" sz="4000" dirty="0">
                <a:latin typeface="Berlin Sans FB Demi" panose="020E0802020502020306" pitchFamily="34" charset="0"/>
              </a:rPr>
            </a:br>
            <a:r>
              <a:rPr lang="es-CO" sz="4000" dirty="0" smtClean="0">
                <a:latin typeface="Berlin Sans FB Demi" panose="020E0802020502020306" pitchFamily="34" charset="0"/>
              </a:rPr>
              <a:t>Rubén Rivera </a:t>
            </a:r>
            <a:r>
              <a:rPr lang="es-CO" sz="4000" dirty="0">
                <a:latin typeface="Berlin Sans FB Demi" panose="020E0802020502020306" pitchFamily="34" charset="0"/>
              </a:rPr>
              <a:t/>
            </a:r>
            <a:br>
              <a:rPr lang="es-CO" sz="4000" dirty="0">
                <a:latin typeface="Berlin Sans FB Demi" panose="020E0802020502020306" pitchFamily="34" charset="0"/>
              </a:rPr>
            </a:br>
            <a:r>
              <a:rPr lang="es-CO" dirty="0" smtClean="0"/>
              <a:t/>
            </a:r>
            <a:br>
              <a:rPr lang="es-CO" dirty="0" smtClean="0"/>
            </a:br>
            <a:endParaRPr dirty="0"/>
          </a:p>
        </p:txBody>
      </p:sp>
      <p:sp>
        <p:nvSpPr>
          <p:cNvPr id="1844" name="Google Shape;1844;p16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0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20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2098"/>
              </p:ext>
            </p:extLst>
          </p:nvPr>
        </p:nvGraphicFramePr>
        <p:xfrm>
          <a:off x="2382982" y="1676399"/>
          <a:ext cx="7200000" cy="3599999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83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RF04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servicio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Características: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registrara los datos del cliente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tendrá control sobre los pagos realizados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registrar los datos del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servicio prestado y notificara alguna inconsistencia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901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21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10378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RF05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productos registrados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Fácil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acceso a la información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que el usuario pueda visualizar los productos que han sido registrados.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22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2566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RF06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 de facturas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tendrá un mayor control de gastos y ganancias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Facilitara la visualización de inconsistencias</a:t>
                      </a:r>
                      <a:endParaRPr lang="es-CO" sz="14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</a:t>
                      </a:r>
                      <a:r>
                        <a:rPr lang="es-CO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registrar las facturas</a:t>
                      </a:r>
                      <a:r>
                        <a:rPr lang="es-CO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 canceladas y pendientes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23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82965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RF07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dirty="0" smtClean="0"/>
                        <a:t>Clientes frecuentes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Tener en cuenta los clientes frecuentes</a:t>
                      </a:r>
                      <a:endParaRPr lang="es-CO" sz="1400" baseline="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dirty="0" smtClean="0"/>
                        <a:t>El sistema permitirá</a:t>
                      </a:r>
                      <a:r>
                        <a:rPr lang="es-ES" baseline="0" dirty="0" smtClean="0"/>
                        <a:t> tener acceso a los datos del cliente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24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51349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RF08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facturas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permitirá al usuario visualizar las facturas registradas ya sean canceladas o pendientes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25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41663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RF09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Actualización de inventario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sistema permitirá eliminar productos del inventario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26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6452"/>
              </p:ext>
            </p:extLst>
          </p:nvPr>
        </p:nvGraphicFramePr>
        <p:xfrm>
          <a:off x="2438401" y="1704109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59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RF10</a:t>
                      </a:r>
                      <a:endParaRPr lang="es-CO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51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514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Arial"/>
                        </a:rPr>
                        <a:t>Alta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258291" y="1995053"/>
            <a:ext cx="778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Requisitos no funcionales</a:t>
            </a:r>
            <a:endParaRPr lang="es-CO" sz="7200" dirty="0">
              <a:solidFill>
                <a:schemeClr val="accent4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28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20355"/>
              </p:ext>
            </p:extLst>
          </p:nvPr>
        </p:nvGraphicFramePr>
        <p:xfrm>
          <a:off x="2687782" y="1690253"/>
          <a:ext cx="7200000" cy="3600001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2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8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43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RNF01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Documentación</a:t>
                      </a:r>
                      <a:endParaRPr lang="es-CO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Características: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Facilitara el uso</a:t>
                      </a:r>
                      <a:endParaRPr lang="es-CO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3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sistema debe contar con un manual</a:t>
                      </a:r>
                      <a:r>
                        <a:rPr lang="es-CO" baseline="0" dirty="0" smtClean="0"/>
                        <a:t> de uso para el usuario que sea claro </a:t>
                      </a:r>
                      <a:endParaRPr lang="es-CO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3906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29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14752"/>
              </p:ext>
            </p:extLst>
          </p:nvPr>
        </p:nvGraphicFramePr>
        <p:xfrm>
          <a:off x="2644948" y="1745673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318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RNF02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Mantenibilidad</a:t>
                      </a:r>
                      <a:endParaRPr lang="es-CO" b="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</a:t>
                      </a:r>
                      <a:r>
                        <a:rPr lang="es-ES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sistema debe contar con la p</a:t>
                      </a: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osibilidad de realizar modificaciones o reparaciones a un proceso sin afectar la continuidad del servicio.</a:t>
                      </a:r>
                      <a:endParaRPr lang="es-CO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170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r>
                        <a:rPr lang="es-ES_tradnl" sz="1400" dirty="0">
                          <a:effectLst/>
                          <a:latin typeface="+mj-lt"/>
                        </a:rPr>
                        <a:t>	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5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14"/>
          <p:cNvSpPr txBox="1">
            <a:spLocks noGrp="1"/>
          </p:cNvSpPr>
          <p:nvPr>
            <p:ph type="title"/>
          </p:nvPr>
        </p:nvSpPr>
        <p:spPr>
          <a:xfrm>
            <a:off x="2551839" y="507535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dirty="0">
                <a:latin typeface="Cooper Black" panose="0208090404030B020404" pitchFamily="18" charset="0"/>
              </a:rPr>
              <a:t>Problema</a:t>
            </a:r>
            <a:endParaRPr sz="5000" dirty="0">
              <a:latin typeface="Cooper Black" panose="0208090404030B020404" pitchFamily="18" charset="0"/>
            </a:endParaRPr>
          </a:p>
        </p:txBody>
      </p:sp>
      <p:sp>
        <p:nvSpPr>
          <p:cNvPr id="1828" name="Google Shape;1828;p14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2445325" y="1372952"/>
            <a:ext cx="74191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Arturo aires es una empresa que se dedica a la compra, venta y reparación de repuestos enfocado en los aires acondicionados de los </a:t>
            </a:r>
            <a:r>
              <a:rPr lang="es-CO" sz="2000" dirty="0" smtClean="0"/>
              <a:t>vehículos.</a:t>
            </a:r>
          </a:p>
          <a:p>
            <a:r>
              <a:rPr lang="es-CO" sz="2000" dirty="0" smtClean="0"/>
              <a:t>Como </a:t>
            </a:r>
            <a:r>
              <a:rPr lang="es-CO" sz="2000" dirty="0"/>
              <a:t>desarrolladores del programa ADSI evidenciamos problemas en la organización del inventario y de la </a:t>
            </a:r>
            <a:r>
              <a:rPr lang="es-CO" sz="2000" dirty="0" smtClean="0"/>
              <a:t>facturación, esto se ve reflejado en el servicio de domicilio ya que con frecuencia presta el servicio y no realiza la facturación, esto provoca que no se genere un cobro por el servicio lo </a:t>
            </a:r>
            <a:r>
              <a:rPr lang="es-CO" sz="2000" dirty="0"/>
              <a:t>cual esta generando perdidas dentro de la </a:t>
            </a:r>
            <a:r>
              <a:rPr lang="es-CO" sz="2000" dirty="0" smtClean="0"/>
              <a:t>empresa, también se evidencian problemas a la hora de verificar los productos lo cual genera que se realicen compras innecesarias de algunos productos y sea un gasto innecesario.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9744" y="5247022"/>
            <a:ext cx="774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solidFill>
                  <a:srgbClr val="C00000"/>
                </a:solidFill>
              </a:rPr>
              <a:t>¿Cómo un aplicativo </a:t>
            </a:r>
            <a:r>
              <a:rPr lang="es-CO" sz="2500" dirty="0" smtClean="0">
                <a:solidFill>
                  <a:srgbClr val="C00000"/>
                </a:solidFill>
              </a:rPr>
              <a:t>web haría </a:t>
            </a:r>
            <a:r>
              <a:rPr lang="es-CO" sz="2500" dirty="0">
                <a:solidFill>
                  <a:srgbClr val="C00000"/>
                </a:solidFill>
              </a:rPr>
              <a:t>mas eficiente la organización </a:t>
            </a:r>
            <a:r>
              <a:rPr lang="es-CO" sz="2500" dirty="0" smtClean="0">
                <a:solidFill>
                  <a:srgbClr val="C00000"/>
                </a:solidFill>
              </a:rPr>
              <a:t>de inventario y de facturación en la empresa ARTURO </a:t>
            </a:r>
            <a:r>
              <a:rPr lang="es-CO" sz="2500" dirty="0">
                <a:solidFill>
                  <a:srgbClr val="C00000"/>
                </a:solidFill>
              </a:rPr>
              <a:t>AIRES?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30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98612"/>
              </p:ext>
            </p:extLst>
          </p:nvPr>
        </p:nvGraphicFramePr>
        <p:xfrm>
          <a:off x="2784763" y="1773380"/>
          <a:ext cx="7200000" cy="3600001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816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RNF03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Disponibilidad</a:t>
                      </a:r>
                      <a:r>
                        <a:rPr lang="es-CO" sz="1400" b="0" dirty="0" smtClean="0">
                          <a:latin typeface="+mj-lt"/>
                        </a:rPr>
                        <a:t/>
                      </a:r>
                      <a:br>
                        <a:rPr lang="es-CO" sz="1400" b="0" dirty="0" smtClean="0">
                          <a:latin typeface="+mj-lt"/>
                        </a:rPr>
                      </a:br>
                      <a:endParaRPr lang="es-CO" sz="14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estar disponible siempre que sea solicitado, debe ser de fácil acceso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El sistema debe tener una disponibilidad del 100% de las veces en que un usuario intente accederlo.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9575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r>
                        <a:rPr lang="es-ES_tradnl" sz="1400" dirty="0">
                          <a:effectLst/>
                          <a:latin typeface="+mj-lt"/>
                        </a:rPr>
                        <a:t>	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31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49868"/>
              </p:ext>
            </p:extLst>
          </p:nvPr>
        </p:nvGraphicFramePr>
        <p:xfrm>
          <a:off x="2729347" y="1690254"/>
          <a:ext cx="7200000" cy="3600000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Identificación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RNF04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Nombre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Simplicidad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+mj-lt"/>
                        </a:rPr>
                        <a:t>Características: 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interfaz debe ser sencilla, debe ser clara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+mj-lt"/>
                        </a:rPr>
                        <a:t>Descripción del requerimiento: </a:t>
                      </a:r>
                      <a:endParaRPr lang="es-CO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La interfaz debe estar complementada con un buen sistema de ayuda</a:t>
                      </a:r>
                      <a:endParaRPr lang="es-CO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+mj-lt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+mj-lt"/>
                        </a:rPr>
                        <a:t>Alto</a:t>
                      </a:r>
                      <a:r>
                        <a:rPr lang="es-ES_tradnl" sz="1400" dirty="0">
                          <a:effectLst/>
                          <a:latin typeface="+mj-lt"/>
                        </a:rPr>
                        <a:t>	</a:t>
                      </a:r>
                      <a:endParaRPr lang="es-CO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32</a:t>
            </a:fld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758"/>
              </p:ext>
            </p:extLst>
          </p:nvPr>
        </p:nvGraphicFramePr>
        <p:xfrm>
          <a:off x="2701637" y="1787235"/>
          <a:ext cx="7200000" cy="3586144"/>
        </p:xfrm>
        <a:graphic>
          <a:graphicData uri="http://schemas.openxmlformats.org/drawingml/2006/table">
            <a:tbl>
              <a:tblPr firstRow="1" firstCol="1" bandRow="1">
                <a:tableStyleId>{E45A5F11-2142-4D70-87D9-C0D23DBDFAF2}</a:tableStyleId>
              </a:tblPr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</a:rPr>
                        <a:t>Identificación del requerimiento: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RNF05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</a:rPr>
                        <a:t>Nombre del Requerimiento: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</a:rPr>
                        <a:t>Características: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</a:rPr>
                        <a:t>Descripción del requerimiento: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Garantizar la seguridad del sistema con respecto a la información y datos que se manejan tales sean documentos, facturas, registros de material</a:t>
                      </a:r>
                      <a:endParaRPr lang="es-CO" sz="14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1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3105969" y="4810559"/>
            <a:ext cx="6395700" cy="12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7200" dirty="0">
                <a:solidFill>
                  <a:srgbClr val="FFFFFF"/>
                </a:solidFill>
              </a:rPr>
              <a:t>GRAC</a:t>
            </a:r>
            <a:r>
              <a:rPr lang="es-CO" sz="17200" dirty="0">
                <a:solidFill>
                  <a:srgbClr val="FFFFFF"/>
                </a:solidFill>
              </a:rPr>
              <a:t>IAS</a:t>
            </a:r>
            <a:endParaRPr sz="17200" dirty="0">
              <a:solidFill>
                <a:srgbClr val="FFFFFF"/>
              </a:solidFill>
            </a:endParaRPr>
          </a:p>
        </p:txBody>
      </p:sp>
      <p:sp>
        <p:nvSpPr>
          <p:cNvPr id="1864" name="Google Shape;1864;p19"/>
          <p:cNvSpPr/>
          <p:nvPr/>
        </p:nvSpPr>
        <p:spPr>
          <a:xfrm>
            <a:off x="4737452" y="703603"/>
            <a:ext cx="2728142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5" name="Google Shape;1865;p19"/>
          <p:cNvSpPr/>
          <p:nvPr/>
        </p:nvSpPr>
        <p:spPr>
          <a:xfrm>
            <a:off x="5538780" y="1296298"/>
            <a:ext cx="1114426" cy="13373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66" name="Google Shape;1866;p19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8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7" name="Google Shape;1824;p14"/>
          <p:cNvSpPr txBox="1">
            <a:spLocks/>
          </p:cNvSpPr>
          <p:nvPr/>
        </p:nvSpPr>
        <p:spPr>
          <a:xfrm>
            <a:off x="2641895" y="927681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41894" y="1870364"/>
            <a:ext cx="747192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A partir del análisis a la problemática encontrada en la </a:t>
            </a:r>
            <a:r>
              <a:rPr lang="es-ES_tradnl" sz="2000" dirty="0" smtClean="0"/>
              <a:t>empresa </a:t>
            </a:r>
            <a:r>
              <a:rPr lang="es-ES_tradnl" sz="2000" dirty="0"/>
              <a:t>ARTURO AIRES, en relación con el arreglo y mantenimiento de aires acondicionados en automóviles, en donde el servicio mayormente se presta a domicilio.</a:t>
            </a:r>
            <a:endParaRPr lang="es-CO" sz="2000" dirty="0"/>
          </a:p>
          <a:p>
            <a:r>
              <a:rPr lang="es-ES_tradnl" sz="2000" dirty="0"/>
              <a:t>Para el logro de objetivos misionales, </a:t>
            </a:r>
            <a:r>
              <a:rPr lang="es-ES_tradnl" sz="2000" dirty="0" smtClean="0"/>
              <a:t>apoyar y </a:t>
            </a:r>
            <a:r>
              <a:rPr lang="es-ES_tradnl" sz="2000" dirty="0"/>
              <a:t>simplificar algunas tareas para la empresa, es necesario construir un </a:t>
            </a:r>
            <a:r>
              <a:rPr lang="es-ES_tradnl" sz="2000" dirty="0" smtClean="0"/>
              <a:t>aplicativo web que permita </a:t>
            </a:r>
            <a:r>
              <a:rPr lang="es-ES_tradnl" sz="2000" dirty="0"/>
              <a:t>apoyar procesos enfocados al </a:t>
            </a:r>
            <a:r>
              <a:rPr lang="es-ES_tradnl" sz="2000" dirty="0" smtClean="0"/>
              <a:t>inventariado y en la organización de facturas, </a:t>
            </a:r>
            <a:r>
              <a:rPr lang="es-ES_tradnl" sz="2000" dirty="0"/>
              <a:t>lo cual ayudara a dar un orden en esta área, esto beneficiara a la empresa a la hora de comparar </a:t>
            </a:r>
            <a:r>
              <a:rPr lang="es-ES_tradnl" sz="2000" dirty="0" smtClean="0"/>
              <a:t>mercancía  </a:t>
            </a:r>
            <a:r>
              <a:rPr lang="es-ES_tradnl" sz="2000" dirty="0"/>
              <a:t>lo cual, en algunos casos, ocasiona pérdidas de dinero </a:t>
            </a:r>
            <a:r>
              <a:rPr lang="es-ES_tradnl" sz="2000" dirty="0" smtClean="0"/>
              <a:t>innecesarias, todo </a:t>
            </a:r>
            <a:r>
              <a:rPr lang="es-ES_tradnl" sz="2000" dirty="0"/>
              <a:t>esto gracias a la información clara y veraz proporcionada por el </a:t>
            </a:r>
            <a:r>
              <a:rPr lang="es-CO" sz="2000" dirty="0" smtClean="0"/>
              <a:t>aplicativo web</a:t>
            </a:r>
            <a:endParaRPr lang="es-CO" sz="2000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7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824;p14"/>
          <p:cNvSpPr txBox="1">
            <a:spLocks/>
          </p:cNvSpPr>
          <p:nvPr/>
        </p:nvSpPr>
        <p:spPr>
          <a:xfrm>
            <a:off x="2628041" y="1772809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>
                <a:latin typeface="Cooper Black" panose="0208090404030B020404" pitchFamily="18" charset="0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15559" y="3200401"/>
            <a:ext cx="6192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500" dirty="0"/>
              <a:t>Desarrollar un </a:t>
            </a:r>
            <a:r>
              <a:rPr lang="es-CO" sz="2500" dirty="0" smtClean="0"/>
              <a:t>aplicativo web </a:t>
            </a:r>
            <a:r>
              <a:rPr lang="es-CO" sz="2500" dirty="0"/>
              <a:t>que apoye </a:t>
            </a:r>
            <a:r>
              <a:rPr lang="es-CO" sz="2500" dirty="0" smtClean="0"/>
              <a:t>los procesos de inventario </a:t>
            </a:r>
            <a:r>
              <a:rPr lang="es-CO" sz="2500" dirty="0"/>
              <a:t>y facturación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" name="Google Shape;1824;p14"/>
          <p:cNvSpPr txBox="1">
            <a:spLocks/>
          </p:cNvSpPr>
          <p:nvPr/>
        </p:nvSpPr>
        <p:spPr>
          <a:xfrm>
            <a:off x="2655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Objetivos específicos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313708" y="2092037"/>
            <a:ext cx="7010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Gestionar procesos de inventario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Desarrollar un aplicativo web que sea adaptable a cualquier tipo de dispositivo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Realizar Seguimiento </a:t>
            </a:r>
            <a:r>
              <a:rPr lang="es-CO" sz="2000" dirty="0"/>
              <a:t>de </a:t>
            </a:r>
            <a:r>
              <a:rPr lang="es-CO" sz="2000" dirty="0" smtClean="0"/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Gestionar la organización de las facturas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Organizar</a:t>
            </a:r>
            <a:r>
              <a:rPr lang="es-ES" sz="2000" dirty="0" smtClean="0"/>
              <a:t> </a:t>
            </a:r>
            <a:r>
              <a:rPr lang="es-ES" sz="2000" dirty="0"/>
              <a:t>clientes y proveedores con toda la información </a:t>
            </a:r>
            <a:r>
              <a:rPr lang="es-ES" sz="2000" dirty="0" smtClean="0"/>
              <a:t>necesaria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Realizar registro de contactos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Facilitar el acceso a los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2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8" name="Google Shape;1824;p14"/>
          <p:cNvSpPr txBox="1">
            <a:spLocks/>
          </p:cNvSpPr>
          <p:nvPr/>
        </p:nvSpPr>
        <p:spPr>
          <a:xfrm>
            <a:off x="2641894" y="719292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Delimitación y alcance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1156" y="1371601"/>
            <a:ext cx="7121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Se va a desarrollar para la empresa:</a:t>
            </a:r>
          </a:p>
          <a:p>
            <a:pPr lvl="6"/>
            <a:r>
              <a:rPr lang="es-CO" sz="2000" dirty="0"/>
              <a:t> </a:t>
            </a:r>
            <a:r>
              <a:rPr lang="es-CO" sz="2000" dirty="0" smtClean="0"/>
              <a:t>    ARTURO AIRES.</a:t>
            </a:r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El tiempo para desarrollar el software es de un año y medio.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Se apoyara la organización de inventarios y de las facturas.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Servicio de domicilio: El cliente contacta a la empresa de manera telefónica, el encargado se dirige a la ubicación de cliente, genera un diagnostico y procede a hacer una cotización la cual se le entrega al cliente y el decide si realiza la reparación del vehículo o no, si decide realizar la reparación el encargado deberá verificar si cuenta con los repuestos necesarios o debe adquirirlos, después de realizar la reparación deberá generar una factura.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8"/>
          <p:cNvSpPr txBox="1">
            <a:spLocks noGrp="1"/>
          </p:cNvSpPr>
          <p:nvPr>
            <p:ph type="ctrTitle" idx="4294967295"/>
          </p:nvPr>
        </p:nvSpPr>
        <p:spPr>
          <a:xfrm>
            <a:off x="3184200" y="2720725"/>
            <a:ext cx="5823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8000" dirty="0">
                <a:solidFill>
                  <a:srgbClr val="FFFFFF"/>
                </a:solidFill>
              </a:rPr>
              <a:t>Técnicas de levantamiento de información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025" name="Google Shape;2025;p28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3184201" y="4267225"/>
            <a:ext cx="6338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ENTREVISTA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37"/>
          <p:cNvSpPr txBox="1">
            <a:spLocks noGrp="1"/>
          </p:cNvSpPr>
          <p:nvPr>
            <p:ph type="sldNum" idx="12"/>
          </p:nvPr>
        </p:nvSpPr>
        <p:spPr>
          <a:xfrm>
            <a:off x="10273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7" name="CuadroTexto 6"/>
          <p:cNvSpPr txBox="1"/>
          <p:nvPr/>
        </p:nvSpPr>
        <p:spPr>
          <a:xfrm>
            <a:off x="3281182" y="762025"/>
            <a:ext cx="6338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Cuestionario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23981" y="2272146"/>
            <a:ext cx="619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 de la recolección</a:t>
            </a:r>
            <a:r>
              <a:rPr lang="es-CO" sz="28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: Conocer datos mas específicos sobre la empresa</a:t>
            </a:r>
          </a:p>
          <a:p>
            <a:endParaRPr lang="es-CO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s-CO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Fuente</a:t>
            </a:r>
            <a:r>
              <a:rPr lang="es-CO" sz="2800" dirty="0">
                <a:solidFill>
                  <a:schemeClr val="bg1"/>
                </a:solidFill>
                <a:latin typeface="Bahnschrift" panose="020B0502040204020203" pitchFamily="34" charset="0"/>
              </a:rPr>
              <a:t>: Arturo Barbosa (Dueño de la empresa)</a:t>
            </a:r>
          </a:p>
        </p:txBody>
      </p:sp>
    </p:spTree>
    <p:extLst>
      <p:ext uri="{BB962C8B-B14F-4D97-AF65-F5344CB8AC3E}">
        <p14:creationId xmlns:p14="http://schemas.microsoft.com/office/powerpoint/2010/main" val="26474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1248</Words>
  <Application>Microsoft Office PowerPoint</Application>
  <PresentationFormat>Panorámica</PresentationFormat>
  <Paragraphs>239</Paragraphs>
  <Slides>33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4" baseType="lpstr">
      <vt:lpstr>Berlin Sans FB Demi</vt:lpstr>
      <vt:lpstr>Calibri</vt:lpstr>
      <vt:lpstr>Merriweather</vt:lpstr>
      <vt:lpstr>Arial Black</vt:lpstr>
      <vt:lpstr>Cooper Black</vt:lpstr>
      <vt:lpstr>Bahnschrift</vt:lpstr>
      <vt:lpstr>Britannic Bold</vt:lpstr>
      <vt:lpstr>Amatic SC</vt:lpstr>
      <vt:lpstr>Arial</vt:lpstr>
      <vt:lpstr>Times New Roman</vt:lpstr>
      <vt:lpstr>Nathaniel template</vt:lpstr>
      <vt:lpstr>Sistema de apoyo de procesos de inventario y facturación</vt:lpstr>
      <vt:lpstr>Presentado por Rafael Chacón Oscar Ospina Brayan Pinto Rubén Rivera   </vt:lpstr>
      <vt:lpstr>Problema</vt:lpstr>
      <vt:lpstr>Presentación de PowerPoint</vt:lpstr>
      <vt:lpstr>Presentación de PowerPoint</vt:lpstr>
      <vt:lpstr>Presentación de PowerPoint</vt:lpstr>
      <vt:lpstr>Presentación de PowerPoint</vt:lpstr>
      <vt:lpstr>Técnicas de levantamiento de información</vt:lpstr>
      <vt:lpstr>Presentación de PowerPoint</vt:lpstr>
      <vt:lpstr>Presentación de PowerPoint</vt:lpstr>
      <vt:lpstr>Presentación de PowerPoint</vt:lpstr>
      <vt:lpstr>Observación</vt:lpstr>
      <vt:lpstr>Facturas</vt:lpstr>
      <vt:lpstr>Orden de compra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Empresa: Arturo aires</dc:title>
  <dc:creator>Brayan Pinto</dc:creator>
  <cp:lastModifiedBy>Brayan Pinto</cp:lastModifiedBy>
  <cp:revision>67</cp:revision>
  <dcterms:modified xsi:type="dcterms:W3CDTF">2019-06-13T23:07:38Z</dcterms:modified>
</cp:coreProperties>
</file>