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3" r:id="rId2"/>
    <p:sldId id="325" r:id="rId3"/>
    <p:sldId id="364" r:id="rId4"/>
    <p:sldId id="327" r:id="rId5"/>
    <p:sldId id="365" r:id="rId6"/>
    <p:sldId id="326" r:id="rId7"/>
    <p:sldId id="300" r:id="rId8"/>
    <p:sldId id="328" r:id="rId9"/>
    <p:sldId id="332" r:id="rId10"/>
    <p:sldId id="277" r:id="rId11"/>
    <p:sldId id="329" r:id="rId12"/>
    <p:sldId id="368" r:id="rId13"/>
    <p:sldId id="331" r:id="rId14"/>
    <p:sldId id="333" r:id="rId15"/>
    <p:sldId id="334" r:id="rId16"/>
    <p:sldId id="335" r:id="rId17"/>
    <p:sldId id="355" r:id="rId18"/>
    <p:sldId id="356" r:id="rId19"/>
    <p:sldId id="357" r:id="rId20"/>
    <p:sldId id="358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7" r:id="rId32"/>
    <p:sldId id="348" r:id="rId33"/>
    <p:sldId id="349" r:id="rId34"/>
    <p:sldId id="351" r:id="rId35"/>
    <p:sldId id="352" r:id="rId36"/>
    <p:sldId id="353" r:id="rId37"/>
    <p:sldId id="354" r:id="rId38"/>
    <p:sldId id="350" r:id="rId39"/>
    <p:sldId id="366" r:id="rId40"/>
    <p:sldId id="359" r:id="rId41"/>
    <p:sldId id="361" r:id="rId42"/>
    <p:sldId id="362" r:id="rId43"/>
    <p:sldId id="363" r:id="rId44"/>
    <p:sldId id="360" r:id="rId45"/>
    <p:sldId id="367" r:id="rId46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6D6"/>
    <a:srgbClr val="6B4C4B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291" autoAdjust="0"/>
  </p:normalViewPr>
  <p:slideViewPr>
    <p:cSldViewPr snapToGrid="0" snapToObjects="1">
      <p:cViewPr varScale="1">
        <p:scale>
          <a:sx n="70" d="100"/>
          <a:sy n="70" d="100"/>
        </p:scale>
        <p:origin x="8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24/07/2019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0A1E-62CC-49C6-B91E-6C9711A6E1A5}" type="datetimeFigureOut">
              <a:rPr lang="es-CO" smtClean="0"/>
              <a:t>24/07/2019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7CFF-1186-412C-8E92-5E79B3CC7E1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37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11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26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12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284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13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358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29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926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emf"/><Relationship Id="rId4" Type="http://schemas.openxmlformats.org/officeDocument/2006/relationships/image" Target="../media/image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1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emf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9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emf"/><Relationship Id="rId4" Type="http://schemas.openxmlformats.org/officeDocument/2006/relationships/image" Target="../media/image1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84082" y="-1"/>
            <a:ext cx="1236016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" y="4525926"/>
            <a:ext cx="3092216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ángulo 12"/>
          <p:cNvSpPr/>
          <p:nvPr userDrawn="1"/>
        </p:nvSpPr>
        <p:spPr>
          <a:xfrm rot="20675690">
            <a:off x="6752092" y="3295555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7 Grupo"/>
          <p:cNvGrpSpPr/>
          <p:nvPr userDrawn="1"/>
        </p:nvGrpSpPr>
        <p:grpSpPr>
          <a:xfrm>
            <a:off x="-1" y="0"/>
            <a:ext cx="12192000" cy="6858000"/>
            <a:chOff x="0" y="0"/>
            <a:chExt cx="9144001" cy="6858000"/>
          </a:xfrm>
        </p:grpSpPr>
        <p:sp>
          <p:nvSpPr>
            <p:cNvPr id="12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 dirty="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75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12192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27379" y="137072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84" y="-1091939"/>
            <a:ext cx="3994936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5361" y="2641599"/>
            <a:ext cx="1081632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781" y="1847763"/>
            <a:ext cx="1020751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9578" y="2853377"/>
            <a:ext cx="9292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394" y="-40944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27379" y="137072"/>
            <a:ext cx="1210101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84" y="-1091939"/>
            <a:ext cx="3994936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9197" y="2620371"/>
            <a:ext cx="1095992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76372" y="0"/>
            <a:ext cx="11915625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8320" y="1746912"/>
            <a:ext cx="1146413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2290" name="Picture 2" descr="Resultado de imagen para entrevis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127379" y="149456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0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3318" name="Picture 6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b="9618"/>
          <a:stretch/>
        </p:blipFill>
        <p:spPr bwMode="auto">
          <a:xfrm>
            <a:off x="458180" y="22431"/>
            <a:ext cx="11753784" cy="69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0" y="4417108"/>
            <a:ext cx="121920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-16556"/>
            <a:ext cx="4381424" cy="69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993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811662" y="-206688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991339" y="-943417"/>
            <a:ext cx="14174675" cy="1316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rgbClr val="FFC000"/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-1191148" y="-71794"/>
            <a:ext cx="14174675" cy="98619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8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27650" name="Picture 2" descr="Imagen relacionad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97942"/>
            <a:ext cx="9480446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0" y="4417108"/>
            <a:ext cx="121920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-16556"/>
            <a:ext cx="4381424" cy="69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58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19" name="18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/>
          <a:stretch/>
        </p:blipFill>
        <p:spPr bwMode="auto">
          <a:xfrm>
            <a:off x="-193184" y="1690688"/>
            <a:ext cx="12385183" cy="54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127379" y="149456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82386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52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2" name="AutoShape 2" descr="Resultado de imagen para procesos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2056" name="Picture 8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4" t="-398" r="5737" b="398"/>
          <a:stretch/>
        </p:blipFill>
        <p:spPr bwMode="auto">
          <a:xfrm>
            <a:off x="-745573" y="196848"/>
            <a:ext cx="12924321" cy="66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7 Grupo"/>
          <p:cNvGrpSpPr/>
          <p:nvPr userDrawn="1"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sp>
          <p:nvSpPr>
            <p:cNvPr id="12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 dirty="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55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6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rgbClr val="FFC000"/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-1191148" y="198126"/>
            <a:ext cx="14174675" cy="14259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13" name="12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4481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660400" y="-1270341"/>
            <a:ext cx="1370412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 dirty="0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sz="3200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-158712" y="17574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983" y="1859885"/>
            <a:ext cx="942543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658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83658" y="22860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2915" y="2762866"/>
            <a:ext cx="919485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24/07/2019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9" r:id="rId4"/>
    <p:sldLayoutId id="2147483672" r:id="rId5"/>
    <p:sldLayoutId id="2147483658" r:id="rId6"/>
    <p:sldLayoutId id="2147483660" r:id="rId7"/>
    <p:sldLayoutId id="2147483661" r:id="rId8"/>
    <p:sldLayoutId id="2147483662" r:id="rId9"/>
    <p:sldLayoutId id="2147483669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P&amp;Q.doc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ormato%20Ieee%20830%20proyecto.docx" TargetMode="Externa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Casos%20de%20uso%20extendido.docx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4909" y="41565"/>
            <a:ext cx="8174182" cy="2258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ES" sz="42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Sistema de gestión de inventario y facturación para  la empresa: Arturo Aires</a:t>
            </a:r>
            <a:endParaRPr lang="es-CO" sz="4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11910" y="4844275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Ospina</a:t>
            </a:r>
          </a:p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Rubén Rivera</a:t>
            </a:r>
          </a:p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Brayan Pinto</a:t>
            </a:r>
          </a:p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Chacón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16AEF8-4254-4F7C-9B0B-FD15E95D21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" t="5782" r="41717" b="84432"/>
          <a:stretch/>
        </p:blipFill>
        <p:spPr bwMode="auto">
          <a:xfrm rot="20627527">
            <a:off x="4997178" y="2142178"/>
            <a:ext cx="4143325" cy="1147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2331" y="343952"/>
            <a:ext cx="670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latin typeface="Cooper Black" panose="0208090404030B020404" pitchFamily="18" charset="0"/>
              </a:rPr>
              <a:t>ENTREVISTA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109473" y="2598338"/>
            <a:ext cx="22877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500" dirty="0">
                <a:latin typeface="Cooper Black" panose="0208090404030B020404" pitchFamily="18" charset="0"/>
              </a:rPr>
              <a:t>Cuestionario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402106" y="343019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 de la recolección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: Conocer datos mas específicos sobre la empresa</a:t>
            </a:r>
          </a:p>
          <a:p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Fuente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: Arturo Barbosa (Dueño de la empresa)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302125" y="460793"/>
            <a:ext cx="4882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Preguntas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144088" y="2214507"/>
            <a:ext cx="84223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falencias ve usted en su empresa?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procedimiento realiza a la hora de comprar repuestos nuevos?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tiene en cuenta para comprar los repuestos?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¿Dónde guarda los datos sobre los repuestos que necesita?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¿Registra en algún formato su inventario?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¿Como se comunican sus clientes con usted?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proceso realiza cuando tiene que ejecutar una reparación?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¿Al momento de la facturación en que se realiza y donde se guarda?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¿Como sabe si tiene o le faltan repuestos?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¿Quién más trabaja con usted?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¿Dónde almacena la información de sus clientes?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¿Utilizan alguna plataforma para organizar la información?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¿Cuándo usa un repuesto como lo registra para saber que lo uso?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8BB20BBF-56BE-4BFE-8B87-04CEB3F4CFA9}"/>
              </a:ext>
            </a:extLst>
          </p:cNvPr>
          <p:cNvSpPr/>
          <p:nvPr/>
        </p:nvSpPr>
        <p:spPr>
          <a:xfrm>
            <a:off x="11000096" y="6018743"/>
            <a:ext cx="1064525" cy="83925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hlinkClick r:id="rId4" action="ppaction://hlinkfile"/>
              </a:rPr>
              <a:t>PYQ</a:t>
            </a:r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794078" y="460793"/>
            <a:ext cx="5390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Conclusiones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E0A05A2-6B2B-47D2-BAA7-0DDD96D01946}"/>
              </a:ext>
            </a:extLst>
          </p:cNvPr>
          <p:cNvSpPr txBox="1"/>
          <p:nvPr/>
        </p:nvSpPr>
        <p:spPr>
          <a:xfrm>
            <a:off x="2666347" y="2169994"/>
            <a:ext cx="7733731" cy="19243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72326" y="5088123"/>
            <a:ext cx="62805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rgbClr val="FFFFFF"/>
                </a:solidFill>
                <a:latin typeface="Cooper Black" panose="0208090404030B020404" pitchFamily="18" charset="0"/>
              </a:rPr>
              <a:t>Observación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33189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433336" y="343978"/>
            <a:ext cx="39185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Facturas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1864846"/>
            <a:ext cx="4107007" cy="52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63515" y="359763"/>
            <a:ext cx="85893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Orden de compra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8" y="1760673"/>
            <a:ext cx="3934498" cy="5097326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5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94" y="2752025"/>
            <a:ext cx="2424545" cy="33334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74" y="1699079"/>
            <a:ext cx="3119961" cy="23399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25470" y="4045359"/>
            <a:ext cx="2339971" cy="31199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49" y="2842080"/>
            <a:ext cx="2363932" cy="31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513" y="36512"/>
            <a:ext cx="10515600" cy="1325563"/>
          </a:xfrm>
        </p:spPr>
        <p:txBody>
          <a:bodyPr/>
          <a:lstStyle/>
          <a:p>
            <a:r>
              <a:rPr lang="es-CO" sz="5500" dirty="0">
                <a:latin typeface="Cooper Black" panose="0208090404030B020404" pitchFamily="18" charset="0"/>
              </a:rPr>
              <a:t>Diagramas de flujo de proceso</a:t>
            </a:r>
          </a:p>
        </p:txBody>
      </p:sp>
    </p:spTree>
    <p:extLst>
      <p:ext uri="{BB962C8B-B14F-4D97-AF65-F5344CB8AC3E}">
        <p14:creationId xmlns:p14="http://schemas.microsoft.com/office/powerpoint/2010/main" val="9173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263378" y="484826"/>
            <a:ext cx="9058275" cy="7858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>
                <a:latin typeface="Cooper Black" panose="0208090404030B020404" pitchFamily="18" charset="0"/>
              </a:rPr>
              <a:t>Proceso de domicilio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5AF140-9718-47E7-8E75-6FB9A673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4" y="2302934"/>
            <a:ext cx="11758612" cy="44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073" y="743394"/>
            <a:ext cx="13716000" cy="7858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latin typeface="Cooper Black" panose="0208090404030B020404" pitchFamily="18" charset="0"/>
              </a:rPr>
              <a:t>Proceso de solicitud de repuestos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9D1CE6-028D-40BB-A5E6-A13487A5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0" y="2048800"/>
            <a:ext cx="11623675" cy="46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82547" y="169722"/>
            <a:ext cx="7590354" cy="156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n" sz="6000" dirty="0">
                <a:solidFill>
                  <a:schemeClr val="bg1"/>
                </a:solidFill>
                <a:latin typeface="Cooper Black" panose="0208090404030B020404" pitchFamily="18" charset="0"/>
              </a:rPr>
              <a:t>Problema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6945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53684" y="2357438"/>
            <a:ext cx="8512309" cy="413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50534" y="2868868"/>
            <a:ext cx="851756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Arturo aires es una empresa que se dedica a la </a:t>
            </a:r>
            <a:r>
              <a:rPr lang="es-CO" sz="2300">
                <a:latin typeface="Arial" panose="020B0604020202020204" pitchFamily="34" charset="0"/>
                <a:cs typeface="Arial" panose="020B0604020202020204" pitchFamily="34" charset="0"/>
              </a:rPr>
              <a:t>compra y venta </a:t>
            </a: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de repuestos y reparación enfocado en los aires acondicionados de los vehículos.</a:t>
            </a:r>
          </a:p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Durante el proceso de recolección de información</a:t>
            </a: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 evidenciamos problemas en la organización del inventario y de la facturación, esto se ve reflejado en el servicio de domicilio ya que con frecuencia presta el servicio y no realiza la facturación.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58087" y="414338"/>
            <a:ext cx="11289840" cy="10572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latin typeface="Cooper Black" panose="0208090404030B020404" pitchFamily="18" charset="0"/>
              </a:rPr>
              <a:t>Proceso de compra de repuestos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6C2A67-6485-4879-B8EB-B27B5614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7" y="2533442"/>
            <a:ext cx="11804106" cy="4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18151" y="4191577"/>
            <a:ext cx="9084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3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Requisitos funcionales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A8E9ECC-63B2-4A4B-A383-F072059C3EC6}"/>
              </a:ext>
            </a:extLst>
          </p:cNvPr>
          <p:cNvSpPr/>
          <p:nvPr/>
        </p:nvSpPr>
        <p:spPr>
          <a:xfrm>
            <a:off x="1095368" y="0"/>
            <a:ext cx="1722783" cy="1245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hlinkClick r:id="rId2" action="ppaction://hlinkfile"/>
              </a:rPr>
              <a:t>Formato IEEE 830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63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24478"/>
              </p:ext>
            </p:extLst>
          </p:nvPr>
        </p:nvGraphicFramePr>
        <p:xfrm>
          <a:off x="2983043" y="1982392"/>
          <a:ext cx="8139659" cy="34888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81266">
                  <a:extLst>
                    <a:ext uri="{9D8B030D-6E8A-4147-A177-3AD203B41FA5}">
                      <a16:colId xmlns:a16="http://schemas.microsoft.com/office/drawing/2014/main" val="1654158574"/>
                    </a:ext>
                  </a:extLst>
                </a:gridCol>
                <a:gridCol w="6058393">
                  <a:extLst>
                    <a:ext uri="{9D8B030D-6E8A-4147-A177-3AD203B41FA5}">
                      <a16:colId xmlns:a16="http://schemas.microsoft.com/office/drawing/2014/main" val="2258816597"/>
                    </a:ext>
                  </a:extLst>
                </a:gridCol>
              </a:tblGrid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1236154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de usuarios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501790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registro de los 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empleados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acceso a tareas específicas del rol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5554074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323182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permitirá el registro y la asignación de un rol dentro de la empresa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97209"/>
                  </a:ext>
                </a:extLst>
              </a:tr>
              <a:tr h="51654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7421"/>
              </p:ext>
            </p:extLst>
          </p:nvPr>
        </p:nvGraphicFramePr>
        <p:xfrm>
          <a:off x="3192904" y="2017200"/>
          <a:ext cx="7465103" cy="3062800"/>
        </p:xfrm>
        <a:graphic>
          <a:graphicData uri="http://schemas.openxmlformats.org/drawingml/2006/table">
            <a:tbl>
              <a:tblPr firstRow="1" firstCol="1" bandRow="1"/>
              <a:tblGrid>
                <a:gridCol w="1884582">
                  <a:extLst>
                    <a:ext uri="{9D8B030D-6E8A-4147-A177-3AD203B41FA5}">
                      <a16:colId xmlns:a16="http://schemas.microsoft.com/office/drawing/2014/main" val="42183959"/>
                    </a:ext>
                  </a:extLst>
                </a:gridCol>
                <a:gridCol w="5580521">
                  <a:extLst>
                    <a:ext uri="{9D8B030D-6E8A-4147-A177-3AD203B41FA5}">
                      <a16:colId xmlns:a16="http://schemas.microsoft.com/office/drawing/2014/main" val="237701174"/>
                    </a:ext>
                  </a:extLst>
                </a:gridCol>
              </a:tblGrid>
              <a:tr h="453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RF2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96118"/>
                  </a:ext>
                </a:extLst>
              </a:tr>
              <a:tr h="453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Ingreso de usuarios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54941"/>
                  </a:ext>
                </a:extLst>
              </a:tr>
              <a:tr h="453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Acceder a una cuenta ya registrada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acceso de usuarios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6174"/>
                  </a:ext>
                </a:extLst>
              </a:tr>
              <a:tr h="453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527746"/>
                  </a:ext>
                </a:extLst>
              </a:tr>
              <a:tr h="7064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el ingreso a usuarios registrados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0646"/>
                  </a:ext>
                </a:extLst>
              </a:tr>
              <a:tr h="54135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80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81816"/>
              </p:ext>
            </p:extLst>
          </p:nvPr>
        </p:nvGraphicFramePr>
        <p:xfrm>
          <a:off x="2839304" y="2038663"/>
          <a:ext cx="7324028" cy="3200220"/>
        </p:xfrm>
        <a:graphic>
          <a:graphicData uri="http://schemas.openxmlformats.org/drawingml/2006/table">
            <a:tbl>
              <a:tblPr firstRow="1" firstCol="1" bandRow="1"/>
              <a:tblGrid>
                <a:gridCol w="1682194">
                  <a:extLst>
                    <a:ext uri="{9D8B030D-6E8A-4147-A177-3AD203B41FA5}">
                      <a16:colId xmlns:a16="http://schemas.microsoft.com/office/drawing/2014/main" val="430764226"/>
                    </a:ext>
                  </a:extLst>
                </a:gridCol>
                <a:gridCol w="5641834">
                  <a:extLst>
                    <a:ext uri="{9D8B030D-6E8A-4147-A177-3AD203B41FA5}">
                      <a16:colId xmlns:a16="http://schemas.microsoft.com/office/drawing/2014/main" val="775927277"/>
                    </a:ext>
                  </a:extLst>
                </a:gridCol>
              </a:tblGrid>
              <a:tr h="4960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30411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inventarios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198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salida, entrada y disponibilidad de repuestos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46489"/>
                  </a:ext>
                </a:extLst>
              </a:tr>
              <a:tr h="7959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82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los repuestos y almacenara la información.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00235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5303"/>
              </p:ext>
            </p:extLst>
          </p:nvPr>
        </p:nvGraphicFramePr>
        <p:xfrm>
          <a:off x="3192905" y="2142910"/>
          <a:ext cx="7352488" cy="2933448"/>
        </p:xfrm>
        <a:graphic>
          <a:graphicData uri="http://schemas.openxmlformats.org/drawingml/2006/table">
            <a:tbl>
              <a:tblPr firstRow="1" firstCol="1" bandRow="1"/>
              <a:tblGrid>
                <a:gridCol w="1882954">
                  <a:extLst>
                    <a:ext uri="{9D8B030D-6E8A-4147-A177-3AD203B41FA5}">
                      <a16:colId xmlns:a16="http://schemas.microsoft.com/office/drawing/2014/main" val="2501799647"/>
                    </a:ext>
                  </a:extLst>
                </a:gridCol>
                <a:gridCol w="5469534">
                  <a:extLst>
                    <a:ext uri="{9D8B030D-6E8A-4147-A177-3AD203B41FA5}">
                      <a16:colId xmlns:a16="http://schemas.microsoft.com/office/drawing/2014/main" val="515527986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387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Administrar los proveedores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6852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Facilidad de contacto con proveedores, actualización de datos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3118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8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eliminar y añadir a los proveedores con los que la empresa tenga contacto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26018"/>
                  </a:ext>
                </a:extLst>
              </a:tr>
              <a:tr h="3422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8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0253"/>
              </p:ext>
            </p:extLst>
          </p:nvPr>
        </p:nvGraphicFramePr>
        <p:xfrm>
          <a:off x="3192905" y="2072928"/>
          <a:ext cx="7428075" cy="2697102"/>
        </p:xfrm>
        <a:graphic>
          <a:graphicData uri="http://schemas.openxmlformats.org/drawingml/2006/table">
            <a:tbl>
              <a:tblPr firstRow="1" firstCol="1" bandRow="1"/>
              <a:tblGrid>
                <a:gridCol w="2032377">
                  <a:extLst>
                    <a:ext uri="{9D8B030D-6E8A-4147-A177-3AD203B41FA5}">
                      <a16:colId xmlns:a16="http://schemas.microsoft.com/office/drawing/2014/main" val="257622061"/>
                    </a:ext>
                  </a:extLst>
                </a:gridCol>
                <a:gridCol w="5395698">
                  <a:extLst>
                    <a:ext uri="{9D8B030D-6E8A-4147-A177-3AD203B41FA5}">
                      <a16:colId xmlns:a16="http://schemas.microsoft.com/office/drawing/2014/main" val="69748971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0538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Notificar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9567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notificara en caso de inconsistencias, se tendrá control de las facturas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2305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1552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notificara inconsistencias de documentos de servicio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49350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55576"/>
              </p:ext>
            </p:extLst>
          </p:nvPr>
        </p:nvGraphicFramePr>
        <p:xfrm>
          <a:off x="3654419" y="1980193"/>
          <a:ext cx="6883666" cy="3153667"/>
        </p:xfrm>
        <a:graphic>
          <a:graphicData uri="http://schemas.openxmlformats.org/drawingml/2006/table">
            <a:tbl>
              <a:tblPr firstRow="1" firstCol="1" bandRow="1"/>
              <a:tblGrid>
                <a:gridCol w="1883508">
                  <a:extLst>
                    <a:ext uri="{9D8B030D-6E8A-4147-A177-3AD203B41FA5}">
                      <a16:colId xmlns:a16="http://schemas.microsoft.com/office/drawing/2014/main" val="3599336047"/>
                    </a:ext>
                  </a:extLst>
                </a:gridCol>
                <a:gridCol w="5000158">
                  <a:extLst>
                    <a:ext uri="{9D8B030D-6E8A-4147-A177-3AD203B41FA5}">
                      <a16:colId xmlns:a16="http://schemas.microsoft.com/office/drawing/2014/main" val="1895027247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7957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Registro de servicio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26287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registrará los datos del cliente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control sobre los pagos realizados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049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54508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los datos del servicio prestado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09976"/>
                  </a:ext>
                </a:extLst>
              </a:tr>
              <a:tr h="217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26235"/>
              </p:ext>
            </p:extLst>
          </p:nvPr>
        </p:nvGraphicFramePr>
        <p:xfrm>
          <a:off x="3563864" y="2095091"/>
          <a:ext cx="7244044" cy="2811147"/>
        </p:xfrm>
        <a:graphic>
          <a:graphicData uri="http://schemas.openxmlformats.org/drawingml/2006/table">
            <a:tbl>
              <a:tblPr firstRow="1" firstCol="1" bandRow="1"/>
              <a:tblGrid>
                <a:gridCol w="1576332">
                  <a:extLst>
                    <a:ext uri="{9D8B030D-6E8A-4147-A177-3AD203B41FA5}">
                      <a16:colId xmlns:a16="http://schemas.microsoft.com/office/drawing/2014/main" val="1957966494"/>
                    </a:ext>
                  </a:extLst>
                </a:gridCol>
                <a:gridCol w="5667712">
                  <a:extLst>
                    <a:ext uri="{9D8B030D-6E8A-4147-A177-3AD203B41FA5}">
                      <a16:colId xmlns:a16="http://schemas.microsoft.com/office/drawing/2014/main" val="3863273499"/>
                    </a:ext>
                  </a:extLst>
                </a:gridCol>
              </a:tblGrid>
              <a:tr h="66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RF7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711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productos registrados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397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Fácil a acceso a la información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135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301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que el usuario pueda visualizar los productos registrados.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98637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9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7794"/>
              </p:ext>
            </p:extLst>
          </p:nvPr>
        </p:nvGraphicFramePr>
        <p:xfrm>
          <a:off x="3192905" y="2044417"/>
          <a:ext cx="7420131" cy="3153667"/>
        </p:xfrm>
        <a:graphic>
          <a:graphicData uri="http://schemas.openxmlformats.org/drawingml/2006/table">
            <a:tbl>
              <a:tblPr firstRow="1" firstCol="1" bandRow="1"/>
              <a:tblGrid>
                <a:gridCol w="1588208">
                  <a:extLst>
                    <a:ext uri="{9D8B030D-6E8A-4147-A177-3AD203B41FA5}">
                      <a16:colId xmlns:a16="http://schemas.microsoft.com/office/drawing/2014/main" val="1652728588"/>
                    </a:ext>
                  </a:extLst>
                </a:gridCol>
                <a:gridCol w="5831923">
                  <a:extLst>
                    <a:ext uri="{9D8B030D-6E8A-4147-A177-3AD203B41FA5}">
                      <a16:colId xmlns:a16="http://schemas.microsoft.com/office/drawing/2014/main" val="1406122554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RF8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93596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Registro de facturas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36186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un mayor control de gastos y ganancias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Facilitará la visualización de inconsistencias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2125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664438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las facturas canceladas y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500484"/>
                  </a:ext>
                </a:extLst>
              </a:tr>
              <a:tr h="3917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2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82547" y="169722"/>
            <a:ext cx="7590354" cy="156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n" sz="6000" dirty="0">
                <a:solidFill>
                  <a:schemeClr val="bg1"/>
                </a:solidFill>
                <a:latin typeface="Cooper Black" panose="0208090404030B020404" pitchFamily="18" charset="0"/>
              </a:rPr>
              <a:t>Problema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6945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53684" y="2357438"/>
            <a:ext cx="8512309" cy="413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99182" y="2385557"/>
            <a:ext cx="851756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Esto provoca que no se genere un cobro por el servicio lo cual esta generando perdidas económicas dentro de la empresa, también se evidencian problemas a la hora de verificar los productos lo cual genera que se realicen compras innecesarias de algunos productos y sea un gasto innecesario.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99182" y="4692405"/>
            <a:ext cx="875261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un aplicativo web haría mas eficiente la organización de inventario y de facturación en la empresa ARTURO AIRES</a:t>
            </a:r>
            <a:r>
              <a:rPr lang="es-CO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75380"/>
              </p:ext>
            </p:extLst>
          </p:nvPr>
        </p:nvGraphicFramePr>
        <p:xfrm>
          <a:off x="3436301" y="1974980"/>
          <a:ext cx="7476537" cy="2697102"/>
        </p:xfrm>
        <a:graphic>
          <a:graphicData uri="http://schemas.openxmlformats.org/drawingml/2006/table">
            <a:tbl>
              <a:tblPr firstRow="1" firstCol="1" bandRow="1"/>
              <a:tblGrid>
                <a:gridCol w="2016175">
                  <a:extLst>
                    <a:ext uri="{9D8B030D-6E8A-4147-A177-3AD203B41FA5}">
                      <a16:colId xmlns:a16="http://schemas.microsoft.com/office/drawing/2014/main" val="342099370"/>
                    </a:ext>
                  </a:extLst>
                </a:gridCol>
                <a:gridCol w="5460362">
                  <a:extLst>
                    <a:ext uri="{9D8B030D-6E8A-4147-A177-3AD203B41FA5}">
                      <a16:colId xmlns:a16="http://schemas.microsoft.com/office/drawing/2014/main" val="18815515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RF9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61829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Tener en cuenta los clientes frecuentes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09041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clientes frecuentes tendrán un descuento determinado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registro de los clientes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79947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63984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tener acceso a los datos del cliente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892336"/>
                  </a:ext>
                </a:extLst>
              </a:tr>
              <a:tr h="996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3968"/>
              </p:ext>
            </p:extLst>
          </p:nvPr>
        </p:nvGraphicFramePr>
        <p:xfrm>
          <a:off x="3192905" y="1879191"/>
          <a:ext cx="7332601" cy="2925384"/>
        </p:xfrm>
        <a:graphic>
          <a:graphicData uri="http://schemas.openxmlformats.org/drawingml/2006/table">
            <a:tbl>
              <a:tblPr firstRow="1" firstCol="1" bandRow="1"/>
              <a:tblGrid>
                <a:gridCol w="1974930">
                  <a:extLst>
                    <a:ext uri="{9D8B030D-6E8A-4147-A177-3AD203B41FA5}">
                      <a16:colId xmlns:a16="http://schemas.microsoft.com/office/drawing/2014/main" val="3057408605"/>
                    </a:ext>
                  </a:extLst>
                </a:gridCol>
                <a:gridCol w="5357671">
                  <a:extLst>
                    <a:ext uri="{9D8B030D-6E8A-4147-A177-3AD203B41FA5}">
                      <a16:colId xmlns:a16="http://schemas.microsoft.com/office/drawing/2014/main" val="3630518196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RF10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7432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facturas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59579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clientes frecuentes tendrán un descuento determinado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registro de los clientes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68499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16215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al usuario visualizar las facturas registradas ya sean canceladas o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182134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2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31212"/>
              </p:ext>
            </p:extLst>
          </p:nvPr>
        </p:nvGraphicFramePr>
        <p:xfrm>
          <a:off x="3470910" y="2244803"/>
          <a:ext cx="6557510" cy="3153666"/>
        </p:xfrm>
        <a:graphic>
          <a:graphicData uri="http://schemas.openxmlformats.org/drawingml/2006/table">
            <a:tbl>
              <a:tblPr firstRow="1" firstCol="1" bandRow="1"/>
              <a:tblGrid>
                <a:gridCol w="1548169">
                  <a:extLst>
                    <a:ext uri="{9D8B030D-6E8A-4147-A177-3AD203B41FA5}">
                      <a16:colId xmlns:a16="http://schemas.microsoft.com/office/drawing/2014/main" val="3198736365"/>
                    </a:ext>
                  </a:extLst>
                </a:gridCol>
                <a:gridCol w="5009341">
                  <a:extLst>
                    <a:ext uri="{9D8B030D-6E8A-4147-A177-3AD203B41FA5}">
                      <a16:colId xmlns:a16="http://schemas.microsoft.com/office/drawing/2014/main" val="446289717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0498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Modificación de inventario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96786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Siempre podrá modificar los datos del inventario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7972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12002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modificar el inventario siempre que sea necesario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3204"/>
                  </a:ext>
                </a:extLst>
              </a:tr>
              <a:tr h="197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5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48882" y="4242218"/>
            <a:ext cx="8373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Requisitos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40539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5905"/>
              </p:ext>
            </p:extLst>
          </p:nvPr>
        </p:nvGraphicFramePr>
        <p:xfrm>
          <a:off x="2644948" y="1745673"/>
          <a:ext cx="7200000" cy="3600000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318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Mantenibilidad</a:t>
                      </a:r>
                      <a:endParaRPr lang="es-C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designará fechas para la realización del mantenimiento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</a:t>
                      </a:r>
                      <a:r>
                        <a:rPr lang="es-E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sistema debe contar con la 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osibilidad de realizar modificaciones o reparaciones a un proceso sin afectar la continuidad del servicio.</a:t>
                      </a:r>
                      <a:endParaRPr lang="es-C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1704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31411"/>
              </p:ext>
            </p:extLst>
          </p:nvPr>
        </p:nvGraphicFramePr>
        <p:xfrm>
          <a:off x="2784763" y="1773380"/>
          <a:ext cx="7200000" cy="3757688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816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RNF02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Disponibilidad</a:t>
                      </a:r>
                      <a:br>
                        <a:rPr lang="es-CO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CO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debe estar disponible siempre que sea solicitado, debe ser de fácil acceso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debe tener una disponibilidad del 90% de las veces en que un usuario intente accederlo, ya que debe contar con disponibilidad para mantenimiento y corrección de errores.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9575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5997"/>
              </p:ext>
            </p:extLst>
          </p:nvPr>
        </p:nvGraphicFramePr>
        <p:xfrm>
          <a:off x="2729347" y="1690254"/>
          <a:ext cx="7200000" cy="3600000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Simplicidad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CO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interfaz debe ser sencilla, debe ser clara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La interfaz debe estar complementada con un buen sistema de ayuda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37133"/>
              </p:ext>
            </p:extLst>
          </p:nvPr>
        </p:nvGraphicFramePr>
        <p:xfrm>
          <a:off x="2701637" y="1787235"/>
          <a:ext cx="7200000" cy="3785904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69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Seguridad en información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garantizara a los usuarios una seguridad en cuanto a la información que se procede en el sistema.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Garantizar la seguridad del sistema con respecto a la información y datos que se manejan tales sean documentos, facturas, registros de material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realizando copias de seguridad de manera periódica de los documentos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DB3B56C-96E6-4E3E-BDDB-75619808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97983"/>
              </p:ext>
            </p:extLst>
          </p:nvPr>
        </p:nvGraphicFramePr>
        <p:xfrm>
          <a:off x="2701637" y="1787235"/>
          <a:ext cx="7200000" cy="3586144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69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Seguridad en información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garantizara a los usuarios una seguridad en cuanto a la información que se procede en el sistema.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Garantizar la seguridad del sistema con respecto a la información y datos que se manejan tales sean documentos, facturas, registros de material, dando acceso solo a personal autorizado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49695"/>
              </p:ext>
            </p:extLst>
          </p:nvPr>
        </p:nvGraphicFramePr>
        <p:xfrm>
          <a:off x="2701637" y="1787235"/>
          <a:ext cx="7200000" cy="3681656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64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Tratamiento de datos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tiene el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consentimiento para tratar los datos de parte de los afectados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tendrá el acceso para el uso datos con consentimiento de los afectados para poder realizar operaciones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3326" y="514350"/>
            <a:ext cx="568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499211" y="2645936"/>
            <a:ext cx="840535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300" dirty="0">
                <a:latin typeface="Arial" panose="020B0604020202020204" pitchFamily="34" charset="0"/>
                <a:cs typeface="Arial" panose="020B0604020202020204" pitchFamily="34" charset="0"/>
              </a:rPr>
              <a:t>A partir del análisis a la problemática encontrada en la empresa ARTURO AIRES, en relación con el arreglo y mantenimiento de aires acondicionados en automóviles, en donde el servicio mayormente se presta a domicilio.</a:t>
            </a:r>
            <a:endParaRPr lang="es-CO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300" dirty="0">
                <a:latin typeface="Arial" panose="020B0604020202020204" pitchFamily="34" charset="0"/>
                <a:cs typeface="Arial" panose="020B0604020202020204" pitchFamily="34" charset="0"/>
              </a:rPr>
              <a:t>Para el logro de objetivos misionales, apoyar y simplificar algunas tareas para la empresa, es necesario construir un aplicativo web que permita dar soporte a procesos enfocados al inventariado y en la organización de facturas, lo cual ayudara a dar un orden en esta área.</a:t>
            </a:r>
            <a:endParaRPr lang="es-CO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0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29000" y="4900613"/>
            <a:ext cx="8158163" cy="12287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35943" y="5129213"/>
            <a:ext cx="11344275" cy="11144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57713" y="5029200"/>
            <a:ext cx="7634287" cy="14144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62537" y="4900613"/>
            <a:ext cx="8420100" cy="1343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>
                <a:solidFill>
                  <a:srgbClr val="92D050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3845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99281"/>
              </p:ext>
            </p:extLst>
          </p:nvPr>
        </p:nvGraphicFramePr>
        <p:xfrm>
          <a:off x="3078163" y="1730185"/>
          <a:ext cx="5605780" cy="142709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1029004159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0167390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RF1: El sistema debe permitirá el registro de nuevos usuarios y la asignación de un rol dentro de la empresa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0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1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datos de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36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Modificar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9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64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Cambiar contraseña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1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Asignar</a:t>
                      </a:r>
                      <a:r>
                        <a:rPr lang="es-CO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625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941"/>
              </p:ext>
            </p:extLst>
          </p:nvPr>
        </p:nvGraphicFramePr>
        <p:xfrm>
          <a:off x="3078163" y="3288418"/>
          <a:ext cx="5605780" cy="123139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52824830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867285502"/>
                    </a:ext>
                  </a:extLst>
                </a:gridCol>
              </a:tblGrid>
              <a:tr h="3125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RF2: El sistema permitirá el ingreso a usuarios registrados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3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3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Cerrar</a:t>
                      </a:r>
                      <a:r>
                        <a:rPr lang="es-CO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sesión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79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Iniciar sesión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8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Recuperar contraseña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Cambiar contraseña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863072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98884"/>
              </p:ext>
            </p:extLst>
          </p:nvPr>
        </p:nvGraphicFramePr>
        <p:xfrm>
          <a:off x="3078163" y="4646392"/>
          <a:ext cx="5605780" cy="897128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974629941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006915756"/>
                    </a:ext>
                  </a:extLst>
                </a:gridCol>
              </a:tblGrid>
              <a:tr h="31306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RF3:</a:t>
                      </a: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registrar el inventarío de repuestos y almacenará la información.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6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Reportar entrada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016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Reportar salida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39165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03188"/>
              </p:ext>
            </p:extLst>
          </p:nvPr>
        </p:nvGraphicFramePr>
        <p:xfrm>
          <a:off x="3078163" y="5691392"/>
          <a:ext cx="5605780" cy="108419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431812202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5836187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RF4: El sistema permitirá eliminar y añadir a los proveedores con los que la empresa tenga contacto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6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52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proveedor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0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Eliminar proveedor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3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proveedores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671517"/>
                  </a:ext>
                </a:extLst>
              </a:tr>
            </a:tbl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078163" y="46377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39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0" y="248695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15644"/>
              </p:ext>
            </p:extLst>
          </p:nvPr>
        </p:nvGraphicFramePr>
        <p:xfrm>
          <a:off x="3464849" y="2012064"/>
          <a:ext cx="5605780" cy="595443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1906404273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3678196610"/>
                    </a:ext>
                  </a:extLst>
                </a:gridCol>
              </a:tblGrid>
              <a:tr h="204164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RF5: El sistema notificara inconsistencias de documentos de servicio.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91333"/>
                  </a:ext>
                </a:extLst>
              </a:tr>
              <a:tr h="204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3302"/>
                  </a:ext>
                </a:extLst>
              </a:tr>
              <a:tr h="18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Notificar incumplimientos pagos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9259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77366"/>
              </p:ext>
            </p:extLst>
          </p:nvPr>
        </p:nvGraphicFramePr>
        <p:xfrm>
          <a:off x="3464849" y="2839398"/>
          <a:ext cx="5605780" cy="88849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23752386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15283495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RF6: El sistema permitirá registrar los datos del servicio prestado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datos del servicio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43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datos del cliente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servicio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67949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62405"/>
              </p:ext>
            </p:extLst>
          </p:nvPr>
        </p:nvGraphicFramePr>
        <p:xfrm>
          <a:off x="3464849" y="3788331"/>
          <a:ext cx="5605780" cy="91274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630122590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1251497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RF7: El sistema permitirá que el usuario pueda consultar los productos registrados en él inventario.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0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76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disponibilidad de productos en inventario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0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Seleccionar los productos necesarios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098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4547"/>
              </p:ext>
            </p:extLst>
          </p:nvPr>
        </p:nvGraphicFramePr>
        <p:xfrm>
          <a:off x="3464849" y="4932971"/>
          <a:ext cx="5605780" cy="71704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799398723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0304897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RF8: El sistema permitirá registrar las facturas canceladas y pendientes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1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68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facturas canceladas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5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facturas pendientes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8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68110"/>
              </p:ext>
            </p:extLst>
          </p:nvPr>
        </p:nvGraphicFramePr>
        <p:xfrm>
          <a:off x="3829425" y="1937959"/>
          <a:ext cx="5605780" cy="88849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61009344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2456292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RF9: </a:t>
                      </a:r>
                      <a:r>
                        <a:rPr lang="es-E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tener acceso a los datos del cliente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9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datos de los clientes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6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antigüedad de los clientes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6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acuerdos de pago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87019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86632"/>
              </p:ext>
            </p:extLst>
          </p:nvPr>
        </p:nvGraphicFramePr>
        <p:xfrm>
          <a:off x="3829425" y="3173297"/>
          <a:ext cx="5605780" cy="91274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4235661527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152843593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RF10: El sistema permitirá al usuario visualizar las facturas registradas ya sean canceladas o pendientes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9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0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facturas canceladas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525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facturas pendientes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14212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79531"/>
              </p:ext>
            </p:extLst>
          </p:nvPr>
        </p:nvGraphicFramePr>
        <p:xfrm>
          <a:off x="3829425" y="4424954"/>
          <a:ext cx="5605780" cy="912190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1820715840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3812023384"/>
                    </a:ext>
                  </a:extLst>
                </a:gridCol>
              </a:tblGrid>
              <a:tr h="210769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RF11:</a:t>
                      </a: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modificar el inventario siempre que sea necesario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7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6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salida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70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entrada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9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Actualizar inventario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26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1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13A3B7-6CF1-4102-943D-329F8E1F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56" y="68239"/>
            <a:ext cx="9632117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0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CF5C96D-33F3-44D9-8EF8-483699B58AC0}"/>
              </a:ext>
            </a:extLst>
          </p:cNvPr>
          <p:cNvSpPr/>
          <p:nvPr/>
        </p:nvSpPr>
        <p:spPr>
          <a:xfrm>
            <a:off x="4531057" y="2959103"/>
            <a:ext cx="3739487" cy="21588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000" b="1" dirty="0">
                <a:latin typeface="Aharoni" panose="02010803020104030203" pitchFamily="2" charset="-79"/>
                <a:cs typeface="Aharoni" panose="02010803020104030203" pitchFamily="2" charset="-79"/>
                <a:hlinkClick r:id="rId3" action="ppaction://hlinkfile"/>
              </a:rPr>
              <a:t>Casos de uso extendido</a:t>
            </a:r>
            <a:endParaRPr lang="es-CO" sz="3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4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3326" y="514350"/>
            <a:ext cx="568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34018" y="2566018"/>
            <a:ext cx="768632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300" dirty="0">
                <a:latin typeface="Arial" panose="020B0604020202020204" pitchFamily="34" charset="0"/>
                <a:cs typeface="Arial" panose="020B0604020202020204" pitchFamily="34" charset="0"/>
              </a:rPr>
              <a:t>Esto beneficiara a la empresa a la hora de comprar mercancía y realizar domicilios, lo cual en algunos casos ocasiona pérdidas de dinero innecesarias debido a la compra innecesaria de repuestos y a no registrar las facturas lo que lleva a que se preste el servicio de manera gratuita.</a:t>
            </a:r>
            <a:endParaRPr lang="es-CO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3311008" y="629478"/>
            <a:ext cx="6856573" cy="72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Objetivo general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43710" y="2749569"/>
            <a:ext cx="7814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que apoye los procesos de inventario y facturación en la empresa Arturo Aires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984460" y="204717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Objetivos específicos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84460" y="2522101"/>
            <a:ext cx="792381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Gestionar procesos de inventario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Gestionar la organización de las facturas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que sea adaptable a cualquier tipo de dispositivo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Realizar Seguimiento de la disponibilidad de los repuestos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Organizar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los datos de clientes y proveedores para facilitar el contacto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Facilitar el acceso a los datos para los trabajadores y el administrador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5082" y="339770"/>
            <a:ext cx="10475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Delimitación</a:t>
            </a:r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 y 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79176" y="2250322"/>
            <a:ext cx="842468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Se va a desarrollar para la empresa: ARTURO AIRES.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El tiempo para desarrollar el software es de un año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Se apoyara la organización de inventarios y de facturas lo cual optimizara el servicio de domicilios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4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FFFF"/>
                </a:solidFill>
                <a:latin typeface="Cooper Black" panose="0208090404030B020404" pitchFamily="18" charset="0"/>
              </a:rPr>
              <a:t>Técnicas de levantamiento de información</a:t>
            </a:r>
            <a:br>
              <a:rPr lang="es-CO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90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1919</Words>
  <Application>Microsoft Office PowerPoint</Application>
  <PresentationFormat>Panorámica</PresentationFormat>
  <Paragraphs>383</Paragraphs>
  <Slides>45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3" baseType="lpstr">
      <vt:lpstr>Aharoni</vt:lpstr>
      <vt:lpstr>Arial</vt:lpstr>
      <vt:lpstr>Britannic Bold</vt:lpstr>
      <vt:lpstr>Calibri</vt:lpstr>
      <vt:lpstr>Cooper Black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Técnicas de levantamiento de información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Diagramas de flujo de proceso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205</cp:revision>
  <dcterms:created xsi:type="dcterms:W3CDTF">2014-06-25T16:18:26Z</dcterms:created>
  <dcterms:modified xsi:type="dcterms:W3CDTF">2019-07-24T13:16:22Z</dcterms:modified>
</cp:coreProperties>
</file>