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6"/>
  </p:notesMasterIdLst>
  <p:handoutMasterIdLst>
    <p:handoutMasterId r:id="rId57"/>
  </p:handoutMasterIdLst>
  <p:sldIdLst>
    <p:sldId id="323" r:id="rId2"/>
    <p:sldId id="376" r:id="rId3"/>
    <p:sldId id="377" r:id="rId4"/>
    <p:sldId id="325" r:id="rId5"/>
    <p:sldId id="364" r:id="rId6"/>
    <p:sldId id="327" r:id="rId7"/>
    <p:sldId id="365" r:id="rId8"/>
    <p:sldId id="326" r:id="rId9"/>
    <p:sldId id="300" r:id="rId10"/>
    <p:sldId id="328" r:id="rId11"/>
    <p:sldId id="332" r:id="rId12"/>
    <p:sldId id="277" r:id="rId13"/>
    <p:sldId id="329" r:id="rId14"/>
    <p:sldId id="368" r:id="rId15"/>
    <p:sldId id="331" r:id="rId16"/>
    <p:sldId id="333" r:id="rId17"/>
    <p:sldId id="334" r:id="rId18"/>
    <p:sldId id="335" r:id="rId19"/>
    <p:sldId id="355" r:id="rId20"/>
    <p:sldId id="356" r:id="rId21"/>
    <p:sldId id="357" r:id="rId22"/>
    <p:sldId id="358" r:id="rId23"/>
    <p:sldId id="336" r:id="rId24"/>
    <p:sldId id="337" r:id="rId25"/>
    <p:sldId id="338" r:id="rId26"/>
    <p:sldId id="339" r:id="rId27"/>
    <p:sldId id="340" r:id="rId28"/>
    <p:sldId id="341" r:id="rId29"/>
    <p:sldId id="342" r:id="rId30"/>
    <p:sldId id="343" r:id="rId31"/>
    <p:sldId id="344" r:id="rId32"/>
    <p:sldId id="345" r:id="rId33"/>
    <p:sldId id="347" r:id="rId34"/>
    <p:sldId id="348" r:id="rId35"/>
    <p:sldId id="349" r:id="rId36"/>
    <p:sldId id="351" r:id="rId37"/>
    <p:sldId id="352" r:id="rId38"/>
    <p:sldId id="353" r:id="rId39"/>
    <p:sldId id="354" r:id="rId40"/>
    <p:sldId id="350" r:id="rId41"/>
    <p:sldId id="366" r:id="rId42"/>
    <p:sldId id="359" r:id="rId43"/>
    <p:sldId id="361" r:id="rId44"/>
    <p:sldId id="362" r:id="rId45"/>
    <p:sldId id="363" r:id="rId46"/>
    <p:sldId id="360" r:id="rId47"/>
    <p:sldId id="367" r:id="rId48"/>
    <p:sldId id="369" r:id="rId49"/>
    <p:sldId id="371" r:id="rId50"/>
    <p:sldId id="372" r:id="rId51"/>
    <p:sldId id="370" r:id="rId52"/>
    <p:sldId id="373" r:id="rId53"/>
    <p:sldId id="374" r:id="rId54"/>
    <p:sldId id="375" r:id="rId55"/>
  </p:sldIdLst>
  <p:sldSz cx="12192000" cy="6858000"/>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CFF4"/>
    <a:srgbClr val="E2D6D6"/>
    <a:srgbClr val="6B4C4B"/>
    <a:srgbClr val="0099A5"/>
    <a:srgbClr val="FFFFFF"/>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2" autoAdjust="0"/>
    <p:restoredTop sz="94291" autoAdjust="0"/>
  </p:normalViewPr>
  <p:slideViewPr>
    <p:cSldViewPr snapToGrid="0" snapToObjects="1">
      <p:cViewPr>
        <p:scale>
          <a:sx n="33" d="100"/>
          <a:sy n="33" d="100"/>
        </p:scale>
        <p:origin x="264" y="87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032"/>
    </p:cViewPr>
  </p:sorterViewPr>
  <p:notesViewPr>
    <p:cSldViewPr snapToGrid="0" snapToObjects="1">
      <p:cViewPr varScale="1">
        <p:scale>
          <a:sx n="56" d="100"/>
          <a:sy n="56" d="100"/>
        </p:scale>
        <p:origin x="2856"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dirty="0"/>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4206E0-8F38-491F-8DD8-9DEF31DAB11E}" type="datetimeFigureOut">
              <a:rPr lang="es-CO" smtClean="0"/>
              <a:t>26/09/2019</a:t>
            </a:fld>
            <a:endParaRPr lang="es-CO" dirty="0"/>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dirty="0"/>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A6C985-72EC-4B6C-AB9B-9E37B8ADE95E}" type="slidenum">
              <a:rPr lang="es-CO" smtClean="0"/>
              <a:t>‹Nº›</a:t>
            </a:fld>
            <a:endParaRPr lang="es-CO" dirty="0"/>
          </a:p>
        </p:txBody>
      </p:sp>
    </p:spTree>
    <p:extLst>
      <p:ext uri="{BB962C8B-B14F-4D97-AF65-F5344CB8AC3E}">
        <p14:creationId xmlns:p14="http://schemas.microsoft.com/office/powerpoint/2010/main" val="1762765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010A1E-62CC-49C6-B91E-6C9711A6E1A5}" type="datetimeFigureOut">
              <a:rPr lang="es-CO" smtClean="0"/>
              <a:t>26/09/2019</a:t>
            </a:fld>
            <a:endParaRPr lang="es-CO"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2D7CFF-1186-412C-8E92-5E79B3CC7E19}" type="slidenum">
              <a:rPr lang="es-CO" smtClean="0"/>
              <a:t>‹Nº›</a:t>
            </a:fld>
            <a:endParaRPr lang="es-CO" dirty="0"/>
          </a:p>
        </p:txBody>
      </p:sp>
    </p:spTree>
    <p:extLst>
      <p:ext uri="{BB962C8B-B14F-4D97-AF65-F5344CB8AC3E}">
        <p14:creationId xmlns:p14="http://schemas.microsoft.com/office/powerpoint/2010/main" val="483759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842D7CFF-1186-412C-8E92-5E79B3CC7E19}" type="slidenum">
              <a:rPr lang="es-CO" smtClean="0"/>
              <a:t>13</a:t>
            </a:fld>
            <a:endParaRPr lang="es-CO" dirty="0"/>
          </a:p>
        </p:txBody>
      </p:sp>
    </p:spTree>
    <p:extLst>
      <p:ext uri="{BB962C8B-B14F-4D97-AF65-F5344CB8AC3E}">
        <p14:creationId xmlns:p14="http://schemas.microsoft.com/office/powerpoint/2010/main" val="3652645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842D7CFF-1186-412C-8E92-5E79B3CC7E19}" type="slidenum">
              <a:rPr lang="es-CO" smtClean="0"/>
              <a:t>14</a:t>
            </a:fld>
            <a:endParaRPr lang="es-CO" dirty="0"/>
          </a:p>
        </p:txBody>
      </p:sp>
    </p:spTree>
    <p:extLst>
      <p:ext uri="{BB962C8B-B14F-4D97-AF65-F5344CB8AC3E}">
        <p14:creationId xmlns:p14="http://schemas.microsoft.com/office/powerpoint/2010/main" val="732845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842D7CFF-1186-412C-8E92-5E79B3CC7E19}" type="slidenum">
              <a:rPr lang="es-CO" smtClean="0"/>
              <a:t>15</a:t>
            </a:fld>
            <a:endParaRPr lang="es-CO" dirty="0"/>
          </a:p>
        </p:txBody>
      </p:sp>
    </p:spTree>
    <p:extLst>
      <p:ext uri="{BB962C8B-B14F-4D97-AF65-F5344CB8AC3E}">
        <p14:creationId xmlns:p14="http://schemas.microsoft.com/office/powerpoint/2010/main" val="2243582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842D7CFF-1186-412C-8E92-5E79B3CC7E19}" type="slidenum">
              <a:rPr lang="es-CO" smtClean="0"/>
              <a:t>31</a:t>
            </a:fld>
            <a:endParaRPr lang="es-CO" dirty="0"/>
          </a:p>
        </p:txBody>
      </p:sp>
    </p:spTree>
    <p:extLst>
      <p:ext uri="{BB962C8B-B14F-4D97-AF65-F5344CB8AC3E}">
        <p14:creationId xmlns:p14="http://schemas.microsoft.com/office/powerpoint/2010/main" val="10992624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8.jpeg"/><Relationship Id="rId1" Type="http://schemas.openxmlformats.org/officeDocument/2006/relationships/slideMaster" Target="../slideMasters/slideMaster1.xml"/><Relationship Id="rId5" Type="http://schemas.openxmlformats.org/officeDocument/2006/relationships/image" Target="../media/image19.emf"/><Relationship Id="rId4" Type="http://schemas.openxmlformats.org/officeDocument/2006/relationships/image" Target="../media/image9.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20.jpeg"/><Relationship Id="rId1" Type="http://schemas.openxmlformats.org/officeDocument/2006/relationships/slideMaster" Target="../slideMasters/slideMaster1.xml"/><Relationship Id="rId5" Type="http://schemas.openxmlformats.org/officeDocument/2006/relationships/image" Target="../media/image21.emf"/><Relationship Id="rId4" Type="http://schemas.openxmlformats.org/officeDocument/2006/relationships/image" Target="../media/image13.emf"/></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2.jpeg"/><Relationship Id="rId1" Type="http://schemas.openxmlformats.org/officeDocument/2006/relationships/slideMaster" Target="../slideMasters/slideMaster1.xml"/><Relationship Id="rId5" Type="http://schemas.openxmlformats.org/officeDocument/2006/relationships/image" Target="../media/image23.emf"/><Relationship Id="rId4" Type="http://schemas.openxmlformats.org/officeDocument/2006/relationships/image" Target="../media/image5.emf"/></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24.jpeg"/><Relationship Id="rId1" Type="http://schemas.openxmlformats.org/officeDocument/2006/relationships/slideMaster" Target="../slideMasters/slideMaster1.xml"/><Relationship Id="rId5" Type="http://schemas.openxmlformats.org/officeDocument/2006/relationships/image" Target="../media/image25.emf"/><Relationship Id="rId4" Type="http://schemas.openxmlformats.org/officeDocument/2006/relationships/image" Target="../media/image9.emf"/></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26.jpeg"/><Relationship Id="rId1" Type="http://schemas.openxmlformats.org/officeDocument/2006/relationships/slideMaster" Target="../slideMasters/slideMaster1.xml"/><Relationship Id="rId5" Type="http://schemas.openxmlformats.org/officeDocument/2006/relationships/image" Target="../media/image27.emf"/><Relationship Id="rId4" Type="http://schemas.openxmlformats.org/officeDocument/2006/relationships/image" Target="../media/image13.em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2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2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3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3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2.jpe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emf"/><Relationship Id="rId4" Type="http://schemas.openxmlformats.org/officeDocument/2006/relationships/image" Target="../media/image5.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emf"/><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jpeg"/><Relationship Id="rId1" Type="http://schemas.openxmlformats.org/officeDocument/2006/relationships/slideMaster" Target="../slideMasters/slideMaster1.xml"/><Relationship Id="rId5" Type="http://schemas.openxmlformats.org/officeDocument/2006/relationships/image" Target="../media/image14.emf"/><Relationship Id="rId4" Type="http://schemas.openxmlformats.org/officeDocument/2006/relationships/image" Target="../media/image13.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5.jpeg"/><Relationship Id="rId1" Type="http://schemas.openxmlformats.org/officeDocument/2006/relationships/slideMaster" Target="../slideMasters/slideMaster1.xml"/><Relationship Id="rId5" Type="http://schemas.openxmlformats.org/officeDocument/2006/relationships/image" Target="../media/image16.emf"/><Relationship Id="rId4" Type="http://schemas.openxmlformats.org/officeDocument/2006/relationships/image" Target="../media/image5.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t>26/09/2019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dirty="0"/>
          </a:p>
        </p:txBody>
      </p:sp>
      <p:pic>
        <p:nvPicPr>
          <p:cNvPr id="8" name="Picture 4"/>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l="10522" t="17753" r="14498" b="22947"/>
          <a:stretch/>
        </p:blipFill>
        <p:spPr bwMode="auto">
          <a:xfrm>
            <a:off x="-84082" y="-1"/>
            <a:ext cx="12360163" cy="68580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 name="Picture 7"/>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106816" y="4525926"/>
            <a:ext cx="3092216" cy="14076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3" name="Rectángulo 12"/>
          <p:cNvSpPr/>
          <p:nvPr userDrawn="1"/>
        </p:nvSpPr>
        <p:spPr>
          <a:xfrm rot="20675690">
            <a:off x="6752092" y="3295555"/>
            <a:ext cx="1552028" cy="923330"/>
          </a:xfrm>
          <a:prstGeom prst="rect">
            <a:avLst/>
          </a:prstGeom>
          <a:noFill/>
        </p:spPr>
        <p:txBody>
          <a:bodyPr wrap="none" lIns="91440" tIns="45720" rIns="91440" bIns="45720">
            <a:spAutoFit/>
          </a:bodyPr>
          <a:lstStyle/>
          <a:p>
            <a:pPr algn="ctr"/>
            <a:r>
              <a:rPr lang="es-ES" sz="5400" b="1" dirty="0">
                <a:ln w="13462">
                  <a:solidFill>
                    <a:schemeClr val="bg1"/>
                  </a:solidFill>
                  <a:prstDash val="solid"/>
                </a:ln>
                <a:solidFill>
                  <a:schemeClr val="bg1"/>
                </a:solidFill>
                <a:effectLst>
                  <a:outerShdw dist="38100" dir="2700000" algn="bl" rotWithShape="0">
                    <a:schemeClr val="accent5"/>
                  </a:outerShdw>
                </a:effectLst>
              </a:rPr>
              <a:t>ADSI</a:t>
            </a:r>
          </a:p>
        </p:txBody>
      </p:sp>
    </p:spTree>
    <p:extLst>
      <p:ext uri="{BB962C8B-B14F-4D97-AF65-F5344CB8AC3E}">
        <p14:creationId xmlns:p14="http://schemas.microsoft.com/office/powerpoint/2010/main" val="3906047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483D03DC-5ED8-7A42-A55E-C10C004AFC42}" type="datetimeFigureOut">
              <a:rPr lang="es-ES" smtClean="0"/>
              <a:t>26/09/2019</a:t>
            </a:fld>
            <a:endParaRPr lang="es-ES" dirty="0"/>
          </a:p>
        </p:txBody>
      </p:sp>
      <p:pic>
        <p:nvPicPr>
          <p:cNvPr id="10" name="Imagen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1" cy="6858000"/>
          </a:xfrm>
          <a:prstGeom prst="rect">
            <a:avLst/>
          </a:prstGeom>
          <a:ln>
            <a:noFill/>
          </a:ln>
          <a:effectLst>
            <a:softEdge rad="112500"/>
          </a:effectLst>
        </p:spPr>
      </p:pic>
      <p:grpSp>
        <p:nvGrpSpPr>
          <p:cNvPr id="11" name="7 Grupo"/>
          <p:cNvGrpSpPr/>
          <p:nvPr userDrawn="1"/>
        </p:nvGrpSpPr>
        <p:grpSpPr>
          <a:xfrm>
            <a:off x="-1" y="0"/>
            <a:ext cx="12192000" cy="6858000"/>
            <a:chOff x="0" y="0"/>
            <a:chExt cx="9144001" cy="6858000"/>
          </a:xfrm>
        </p:grpSpPr>
        <p:sp>
          <p:nvSpPr>
            <p:cNvPr id="12"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pic>
          <p:nvPicPr>
            <p:cNvPr id="13"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4"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467538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dustrial">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26/09/2019</a:t>
            </a:fld>
            <a:endParaRPr lang="es-ES" dirty="0"/>
          </a:p>
        </p:txBody>
      </p:sp>
      <p:sp>
        <p:nvSpPr>
          <p:cNvPr id="4" name="3 Marcador de pie de página"/>
          <p:cNvSpPr>
            <a:spLocks noGrp="1"/>
          </p:cNvSpPr>
          <p:nvPr>
            <p:ph type="ftr" sz="quarter" idx="11"/>
          </p:nvPr>
        </p:nvSpPr>
        <p:spPr/>
        <p:txBody>
          <a:bodyPr/>
          <a:lstStyle/>
          <a:p>
            <a:endParaRPr lang="es-ES" dirty="0"/>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dirty="0"/>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935"/>
          <a:stretch/>
        </p:blipFill>
        <p:spPr bwMode="auto">
          <a:xfrm>
            <a:off x="-1" y="0"/>
            <a:ext cx="12192001" cy="6984124"/>
          </a:xfrm>
          <a:prstGeom prst="rect">
            <a:avLst/>
          </a:prstGeom>
          <a:noFill/>
          <a:extLst>
            <a:ext uri="{909E8E84-426E-40dd-AFC4-6F175D3DCCD1}">
              <a14:hiddenFill xmlns:a14="http://schemas.microsoft.com/office/drawing/2010/main" xmlns="">
                <a:solidFill>
                  <a:srgbClr val="FFFFFF"/>
                </a:solidFill>
              </a14:hiddenFill>
            </a:ext>
          </a:extLst>
        </p:spPr>
      </p:pic>
      <p:sp>
        <p:nvSpPr>
          <p:cNvPr id="8" name="7 Rectángulo"/>
          <p:cNvSpPr/>
          <p:nvPr/>
        </p:nvSpPr>
        <p:spPr>
          <a:xfrm>
            <a:off x="127379" y="137072"/>
            <a:ext cx="12064621"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
        <p:nvSpPr>
          <p:cNvPr id="9" name="Marcador de contenido 5"/>
          <p:cNvSpPr txBox="1">
            <a:spLocks/>
          </p:cNvSpPr>
          <p:nvPr/>
        </p:nvSpPr>
        <p:spPr>
          <a:xfrm>
            <a:off x="0" y="1"/>
            <a:ext cx="12192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sz="3200"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4182748" cy="82544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9048784" y="-1091939"/>
            <a:ext cx="3994936" cy="78339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0"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10555361" y="2641599"/>
            <a:ext cx="1081632" cy="7096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71243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rmación 2">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26/09/2019</a:t>
            </a:fld>
            <a:endParaRPr lang="es-ES" dirty="0"/>
          </a:p>
        </p:txBody>
      </p:sp>
      <p:sp>
        <p:nvSpPr>
          <p:cNvPr id="4" name="3 Marcador de pie de página"/>
          <p:cNvSpPr>
            <a:spLocks noGrp="1"/>
          </p:cNvSpPr>
          <p:nvPr>
            <p:ph type="ftr" sz="quarter" idx="11"/>
          </p:nvPr>
        </p:nvSpPr>
        <p:spPr/>
        <p:txBody>
          <a:bodyPr/>
          <a:lstStyle/>
          <a:p>
            <a:endParaRPr lang="es-ES" dirty="0"/>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dirty="0"/>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0" y="0"/>
            <a:ext cx="12192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6 Rectángulo"/>
          <p:cNvSpPr/>
          <p:nvPr userDrawn="1"/>
        </p:nvSpPr>
        <p:spPr>
          <a:xfrm>
            <a:off x="1294524" y="4319752"/>
            <a:ext cx="128524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
        <p:nvSpPr>
          <p:cNvPr id="8" name="Marcador de contenido 5"/>
          <p:cNvSpPr txBox="1">
            <a:spLocks/>
          </p:cNvSpPr>
          <p:nvPr userDrawn="1"/>
        </p:nvSpPr>
        <p:spPr>
          <a:xfrm>
            <a:off x="0" y="1"/>
            <a:ext cx="12192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sz="3200"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4381424"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9680247" y="-307500"/>
            <a:ext cx="3148228" cy="61370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4"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10433781" y="1847763"/>
            <a:ext cx="1020751" cy="7206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9638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dustrial 2">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0"/>
            <a:ext cx="12192001" cy="685800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7 Grupo"/>
          <p:cNvGrpSpPr/>
          <p:nvPr userDrawn="1"/>
        </p:nvGrpSpPr>
        <p:grpSpPr>
          <a:xfrm>
            <a:off x="1" y="0"/>
            <a:ext cx="12192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1"/>
            <a:ext cx="12192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sz="3200" dirty="0"/>
          </a:p>
        </p:txBody>
      </p:sp>
      <p:sp>
        <p:nvSpPr>
          <p:cNvPr id="4" name="Marcador de fecha 3"/>
          <p:cNvSpPr>
            <a:spLocks noGrp="1"/>
          </p:cNvSpPr>
          <p:nvPr>
            <p:ph type="dt" sz="half" idx="10"/>
          </p:nvPr>
        </p:nvSpPr>
        <p:spPr/>
        <p:txBody>
          <a:bodyPr/>
          <a:lstStyle/>
          <a:p>
            <a:fld id="{483D03DC-5ED8-7A42-A55E-C10C004AFC42}" type="datetimeFigureOut">
              <a:rPr lang="es-ES" smtClean="0"/>
              <a:t>26/09/2019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dirty="0"/>
          </a:p>
        </p:txBody>
      </p:sp>
      <p:pic>
        <p:nvPicPr>
          <p:cNvPr id="4098"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10689578" y="2853377"/>
            <a:ext cx="929217" cy="561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7900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fraestructura">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26/09/2019</a:t>
            </a:fld>
            <a:endParaRPr lang="es-ES" dirty="0"/>
          </a:p>
        </p:txBody>
      </p:sp>
      <p:sp>
        <p:nvSpPr>
          <p:cNvPr id="4" name="3 Marcador de pie de página"/>
          <p:cNvSpPr>
            <a:spLocks noGrp="1"/>
          </p:cNvSpPr>
          <p:nvPr>
            <p:ph type="ftr" sz="quarter" idx="11"/>
          </p:nvPr>
        </p:nvSpPr>
        <p:spPr/>
        <p:txBody>
          <a:bodyPr/>
          <a:lstStyle/>
          <a:p>
            <a:endParaRPr lang="es-ES" dirty="0"/>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dirty="0"/>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36394" y="-40944"/>
            <a:ext cx="12192001"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7 Rectángulo"/>
          <p:cNvSpPr/>
          <p:nvPr/>
        </p:nvSpPr>
        <p:spPr>
          <a:xfrm>
            <a:off x="127379" y="137072"/>
            <a:ext cx="12101016"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
        <p:nvSpPr>
          <p:cNvPr id="9" name="Marcador de contenido 5"/>
          <p:cNvSpPr txBox="1">
            <a:spLocks/>
          </p:cNvSpPr>
          <p:nvPr/>
        </p:nvSpPr>
        <p:spPr>
          <a:xfrm>
            <a:off x="0" y="1"/>
            <a:ext cx="12192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sz="3200"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4182748" cy="82544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9048784" y="-1091939"/>
            <a:ext cx="3994936" cy="78339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122"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10559197" y="2620371"/>
            <a:ext cx="1095992" cy="709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16495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r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26/09/2019</a:t>
            </a:fld>
            <a:endParaRPr lang="es-ES" dirty="0"/>
          </a:p>
        </p:txBody>
      </p:sp>
      <p:sp>
        <p:nvSpPr>
          <p:cNvPr id="4" name="3 Marcador de pie de página"/>
          <p:cNvSpPr>
            <a:spLocks noGrp="1"/>
          </p:cNvSpPr>
          <p:nvPr>
            <p:ph type="ftr" sz="quarter" idx="11"/>
          </p:nvPr>
        </p:nvSpPr>
        <p:spPr/>
        <p:txBody>
          <a:bodyPr/>
          <a:lstStyle/>
          <a:p>
            <a:endParaRPr lang="es-ES" dirty="0"/>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dirty="0"/>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276372" y="0"/>
            <a:ext cx="11915625" cy="689894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6 Rectángulo"/>
          <p:cNvSpPr/>
          <p:nvPr userDrawn="1"/>
        </p:nvSpPr>
        <p:spPr>
          <a:xfrm>
            <a:off x="1294524" y="4319752"/>
            <a:ext cx="128524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
        <p:nvSpPr>
          <p:cNvPr id="8" name="Marcador de contenido 5"/>
          <p:cNvSpPr txBox="1">
            <a:spLocks/>
          </p:cNvSpPr>
          <p:nvPr userDrawn="1"/>
        </p:nvSpPr>
        <p:spPr>
          <a:xfrm>
            <a:off x="0" y="1"/>
            <a:ext cx="12192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sz="3200"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4381424"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9680247" y="-307500"/>
            <a:ext cx="3148228" cy="61370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10378320" y="1746912"/>
            <a:ext cx="1146413" cy="8598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05719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Diseño personalizado">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25563"/>
          </a:xfrm>
          <a:prstGeom prst="rect">
            <a:avLst/>
          </a:prstGeom>
        </p:spPr>
        <p:txBody>
          <a:bodyPr/>
          <a:lstStyle/>
          <a:p>
            <a:r>
              <a:rPr lang="es-ES" dirty="0"/>
              <a:t>Haga clic para modificar el estilo de título del patrón</a:t>
            </a:r>
            <a:endParaRPr lang="es-CO" dirty="0"/>
          </a:p>
        </p:txBody>
      </p:sp>
      <p:sp>
        <p:nvSpPr>
          <p:cNvPr id="3" name="Marcador de fecha 2"/>
          <p:cNvSpPr>
            <a:spLocks noGrp="1"/>
          </p:cNvSpPr>
          <p:nvPr>
            <p:ph type="dt" sz="half" idx="10"/>
          </p:nvPr>
        </p:nvSpPr>
        <p:spPr/>
        <p:txBody>
          <a:bodyPr/>
          <a:lstStyle/>
          <a:p>
            <a:fld id="{483D03DC-5ED8-7A42-A55E-C10C004AFC42}" type="datetimeFigureOut">
              <a:rPr lang="es-ES" smtClean="0"/>
              <a:t>26/09/2019</a:t>
            </a:fld>
            <a:endParaRPr lang="es-ES" dirty="0"/>
          </a:p>
        </p:txBody>
      </p:sp>
      <p:sp>
        <p:nvSpPr>
          <p:cNvPr id="4" name="Marcador de pie de página 3"/>
          <p:cNvSpPr>
            <a:spLocks noGrp="1"/>
          </p:cNvSpPr>
          <p:nvPr>
            <p:ph type="ftr" sz="quarter" idx="11"/>
          </p:nvPr>
        </p:nvSpPr>
        <p:spPr/>
        <p:txBody>
          <a:bodyPr/>
          <a:lstStyle/>
          <a:p>
            <a:endParaRPr lang="es-ES" dirty="0"/>
          </a:p>
        </p:txBody>
      </p:sp>
      <p:sp>
        <p:nvSpPr>
          <p:cNvPr id="5" name="Marcador de número de diapositiva 4"/>
          <p:cNvSpPr>
            <a:spLocks noGrp="1"/>
          </p:cNvSpPr>
          <p:nvPr>
            <p:ph type="sldNum" sz="quarter" idx="12"/>
          </p:nvPr>
        </p:nvSpPr>
        <p:spPr/>
        <p:txBody>
          <a:bodyPr/>
          <a:lstStyle/>
          <a:p>
            <a:fld id="{3266518D-8445-044A-A141-7D0E69A71FDC}" type="slidenum">
              <a:rPr lang="es-ES" smtClean="0"/>
              <a:t>‹Nº›</a:t>
            </a:fld>
            <a:endParaRPr lang="es-ES" dirty="0"/>
          </a:p>
        </p:txBody>
      </p:sp>
      <p:pic>
        <p:nvPicPr>
          <p:cNvPr id="12290" name="Picture 2" descr="Resultado de imagen para entrevist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userDrawn="1"/>
        </p:nvSpPr>
        <p:spPr>
          <a:xfrm>
            <a:off x="127379" y="149456"/>
            <a:ext cx="12064621"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pic>
        <p:nvPicPr>
          <p:cNvPr id="7"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4182748" cy="82544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65026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Agr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26/09/2019</a:t>
            </a:fld>
            <a:endParaRPr lang="es-ES" dirty="0"/>
          </a:p>
        </p:txBody>
      </p:sp>
      <p:sp>
        <p:nvSpPr>
          <p:cNvPr id="8" name="Marcador de contenido 5"/>
          <p:cNvSpPr txBox="1">
            <a:spLocks/>
          </p:cNvSpPr>
          <p:nvPr userDrawn="1"/>
        </p:nvSpPr>
        <p:spPr>
          <a:xfrm>
            <a:off x="0" y="1"/>
            <a:ext cx="12192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sz="3200" dirty="0"/>
          </a:p>
        </p:txBody>
      </p:sp>
      <p:pic>
        <p:nvPicPr>
          <p:cNvPr id="13318" name="Picture 6" descr="Imagen relacionada"/>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7957" b="9618"/>
          <a:stretch/>
        </p:blipFill>
        <p:spPr bwMode="auto">
          <a:xfrm>
            <a:off x="458180" y="22431"/>
            <a:ext cx="11753784" cy="6902859"/>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0" y="4417108"/>
            <a:ext cx="121920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9964" y="-16556"/>
            <a:ext cx="4381424" cy="69194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89932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t>26/09/2019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dirty="0"/>
          </a:p>
        </p:txBody>
      </p:sp>
      <p:sp>
        <p:nvSpPr>
          <p:cNvPr id="11" name="10 Rectángulo"/>
          <p:cNvSpPr/>
          <p:nvPr userDrawn="1"/>
        </p:nvSpPr>
        <p:spPr>
          <a:xfrm rot="20796637">
            <a:off x="-811662" y="-2066881"/>
            <a:ext cx="15922224"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
        <p:nvSpPr>
          <p:cNvPr id="12" name="11 Rectángulo"/>
          <p:cNvSpPr/>
          <p:nvPr userDrawn="1"/>
        </p:nvSpPr>
        <p:spPr>
          <a:xfrm rot="21241341">
            <a:off x="-991339" y="-943417"/>
            <a:ext cx="14174675" cy="1316776"/>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solidFill>
                <a:srgbClr val="FFC000"/>
              </a:solidFill>
            </a:endParaRPr>
          </a:p>
        </p:txBody>
      </p:sp>
      <p:sp>
        <p:nvSpPr>
          <p:cNvPr id="13" name="12 Rectángulo"/>
          <p:cNvSpPr/>
          <p:nvPr userDrawn="1"/>
        </p:nvSpPr>
        <p:spPr>
          <a:xfrm>
            <a:off x="-1191148" y="-71794"/>
            <a:ext cx="14174675" cy="986194"/>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solidFill>
                <a:srgbClr val="FFFF00"/>
              </a:solidFill>
            </a:endParaRPr>
          </a:p>
        </p:txBody>
      </p:sp>
    </p:spTree>
    <p:extLst>
      <p:ext uri="{BB962C8B-B14F-4D97-AF65-F5344CB8AC3E}">
        <p14:creationId xmlns:p14="http://schemas.microsoft.com/office/powerpoint/2010/main" val="41821894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Agr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26/09/2019</a:t>
            </a:fld>
            <a:endParaRPr lang="es-ES" dirty="0"/>
          </a:p>
        </p:txBody>
      </p:sp>
      <p:sp>
        <p:nvSpPr>
          <p:cNvPr id="8" name="Marcador de contenido 5"/>
          <p:cNvSpPr txBox="1">
            <a:spLocks/>
          </p:cNvSpPr>
          <p:nvPr userDrawn="1"/>
        </p:nvSpPr>
        <p:spPr>
          <a:xfrm>
            <a:off x="0" y="1"/>
            <a:ext cx="12192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sz="3200" dirty="0"/>
          </a:p>
        </p:txBody>
      </p:sp>
      <p:pic>
        <p:nvPicPr>
          <p:cNvPr id="27650" name="Picture 2" descr="Imagen relacionad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32000" y="197942"/>
            <a:ext cx="9480446" cy="6721475"/>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0" y="4417108"/>
            <a:ext cx="121920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9964" y="-16556"/>
            <a:ext cx="4381424" cy="69194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1582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t>26/09/2019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dirty="0"/>
          </a:p>
        </p:txBody>
      </p:sp>
      <p:sp>
        <p:nvSpPr>
          <p:cNvPr id="17" name="16 Rectángulo"/>
          <p:cNvSpPr/>
          <p:nvPr userDrawn="1"/>
        </p:nvSpPr>
        <p:spPr>
          <a:xfrm rot="20796637">
            <a:off x="-3056268" y="-163131"/>
            <a:ext cx="15922224" cy="1608631"/>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
        <p:nvSpPr>
          <p:cNvPr id="18" name="17 Rectángulo"/>
          <p:cNvSpPr/>
          <p:nvPr userDrawn="1"/>
        </p:nvSpPr>
        <p:spPr>
          <a:xfrm rot="21241341">
            <a:off x="-1337314" y="180847"/>
            <a:ext cx="14174675"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
        <p:nvSpPr>
          <p:cNvPr id="19" name="18 Rectángulo"/>
          <p:cNvSpPr/>
          <p:nvPr userDrawn="1"/>
        </p:nvSpPr>
        <p:spPr>
          <a:xfrm>
            <a:off x="-1291082" y="198126"/>
            <a:ext cx="14174675" cy="142595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Tree>
    <p:extLst>
      <p:ext uri="{BB962C8B-B14F-4D97-AF65-F5344CB8AC3E}">
        <p14:creationId xmlns:p14="http://schemas.microsoft.com/office/powerpoint/2010/main" val="9706172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Diseño personalizado">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25563"/>
          </a:xfrm>
          <a:prstGeom prst="rect">
            <a:avLst/>
          </a:prstGeom>
        </p:spPr>
        <p:txBody>
          <a:bodyPr/>
          <a:lstStyle/>
          <a:p>
            <a:r>
              <a:rPr lang="es-ES" dirty="0"/>
              <a:t>Haga clic para modificar el estilo de título del patrón</a:t>
            </a:r>
            <a:endParaRPr lang="es-CO" dirty="0"/>
          </a:p>
        </p:txBody>
      </p:sp>
      <p:sp>
        <p:nvSpPr>
          <p:cNvPr id="3" name="Marcador de fecha 2"/>
          <p:cNvSpPr>
            <a:spLocks noGrp="1"/>
          </p:cNvSpPr>
          <p:nvPr>
            <p:ph type="dt" sz="half" idx="10"/>
          </p:nvPr>
        </p:nvSpPr>
        <p:spPr/>
        <p:txBody>
          <a:bodyPr/>
          <a:lstStyle/>
          <a:p>
            <a:fld id="{483D03DC-5ED8-7A42-A55E-C10C004AFC42}" type="datetimeFigureOut">
              <a:rPr lang="es-ES" smtClean="0"/>
              <a:t>26/09/2019</a:t>
            </a:fld>
            <a:endParaRPr lang="es-ES" dirty="0"/>
          </a:p>
        </p:txBody>
      </p:sp>
      <p:sp>
        <p:nvSpPr>
          <p:cNvPr id="4" name="Marcador de pie de página 3"/>
          <p:cNvSpPr>
            <a:spLocks noGrp="1"/>
          </p:cNvSpPr>
          <p:nvPr>
            <p:ph type="ftr" sz="quarter" idx="11"/>
          </p:nvPr>
        </p:nvSpPr>
        <p:spPr/>
        <p:txBody>
          <a:bodyPr/>
          <a:lstStyle/>
          <a:p>
            <a:endParaRPr lang="es-ES" dirty="0"/>
          </a:p>
        </p:txBody>
      </p:sp>
      <p:sp>
        <p:nvSpPr>
          <p:cNvPr id="5" name="Marcador de número de diapositiva 4"/>
          <p:cNvSpPr>
            <a:spLocks noGrp="1"/>
          </p:cNvSpPr>
          <p:nvPr>
            <p:ph type="sldNum" sz="quarter" idx="12"/>
          </p:nvPr>
        </p:nvSpPr>
        <p:spPr/>
        <p:txBody>
          <a:bodyPr/>
          <a:lstStyle/>
          <a:p>
            <a:fld id="{3266518D-8445-044A-A141-7D0E69A71FDC}" type="slidenum">
              <a:rPr lang="es-ES" smtClean="0"/>
              <a:t>‹Nº›</a:t>
            </a:fld>
            <a:endParaRPr lang="es-ES" dirty="0"/>
          </a:p>
        </p:txBody>
      </p:sp>
      <p:pic>
        <p:nvPicPr>
          <p:cNvPr id="1026" name="Picture 2" descr="Imagen relacionada"/>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6382"/>
          <a:stretch/>
        </p:blipFill>
        <p:spPr bwMode="auto">
          <a:xfrm>
            <a:off x="-193184" y="1690688"/>
            <a:ext cx="12385183" cy="5462750"/>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userDrawn="1"/>
        </p:nvSpPr>
        <p:spPr>
          <a:xfrm>
            <a:off x="127379" y="149456"/>
            <a:ext cx="12064621"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pic>
        <p:nvPicPr>
          <p:cNvPr id="7"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46767" b="14699"/>
          <a:stretch/>
        </p:blipFill>
        <p:spPr bwMode="auto">
          <a:xfrm>
            <a:off x="-182386" y="-1270341"/>
            <a:ext cx="4182748" cy="82544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4526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Diseño personalizado">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483D03DC-5ED8-7A42-A55E-C10C004AFC42}" type="datetimeFigureOut">
              <a:rPr lang="es-ES" smtClean="0"/>
              <a:t>26/09/2019</a:t>
            </a:fld>
            <a:endParaRPr lang="es-ES" dirty="0"/>
          </a:p>
        </p:txBody>
      </p:sp>
      <p:sp>
        <p:nvSpPr>
          <p:cNvPr id="2" name="AutoShape 2" descr="Resultado de imagen para procesos"/>
          <p:cNvSpPr>
            <a:spLocks noChangeAspect="1" noChangeArrowheads="1"/>
          </p:cNvSpPr>
          <p:nvPr userDrawn="1"/>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dirty="0"/>
          </a:p>
        </p:txBody>
      </p:sp>
      <p:pic>
        <p:nvPicPr>
          <p:cNvPr id="2056" name="Picture 8" descr="Imagen relacionada"/>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5634" t="-398" r="5737" b="398"/>
          <a:stretch/>
        </p:blipFill>
        <p:spPr bwMode="auto">
          <a:xfrm>
            <a:off x="-745573" y="196848"/>
            <a:ext cx="12924321" cy="6661152"/>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7 Grupo"/>
          <p:cNvGrpSpPr/>
          <p:nvPr userDrawn="1"/>
        </p:nvGrpSpPr>
        <p:grpSpPr>
          <a:xfrm>
            <a:off x="0" y="0"/>
            <a:ext cx="12192000" cy="6858000"/>
            <a:chOff x="0" y="0"/>
            <a:chExt cx="9144001" cy="6858000"/>
          </a:xfrm>
        </p:grpSpPr>
        <p:sp>
          <p:nvSpPr>
            <p:cNvPr id="12"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pic>
          <p:nvPicPr>
            <p:cNvPr id="13"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4"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3755240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_Diseño personalizado">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483D03DC-5ED8-7A42-A55E-C10C004AFC42}" type="datetimeFigureOut">
              <a:rPr lang="es-ES" smtClean="0"/>
              <a:t>26/09/2019</a:t>
            </a:fld>
            <a:endParaRPr lang="es-ES" dirty="0"/>
          </a:p>
        </p:txBody>
      </p:sp>
      <p:grpSp>
        <p:nvGrpSpPr>
          <p:cNvPr id="11" name="7 Grupo"/>
          <p:cNvGrpSpPr/>
          <p:nvPr userDrawn="1"/>
        </p:nvGrpSpPr>
        <p:grpSpPr>
          <a:xfrm>
            <a:off x="0" y="0"/>
            <a:ext cx="12192000" cy="6858000"/>
            <a:chOff x="0" y="0"/>
            <a:chExt cx="9144001" cy="6858000"/>
          </a:xfrm>
        </p:grpSpPr>
        <p:sp>
          <p:nvSpPr>
            <p:cNvPr id="12"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pic>
          <p:nvPicPr>
            <p:cNvPr id="13"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4" name="Picture 11"/>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5973359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Diseño personalizado">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483D03DC-5ED8-7A42-A55E-C10C004AFC42}" type="datetimeFigureOut">
              <a:rPr lang="es-ES" smtClean="0"/>
              <a:t>26/09/2019</a:t>
            </a:fld>
            <a:endParaRPr lang="es-ES" dirty="0"/>
          </a:p>
        </p:txBody>
      </p:sp>
      <p:sp>
        <p:nvSpPr>
          <p:cNvPr id="8" name="7 Rectángulo"/>
          <p:cNvSpPr/>
          <p:nvPr userDrawn="1"/>
        </p:nvSpPr>
        <p:spPr>
          <a:xfrm>
            <a:off x="127379" y="0"/>
            <a:ext cx="12064621"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l="46767" b="14699"/>
          <a:stretch/>
        </p:blipFill>
        <p:spPr bwMode="auto">
          <a:xfrm>
            <a:off x="-1" y="-1270341"/>
            <a:ext cx="4182748" cy="82544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25872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Agr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26/09/2019</a:t>
            </a:fld>
            <a:endParaRPr lang="es-ES" dirty="0"/>
          </a:p>
        </p:txBody>
      </p:sp>
      <p:sp>
        <p:nvSpPr>
          <p:cNvPr id="8" name="Marcador de contenido 5"/>
          <p:cNvSpPr txBox="1">
            <a:spLocks/>
          </p:cNvSpPr>
          <p:nvPr userDrawn="1"/>
        </p:nvSpPr>
        <p:spPr>
          <a:xfrm>
            <a:off x="0" y="1"/>
            <a:ext cx="12192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sz="3200" dirty="0"/>
          </a:p>
        </p:txBody>
      </p:sp>
      <p:sp>
        <p:nvSpPr>
          <p:cNvPr id="7" name="6 Rectángulo"/>
          <p:cNvSpPr/>
          <p:nvPr userDrawn="1"/>
        </p:nvSpPr>
        <p:spPr>
          <a:xfrm>
            <a:off x="0" y="4417108"/>
            <a:ext cx="121920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pic>
        <p:nvPicPr>
          <p:cNvPr id="9"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l="50000" t="11629" r="-3743" b="17501"/>
          <a:stretch/>
        </p:blipFill>
        <p:spPr bwMode="auto">
          <a:xfrm>
            <a:off x="19964" y="-16556"/>
            <a:ext cx="4381424" cy="69194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7675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483D03DC-5ED8-7A42-A55E-C10C004AFC42}" type="datetimeFigureOut">
              <a:rPr lang="es-ES" smtClean="0"/>
              <a:t>26/09/2019</a:t>
            </a:fld>
            <a:endParaRPr lang="es-ES" dirty="0"/>
          </a:p>
        </p:txBody>
      </p:sp>
      <p:sp>
        <p:nvSpPr>
          <p:cNvPr id="4" name="Marcador de pie de página 3"/>
          <p:cNvSpPr>
            <a:spLocks noGrp="1"/>
          </p:cNvSpPr>
          <p:nvPr>
            <p:ph type="ftr" sz="quarter" idx="11"/>
          </p:nvPr>
        </p:nvSpPr>
        <p:spPr/>
        <p:txBody>
          <a:bodyPr/>
          <a:lstStyle/>
          <a:p>
            <a:endParaRPr lang="es-ES" dirty="0"/>
          </a:p>
        </p:txBody>
      </p:sp>
      <p:sp>
        <p:nvSpPr>
          <p:cNvPr id="5" name="Marcador de número de diapositiva 4"/>
          <p:cNvSpPr>
            <a:spLocks noGrp="1"/>
          </p:cNvSpPr>
          <p:nvPr>
            <p:ph type="sldNum" sz="quarter" idx="12"/>
          </p:nvPr>
        </p:nvSpPr>
        <p:spPr/>
        <p:txBody>
          <a:bodyPr/>
          <a:lstStyle/>
          <a:p>
            <a:fld id="{3266518D-8445-044A-A141-7D0E69A71FDC}" type="slidenum">
              <a:rPr lang="es-ES" smtClean="0"/>
              <a:t>‹Nº›</a:t>
            </a:fld>
            <a:endParaRPr lang="es-ES" dirty="0"/>
          </a:p>
        </p:txBody>
      </p:sp>
    </p:spTree>
    <p:extLst>
      <p:ext uri="{BB962C8B-B14F-4D97-AF65-F5344CB8AC3E}">
        <p14:creationId xmlns:p14="http://schemas.microsoft.com/office/powerpoint/2010/main" val="3664694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t>26/09/2019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dirty="0"/>
          </a:p>
        </p:txBody>
      </p:sp>
      <p:sp>
        <p:nvSpPr>
          <p:cNvPr id="11" name="10 Rectángulo"/>
          <p:cNvSpPr/>
          <p:nvPr userDrawn="1"/>
        </p:nvSpPr>
        <p:spPr>
          <a:xfrm rot="20796637">
            <a:off x="-3056268" y="-163131"/>
            <a:ext cx="15922224"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
        <p:nvSpPr>
          <p:cNvPr id="12" name="11 Rectángulo"/>
          <p:cNvSpPr/>
          <p:nvPr userDrawn="1"/>
        </p:nvSpPr>
        <p:spPr>
          <a:xfrm rot="21241341">
            <a:off x="-1337314" y="180847"/>
            <a:ext cx="14174675" cy="1316776"/>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solidFill>
                <a:srgbClr val="FFC000"/>
              </a:solidFill>
            </a:endParaRPr>
          </a:p>
        </p:txBody>
      </p:sp>
      <p:sp>
        <p:nvSpPr>
          <p:cNvPr id="13" name="12 Rectángulo"/>
          <p:cNvSpPr/>
          <p:nvPr userDrawn="1"/>
        </p:nvSpPr>
        <p:spPr>
          <a:xfrm>
            <a:off x="-1191148" y="198126"/>
            <a:ext cx="14174675" cy="142595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solidFill>
                <a:srgbClr val="FFFF00"/>
              </a:solidFill>
            </a:endParaRPr>
          </a:p>
        </p:txBody>
      </p:sp>
    </p:spTree>
    <p:extLst>
      <p:ext uri="{BB962C8B-B14F-4D97-AF65-F5344CB8AC3E}">
        <p14:creationId xmlns:p14="http://schemas.microsoft.com/office/powerpoint/2010/main" val="4174750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t>26/09/2019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dirty="0"/>
          </a:p>
        </p:txBody>
      </p:sp>
      <p:sp>
        <p:nvSpPr>
          <p:cNvPr id="11" name="10 Rectángulo"/>
          <p:cNvSpPr/>
          <p:nvPr userDrawn="1"/>
        </p:nvSpPr>
        <p:spPr>
          <a:xfrm rot="20796637">
            <a:off x="-3056268" y="-163131"/>
            <a:ext cx="15922224"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
        <p:nvSpPr>
          <p:cNvPr id="12" name="11 Rectángulo"/>
          <p:cNvSpPr/>
          <p:nvPr userDrawn="1"/>
        </p:nvSpPr>
        <p:spPr>
          <a:xfrm rot="21241341">
            <a:off x="-1337314" y="180847"/>
            <a:ext cx="14174675"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
        <p:nvSpPr>
          <p:cNvPr id="13" name="12 Rectángulo"/>
          <p:cNvSpPr/>
          <p:nvPr userDrawn="1"/>
        </p:nvSpPr>
        <p:spPr>
          <a:xfrm>
            <a:off x="-1291082" y="198126"/>
            <a:ext cx="14174675"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Tree>
    <p:extLst>
      <p:ext uri="{BB962C8B-B14F-4D97-AF65-F5344CB8AC3E}">
        <p14:creationId xmlns:p14="http://schemas.microsoft.com/office/powerpoint/2010/main" val="344810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ormación">
    <p:spTree>
      <p:nvGrpSpPr>
        <p:cNvPr id="1" name=""/>
        <p:cNvGrpSpPr/>
        <p:nvPr/>
      </p:nvGrpSpPr>
      <p:grpSpPr>
        <a:xfrm>
          <a:off x="0" y="0"/>
          <a:ext cx="0" cy="0"/>
          <a:chOff x="0" y="0"/>
          <a:chExt cx="0" cy="0"/>
        </a:xfrm>
      </p:grpSpPr>
      <p:pic>
        <p:nvPicPr>
          <p:cNvPr id="7" name="Picture 2" descr="D:\2015\_MG_1747.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1"/>
            <a:ext cx="12192000" cy="6857999"/>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7 Grupo"/>
          <p:cNvGrpSpPr/>
          <p:nvPr userDrawn="1"/>
        </p:nvGrpSpPr>
        <p:grpSpPr>
          <a:xfrm>
            <a:off x="1" y="0"/>
            <a:ext cx="12192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 name="Picture 13"/>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8061325" y="2782887"/>
              <a:ext cx="573087" cy="5508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1"/>
            <a:ext cx="12192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sz="3200" dirty="0"/>
          </a:p>
        </p:txBody>
      </p:sp>
      <p:sp>
        <p:nvSpPr>
          <p:cNvPr id="4" name="Marcador de fecha 3"/>
          <p:cNvSpPr>
            <a:spLocks noGrp="1"/>
          </p:cNvSpPr>
          <p:nvPr>
            <p:ph type="dt" sz="half" idx="10"/>
          </p:nvPr>
        </p:nvSpPr>
        <p:spPr/>
        <p:txBody>
          <a:bodyPr/>
          <a:lstStyle/>
          <a:p>
            <a:fld id="{483D03DC-5ED8-7A42-A55E-C10C004AFC42}" type="datetimeFigureOut">
              <a:rPr lang="es-ES" smtClean="0"/>
              <a:t>26/09/2019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dirty="0"/>
          </a:p>
        </p:txBody>
      </p:sp>
    </p:spTree>
    <p:extLst>
      <p:ext uri="{BB962C8B-B14F-4D97-AF65-F5344CB8AC3E}">
        <p14:creationId xmlns:p14="http://schemas.microsoft.com/office/powerpoint/2010/main" val="1035862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mple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26/09/2019</a:t>
            </a:fld>
            <a:endParaRPr lang="es-ES" dirty="0"/>
          </a:p>
        </p:txBody>
      </p:sp>
      <p:sp>
        <p:nvSpPr>
          <p:cNvPr id="4" name="3 Marcador de pie de página"/>
          <p:cNvSpPr>
            <a:spLocks noGrp="1"/>
          </p:cNvSpPr>
          <p:nvPr>
            <p:ph type="ftr" sz="quarter" idx="11"/>
          </p:nvPr>
        </p:nvSpPr>
        <p:spPr/>
        <p:txBody>
          <a:bodyPr/>
          <a:lstStyle/>
          <a:p>
            <a:endParaRPr lang="es-ES" dirty="0"/>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dirty="0"/>
          </a:p>
        </p:txBody>
      </p:sp>
      <p:grpSp>
        <p:nvGrpSpPr>
          <p:cNvPr id="6" name="5 Grupo"/>
          <p:cNvGrpSpPr/>
          <p:nvPr userDrawn="1"/>
        </p:nvGrpSpPr>
        <p:grpSpPr>
          <a:xfrm>
            <a:off x="-660400" y="-1270341"/>
            <a:ext cx="13704120" cy="9017494"/>
            <a:chOff x="-495300" y="-1270341"/>
            <a:chExt cx="10278090" cy="9017494"/>
          </a:xfrm>
        </p:grpSpPr>
        <p:pic>
          <p:nvPicPr>
            <p:cNvPr id="7" name="Picture 5" descr="D:\Fotos\Empleo\10 Final_22.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10827"/>
            <a:stretch/>
          </p:blipFill>
          <p:spPr bwMode="auto">
            <a:xfrm>
              <a:off x="0" y="-611035"/>
              <a:ext cx="9144000" cy="8358188"/>
            </a:xfrm>
            <a:prstGeom prst="rect">
              <a:avLst/>
            </a:prstGeom>
            <a:noFill/>
            <a:extLst>
              <a:ext uri="{909E8E84-426E-40dd-AFC4-6F175D3DCCD1}">
                <a14:hiddenFill xmlns:a14="http://schemas.microsoft.com/office/drawing/2010/main" xmlns="">
                  <a:solidFill>
                    <a:srgbClr val="FFFFFF"/>
                  </a:solidFill>
                </a14:hiddenFill>
              </a:ext>
            </a:extLst>
          </p:spPr>
        </p:pic>
        <p:sp>
          <p:nvSpPr>
            <p:cNvPr id="8" name="7 Rectángulo"/>
            <p:cNvSpPr/>
            <p:nvPr/>
          </p:nvSpPr>
          <p:spPr>
            <a:xfrm>
              <a:off x="-495300" y="137072"/>
              <a:ext cx="9639300"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sz="3200"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 name="Picture 4"/>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957812" y="2627565"/>
              <a:ext cx="817200" cy="81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058682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mprendimient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26/09/2019</a:t>
            </a:fld>
            <a:endParaRPr lang="es-ES" dirty="0"/>
          </a:p>
        </p:txBody>
      </p:sp>
      <p:sp>
        <p:nvSpPr>
          <p:cNvPr id="4" name="3 Marcador de pie de página"/>
          <p:cNvSpPr>
            <a:spLocks noGrp="1"/>
          </p:cNvSpPr>
          <p:nvPr>
            <p:ph type="ftr" sz="quarter" idx="11"/>
          </p:nvPr>
        </p:nvSpPr>
        <p:spPr/>
        <p:txBody>
          <a:bodyPr/>
          <a:lstStyle/>
          <a:p>
            <a:endParaRPr lang="es-ES" dirty="0"/>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dirty="0"/>
          </a:p>
        </p:txBody>
      </p:sp>
      <p:pic>
        <p:nvPicPr>
          <p:cNvPr id="6" name="Picture 2" descr="D:\Fotos\Fondo Emprender\emprendedores\_MG_4258.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2" y="-1"/>
            <a:ext cx="12191999" cy="6858001"/>
          </a:xfrm>
          <a:prstGeom prst="rect">
            <a:avLst/>
          </a:prstGeom>
          <a:noFill/>
          <a:extLst>
            <a:ext uri="{909E8E84-426E-40dd-AFC4-6F175D3DCCD1}">
              <a14:hiddenFill xmlns:a14="http://schemas.microsoft.com/office/drawing/2010/main" xmlns="">
                <a:solidFill>
                  <a:srgbClr val="FFFFFF"/>
                </a:solidFill>
              </a14:hiddenFill>
            </a:ext>
          </a:extLst>
        </p:spPr>
      </p:pic>
      <p:sp>
        <p:nvSpPr>
          <p:cNvPr id="7" name="6 Rectángulo"/>
          <p:cNvSpPr/>
          <p:nvPr userDrawn="1"/>
        </p:nvSpPr>
        <p:spPr>
          <a:xfrm>
            <a:off x="1294524" y="4319752"/>
            <a:ext cx="128524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
        <p:nvSpPr>
          <p:cNvPr id="8" name="Marcador de contenido 5"/>
          <p:cNvSpPr txBox="1">
            <a:spLocks/>
          </p:cNvSpPr>
          <p:nvPr userDrawn="1"/>
        </p:nvSpPr>
        <p:spPr>
          <a:xfrm>
            <a:off x="0" y="1"/>
            <a:ext cx="12192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sz="3200"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58712" y="17574"/>
            <a:ext cx="4381424"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9680247" y="-307500"/>
            <a:ext cx="3148228" cy="61370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5"/>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10479983" y="1859885"/>
            <a:ext cx="942543" cy="6964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3115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orld Skills">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83658" y="-1"/>
            <a:ext cx="12192001"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7 Grupo"/>
          <p:cNvGrpSpPr/>
          <p:nvPr userDrawn="1"/>
        </p:nvGrpSpPr>
        <p:grpSpPr>
          <a:xfrm>
            <a:off x="83658" y="228600"/>
            <a:ext cx="12192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1"/>
            <a:ext cx="12192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sz="3200" dirty="0"/>
          </a:p>
        </p:txBody>
      </p:sp>
      <p:sp>
        <p:nvSpPr>
          <p:cNvPr id="4" name="Marcador de fecha 3"/>
          <p:cNvSpPr>
            <a:spLocks noGrp="1"/>
          </p:cNvSpPr>
          <p:nvPr>
            <p:ph type="dt" sz="half" idx="10"/>
          </p:nvPr>
        </p:nvSpPr>
        <p:spPr/>
        <p:txBody>
          <a:bodyPr/>
          <a:lstStyle/>
          <a:p>
            <a:fld id="{483D03DC-5ED8-7A42-A55E-C10C004AFC42}" type="datetimeFigureOut">
              <a:rPr lang="es-ES" smtClean="0"/>
              <a:t>26/09/2019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dirty="0"/>
          </a:p>
        </p:txBody>
      </p:sp>
      <p:pic>
        <p:nvPicPr>
          <p:cNvPr id="102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10662915" y="2762866"/>
            <a:ext cx="919485" cy="6456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3288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Marcador de fecha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D03DC-5ED8-7A42-A55E-C10C004AFC42}" type="datetimeFigureOut">
              <a:rPr lang="es-ES" smtClean="0"/>
              <a:t>26/09/2019</a:t>
            </a:fld>
            <a:endParaRPr lang="es-ES" dirty="0"/>
          </a:p>
        </p:txBody>
      </p:sp>
      <p:sp>
        <p:nvSpPr>
          <p:cNvPr id="5" name="Marcador de pie de página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Marcador de número de diapositiva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66518D-8445-044A-A141-7D0E69A71FDC}" type="slidenum">
              <a:rPr lang="es-ES" smtClean="0"/>
              <a:t>‹Nº›</a:t>
            </a:fld>
            <a:endParaRPr lang="es-ES" dirty="0"/>
          </a:p>
        </p:txBody>
      </p:sp>
    </p:spTree>
    <p:extLst>
      <p:ext uri="{BB962C8B-B14F-4D97-AF65-F5344CB8AC3E}">
        <p14:creationId xmlns:p14="http://schemas.microsoft.com/office/powerpoint/2010/main" val="1688586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0" r:id="rId3"/>
    <p:sldLayoutId id="2147483659" r:id="rId4"/>
    <p:sldLayoutId id="2147483672" r:id="rId5"/>
    <p:sldLayoutId id="2147483658" r:id="rId6"/>
    <p:sldLayoutId id="2147483660" r:id="rId7"/>
    <p:sldLayoutId id="2147483661" r:id="rId8"/>
    <p:sldLayoutId id="2147483662" r:id="rId9"/>
    <p:sldLayoutId id="2147483669" r:id="rId10"/>
    <p:sldLayoutId id="2147483663" r:id="rId11"/>
    <p:sldLayoutId id="2147483664" r:id="rId12"/>
    <p:sldLayoutId id="2147483665" r:id="rId13"/>
    <p:sldLayoutId id="2147483666" r:id="rId14"/>
    <p:sldLayoutId id="2147483667" r:id="rId15"/>
    <p:sldLayoutId id="2147483671" r:id="rId16"/>
    <p:sldLayoutId id="2147483673" r:id="rId17"/>
    <p:sldLayoutId id="2147483674" r:id="rId18"/>
    <p:sldLayoutId id="2147483675" r:id="rId19"/>
    <p:sldLayoutId id="2147483676" r:id="rId20"/>
    <p:sldLayoutId id="2147483677" r:id="rId21"/>
    <p:sldLayoutId id="2147483680" r:id="rId22"/>
    <p:sldLayoutId id="2147483678" r:id="rId23"/>
    <p:sldLayoutId id="2147483679" r:id="rId2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P&amp;Q.docx"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emf"/><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4.emf"/><Relationship Id="rId1" Type="http://schemas.openxmlformats.org/officeDocument/2006/relationships/slideLayout" Target="../slideLayouts/slideLayout5.xml"/><Relationship Id="rId6" Type="http://schemas.openxmlformats.org/officeDocument/2006/relationships/image" Target="../media/image38.jpeg"/><Relationship Id="rId5" Type="http://schemas.openxmlformats.org/officeDocument/2006/relationships/image" Target="../media/image37.jpeg"/><Relationship Id="rId4" Type="http://schemas.openxmlformats.org/officeDocument/2006/relationships/image" Target="../media/image36.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slide" Target="slide47.xml"/><Relationship Id="rId3" Type="http://schemas.openxmlformats.org/officeDocument/2006/relationships/slide" Target="slide6.xml"/><Relationship Id="rId7" Type="http://schemas.openxmlformats.org/officeDocument/2006/relationships/slide" Target="slide11.xml"/><Relationship Id="rId12" Type="http://schemas.openxmlformats.org/officeDocument/2006/relationships/slide" Target="slide42.xml"/><Relationship Id="rId2" Type="http://schemas.openxmlformats.org/officeDocument/2006/relationships/slide" Target="slide4.xml"/><Relationship Id="rId1" Type="http://schemas.openxmlformats.org/officeDocument/2006/relationships/slideLayout" Target="../slideLayouts/slideLayout4.xml"/><Relationship Id="rId6" Type="http://schemas.openxmlformats.org/officeDocument/2006/relationships/slide" Target="slide10.xml"/><Relationship Id="rId11" Type="http://schemas.openxmlformats.org/officeDocument/2006/relationships/slide" Target="slide35.xml"/><Relationship Id="rId5" Type="http://schemas.openxmlformats.org/officeDocument/2006/relationships/slide" Target="slide9.xml"/><Relationship Id="rId10" Type="http://schemas.openxmlformats.org/officeDocument/2006/relationships/slide" Target="slide23.xml"/><Relationship Id="rId4" Type="http://schemas.openxmlformats.org/officeDocument/2006/relationships/slide" Target="slide8.xml"/><Relationship Id="rId9" Type="http://schemas.openxmlformats.org/officeDocument/2006/relationships/slide" Target="slide19.xml"/><Relationship Id="rId14" Type="http://schemas.openxmlformats.org/officeDocument/2006/relationships/image" Target="../media/image12.emf"/></Relationships>
</file>

<file path=ppt/slides/_rels/slide20.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Formato%20Ieee%20830%20proyecto.docx" TargetMode="Externa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8" Type="http://schemas.openxmlformats.org/officeDocument/2006/relationships/slide" Target="slide54.xml"/><Relationship Id="rId3" Type="http://schemas.openxmlformats.org/officeDocument/2006/relationships/slide" Target="slide49.xml"/><Relationship Id="rId7" Type="http://schemas.openxmlformats.org/officeDocument/2006/relationships/slide" Target="slide53.xml"/><Relationship Id="rId2" Type="http://schemas.openxmlformats.org/officeDocument/2006/relationships/slide" Target="slide48.xml"/><Relationship Id="rId1" Type="http://schemas.openxmlformats.org/officeDocument/2006/relationships/slideLayout" Target="../slideLayouts/slideLayout4.xml"/><Relationship Id="rId6" Type="http://schemas.openxmlformats.org/officeDocument/2006/relationships/slide" Target="slide52.xml"/><Relationship Id="rId5" Type="http://schemas.openxmlformats.org/officeDocument/2006/relationships/slide" Target="slide51.xml"/><Relationship Id="rId4" Type="http://schemas.openxmlformats.org/officeDocument/2006/relationships/slide" Target="slide50.xml"/><Relationship Id="rId9" Type="http://schemas.openxmlformats.org/officeDocument/2006/relationships/image" Target="../media/image12.emf"/></Relationships>
</file>

<file path=ppt/slides/_rels/slide3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emf"/><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emf"/><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emf"/><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image" Target="../media/image4.emf"/><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hyperlink" Target="Casos%20de%20uso%20extendido.docx" TargetMode="External"/><Relationship Id="rId2" Type="http://schemas.openxmlformats.org/officeDocument/2006/relationships/image" Target="../media/image4.emf"/><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Diccionario%20de%20datos%20final.html" TargetMode="External"/><Relationship Id="rId2" Type="http://schemas.openxmlformats.org/officeDocument/2006/relationships/image" Target="../media/image4.emf"/><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hyperlink" Target="Costos,Normalizacion,Perfiles.xlsx" TargetMode="External"/><Relationship Id="rId2" Type="http://schemas.openxmlformats.org/officeDocument/2006/relationships/image" Target="../media/image4.emf"/><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image" Target="../media/image12.emf"/><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image" Target="../media/image12.emf"/><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3" Type="http://schemas.openxmlformats.org/officeDocument/2006/relationships/hyperlink" Target="proyecto.bmpr" TargetMode="External"/><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Costos,Normalizacion,Perfiles.xlsx" TargetMode="External"/><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84909" y="41565"/>
            <a:ext cx="8174182" cy="225829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ES" sz="4200" dirty="0">
                <a:solidFill>
                  <a:schemeClr val="tx1">
                    <a:lumMod val="65000"/>
                    <a:lumOff val="35000"/>
                  </a:schemeClr>
                </a:solidFill>
                <a:latin typeface="Britannic Bold" panose="020B0903060703020204" pitchFamily="34" charset="0"/>
              </a:rPr>
              <a:t>Sistema de gestión de inventario y facturación para  la empresa: Arturo Aires</a:t>
            </a:r>
            <a:endParaRPr lang="es-CO" sz="4200" b="1" dirty="0">
              <a:solidFill>
                <a:schemeClr val="tx1">
                  <a:lumMod val="65000"/>
                  <a:lumOff val="35000"/>
                </a:schemeClr>
              </a:solidFill>
            </a:endParaRPr>
          </a:p>
        </p:txBody>
      </p:sp>
      <p:sp>
        <p:nvSpPr>
          <p:cNvPr id="12" name="Título 1"/>
          <p:cNvSpPr txBox="1">
            <a:spLocks/>
          </p:cNvSpPr>
          <p:nvPr/>
        </p:nvSpPr>
        <p:spPr>
          <a:xfrm>
            <a:off x="7811910" y="4844275"/>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3500" b="1" dirty="0">
                <a:solidFill>
                  <a:schemeClr val="tx1">
                    <a:lumMod val="65000"/>
                    <a:lumOff val="35000"/>
                  </a:schemeClr>
                </a:solidFill>
                <a:latin typeface="Arial" panose="020B0604020202020204" pitchFamily="34" charset="0"/>
                <a:cs typeface="Arial" panose="020B0604020202020204" pitchFamily="34" charset="0"/>
              </a:rPr>
              <a:t>Maicol Carrillo</a:t>
            </a:r>
          </a:p>
          <a:p>
            <a:pPr algn="l" defTabSz="288000"/>
            <a:r>
              <a:rPr lang="es-CO" sz="3500" b="1" dirty="0">
                <a:solidFill>
                  <a:schemeClr val="tx1">
                    <a:lumMod val="65000"/>
                    <a:lumOff val="35000"/>
                  </a:schemeClr>
                </a:solidFill>
                <a:latin typeface="Arial" panose="020B0604020202020204" pitchFamily="34" charset="0"/>
                <a:cs typeface="Arial" panose="020B0604020202020204" pitchFamily="34" charset="0"/>
              </a:rPr>
              <a:t>Oscar Ospina</a:t>
            </a:r>
          </a:p>
          <a:p>
            <a:pPr algn="l" defTabSz="288000"/>
            <a:r>
              <a:rPr lang="es-CO" sz="3500" b="1" dirty="0">
                <a:solidFill>
                  <a:schemeClr val="tx1">
                    <a:lumMod val="65000"/>
                    <a:lumOff val="35000"/>
                  </a:schemeClr>
                </a:solidFill>
                <a:latin typeface="Arial" panose="020B0604020202020204" pitchFamily="34" charset="0"/>
                <a:cs typeface="Arial" panose="020B0604020202020204" pitchFamily="34" charset="0"/>
              </a:rPr>
              <a:t>Rubén Rivera</a:t>
            </a:r>
          </a:p>
          <a:p>
            <a:pPr algn="l" defTabSz="288000"/>
            <a:r>
              <a:rPr lang="es-CO" sz="3500" b="1" dirty="0">
                <a:solidFill>
                  <a:schemeClr val="tx1">
                    <a:lumMod val="65000"/>
                    <a:lumOff val="35000"/>
                  </a:schemeClr>
                </a:solidFill>
                <a:latin typeface="Arial" panose="020B0604020202020204" pitchFamily="34" charset="0"/>
                <a:cs typeface="Arial" panose="020B0604020202020204" pitchFamily="34" charset="0"/>
              </a:rPr>
              <a:t>Brayan Pinto</a:t>
            </a:r>
          </a:p>
          <a:p>
            <a:pPr algn="l" defTabSz="288000"/>
            <a:r>
              <a:rPr lang="es-CO" sz="3500" b="1" dirty="0">
                <a:solidFill>
                  <a:schemeClr val="tx1">
                    <a:lumMod val="65000"/>
                    <a:lumOff val="35000"/>
                  </a:schemeClr>
                </a:solidFill>
                <a:latin typeface="Arial" panose="020B0604020202020204" pitchFamily="34" charset="0"/>
                <a:cs typeface="Arial" panose="020B0604020202020204" pitchFamily="34" charset="0"/>
              </a:rPr>
              <a:t>Rafael Chacón</a:t>
            </a:r>
          </a:p>
        </p:txBody>
      </p:sp>
      <p:pic>
        <p:nvPicPr>
          <p:cNvPr id="4" name="Imagen 3">
            <a:extLst>
              <a:ext uri="{FF2B5EF4-FFF2-40B4-BE49-F238E27FC236}">
                <a16:creationId xmlns:a16="http://schemas.microsoft.com/office/drawing/2014/main" id="{0C16AEF8-4254-4F7C-9B0B-FD15E95D218D}"/>
              </a:ext>
            </a:extLst>
          </p:cNvPr>
          <p:cNvPicPr/>
          <p:nvPr/>
        </p:nvPicPr>
        <p:blipFill rotWithShape="1">
          <a:blip r:embed="rId2">
            <a:extLst>
              <a:ext uri="{28A0092B-C50C-407E-A947-70E740481C1C}">
                <a14:useLocalDpi xmlns:a14="http://schemas.microsoft.com/office/drawing/2010/main" val="0"/>
              </a:ext>
            </a:extLst>
          </a:blip>
          <a:srcRect l="5155" t="5782" r="41717" b="84432"/>
          <a:stretch/>
        </p:blipFill>
        <p:spPr bwMode="auto">
          <a:xfrm rot="20627527">
            <a:off x="4997178" y="2142178"/>
            <a:ext cx="4143325" cy="114739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5601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95082" y="339770"/>
            <a:ext cx="10475259" cy="1107996"/>
          </a:xfrm>
          <a:prstGeom prst="rect">
            <a:avLst/>
          </a:prstGeom>
        </p:spPr>
        <p:txBody>
          <a:bodyPr wrap="square">
            <a:spAutoFit/>
          </a:bodyPr>
          <a:lstStyle/>
          <a:p>
            <a:pPr algn="ctr"/>
            <a:r>
              <a:rPr lang="es-CO" sz="6000" dirty="0">
                <a:solidFill>
                  <a:schemeClr val="bg1"/>
                </a:solidFill>
                <a:latin typeface="Cooper Black" panose="0208090404030B020404" pitchFamily="18" charset="0"/>
              </a:rPr>
              <a:t>Delimitación</a:t>
            </a:r>
            <a:r>
              <a:rPr lang="es-CO" sz="6600" dirty="0">
                <a:solidFill>
                  <a:schemeClr val="bg1"/>
                </a:solidFill>
                <a:latin typeface="Cooper Black" panose="0208090404030B020404" pitchFamily="18" charset="0"/>
              </a:rPr>
              <a:t> y alcance</a:t>
            </a:r>
          </a:p>
        </p:txBody>
      </p:sp>
      <p:sp>
        <p:nvSpPr>
          <p:cNvPr id="3" name="Rectángulo 2"/>
          <p:cNvSpPr/>
          <p:nvPr/>
        </p:nvSpPr>
        <p:spPr>
          <a:xfrm>
            <a:off x="2279176" y="2250322"/>
            <a:ext cx="8424683" cy="1508105"/>
          </a:xfrm>
          <a:prstGeom prst="rect">
            <a:avLst/>
          </a:prstGeom>
        </p:spPr>
        <p:txBody>
          <a:bodyPr wrap="square">
            <a:spAutoFit/>
          </a:bodyPr>
          <a:lstStyle/>
          <a:p>
            <a:pPr marL="342900" indent="-342900">
              <a:buFont typeface="Arial" panose="020B0604020202020204" pitchFamily="34" charset="0"/>
              <a:buChar char="•"/>
            </a:pPr>
            <a:r>
              <a:rPr lang="es-CO" sz="2300" dirty="0">
                <a:latin typeface="Arial" panose="020B0604020202020204" pitchFamily="34" charset="0"/>
                <a:cs typeface="Arial" panose="020B0604020202020204" pitchFamily="34" charset="0"/>
              </a:rPr>
              <a:t>Se va a desarrollar para la empresa: ARTURO AIRES.</a:t>
            </a:r>
          </a:p>
          <a:p>
            <a:pPr marL="342900" indent="-342900">
              <a:buFont typeface="Arial" panose="020B0604020202020204" pitchFamily="34" charset="0"/>
              <a:buChar char="•"/>
            </a:pPr>
            <a:r>
              <a:rPr lang="es-CO" sz="2300" dirty="0">
                <a:latin typeface="Arial" panose="020B0604020202020204" pitchFamily="34" charset="0"/>
                <a:cs typeface="Arial" panose="020B0604020202020204" pitchFamily="34" charset="0"/>
              </a:rPr>
              <a:t>El tiempo para desarrollar el software es de un año </a:t>
            </a:r>
          </a:p>
          <a:p>
            <a:pPr marL="342900" indent="-342900">
              <a:buFont typeface="Arial" panose="020B0604020202020204" pitchFamily="34" charset="0"/>
              <a:buChar char="•"/>
            </a:pPr>
            <a:r>
              <a:rPr lang="es-CO" sz="2300" dirty="0">
                <a:latin typeface="Arial" panose="020B0604020202020204" pitchFamily="34" charset="0"/>
                <a:cs typeface="Arial" panose="020B0604020202020204" pitchFamily="34" charset="0"/>
              </a:rPr>
              <a:t>Se apoyara la organización de inventarios y de facturas lo cual optimizara el servicio de domicilios</a:t>
            </a:r>
          </a:p>
        </p:txBody>
      </p:sp>
      <p:pic>
        <p:nvPicPr>
          <p:cNvPr id="4"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l="50000" t="11629" r="-3743" b="17501"/>
          <a:stretch/>
        </p:blipFill>
        <p:spPr bwMode="auto">
          <a:xfrm>
            <a:off x="0" y="2595282"/>
            <a:ext cx="2042517" cy="42627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3456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solidFill>
                  <a:srgbClr val="FFFFFF"/>
                </a:solidFill>
                <a:latin typeface="Cooper Black" panose="0208090404030B020404" pitchFamily="18" charset="0"/>
              </a:rPr>
              <a:t>Técnicas de levantamiento de información</a:t>
            </a:r>
            <a:br>
              <a:rPr lang="es-CO" dirty="0">
                <a:solidFill>
                  <a:schemeClr val="accent2">
                    <a:lumMod val="50000"/>
                  </a:schemeClr>
                </a:solidFill>
                <a:latin typeface="Cooper Black" panose="0208090404030B020404" pitchFamily="18" charset="0"/>
              </a:rPr>
            </a:br>
            <a:endParaRPr lang="es-CO" dirty="0"/>
          </a:p>
        </p:txBody>
      </p:sp>
    </p:spTree>
    <p:extLst>
      <p:ext uri="{BB962C8B-B14F-4D97-AF65-F5344CB8AC3E}">
        <p14:creationId xmlns:p14="http://schemas.microsoft.com/office/powerpoint/2010/main" val="1209030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1524000" y="1"/>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708212" y="558077"/>
            <a:ext cx="11483788" cy="57822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s-CO" sz="5000" dirty="0">
              <a:solidFill>
                <a:schemeClr val="accent2">
                  <a:lumMod val="50000"/>
                </a:schemeClr>
              </a:solidFill>
              <a:latin typeface="Cooper Black" panose="0208090404030B020404" pitchFamily="18" charset="0"/>
            </a:endParaRPr>
          </a:p>
        </p:txBody>
      </p:sp>
      <p:sp>
        <p:nvSpPr>
          <p:cNvPr id="2" name="Rectángulo 1"/>
          <p:cNvSpPr/>
          <p:nvPr/>
        </p:nvSpPr>
        <p:spPr>
          <a:xfrm>
            <a:off x="2902331" y="343952"/>
            <a:ext cx="6702026" cy="1107996"/>
          </a:xfrm>
          <a:prstGeom prst="rect">
            <a:avLst/>
          </a:prstGeom>
        </p:spPr>
        <p:txBody>
          <a:bodyPr wrap="square">
            <a:spAutoFit/>
          </a:bodyPr>
          <a:lstStyle/>
          <a:p>
            <a:r>
              <a:rPr lang="es-CO" sz="6600" dirty="0">
                <a:latin typeface="Cooper Black" panose="0208090404030B020404" pitchFamily="18" charset="0"/>
              </a:rPr>
              <a:t>ENTREVISTA</a:t>
            </a:r>
          </a:p>
        </p:txBody>
      </p:sp>
      <p:sp>
        <p:nvSpPr>
          <p:cNvPr id="3" name="Rectángulo 2"/>
          <p:cNvSpPr/>
          <p:nvPr/>
        </p:nvSpPr>
        <p:spPr>
          <a:xfrm>
            <a:off x="5109473" y="2598338"/>
            <a:ext cx="2287742" cy="477054"/>
          </a:xfrm>
          <a:prstGeom prst="rect">
            <a:avLst/>
          </a:prstGeom>
        </p:spPr>
        <p:txBody>
          <a:bodyPr wrap="none">
            <a:spAutoFit/>
          </a:bodyPr>
          <a:lstStyle/>
          <a:p>
            <a:r>
              <a:rPr lang="es-CO" sz="2500" dirty="0">
                <a:latin typeface="Cooper Black" panose="0208090404030B020404" pitchFamily="18" charset="0"/>
              </a:rPr>
              <a:t>Cuestionario</a:t>
            </a:r>
          </a:p>
        </p:txBody>
      </p:sp>
      <p:sp>
        <p:nvSpPr>
          <p:cNvPr id="4" name="Rectángulo 3"/>
          <p:cNvSpPr/>
          <p:nvPr/>
        </p:nvSpPr>
        <p:spPr>
          <a:xfrm>
            <a:off x="3402106" y="3430190"/>
            <a:ext cx="6096000" cy="1446550"/>
          </a:xfrm>
          <a:prstGeom prst="rect">
            <a:avLst/>
          </a:prstGeom>
        </p:spPr>
        <p:txBody>
          <a:bodyPr>
            <a:spAutoFit/>
          </a:bodyPr>
          <a:lstStyle/>
          <a:p>
            <a:r>
              <a:rPr lang="es-CO" sz="2200" b="1" dirty="0">
                <a:latin typeface="Arial" panose="020B0604020202020204" pitchFamily="34" charset="0"/>
                <a:cs typeface="Arial" panose="020B0604020202020204" pitchFamily="34" charset="0"/>
              </a:rPr>
              <a:t>Objetivo de la recolección</a:t>
            </a:r>
            <a:r>
              <a:rPr lang="es-CO" sz="2200" dirty="0">
                <a:latin typeface="Arial" panose="020B0604020202020204" pitchFamily="34" charset="0"/>
                <a:cs typeface="Arial" panose="020B0604020202020204" pitchFamily="34" charset="0"/>
              </a:rPr>
              <a:t>: Conocer datos mas específicos sobre la empresa</a:t>
            </a:r>
          </a:p>
          <a:p>
            <a:endParaRPr lang="es-CO" sz="2200" dirty="0">
              <a:latin typeface="Arial" panose="020B0604020202020204" pitchFamily="34" charset="0"/>
              <a:cs typeface="Arial" panose="020B0604020202020204" pitchFamily="34" charset="0"/>
            </a:endParaRPr>
          </a:p>
          <a:p>
            <a:r>
              <a:rPr lang="es-CO" sz="2200" b="1" dirty="0">
                <a:latin typeface="Arial" panose="020B0604020202020204" pitchFamily="34" charset="0"/>
                <a:cs typeface="Arial" panose="020B0604020202020204" pitchFamily="34" charset="0"/>
              </a:rPr>
              <a:t>Fuente</a:t>
            </a:r>
            <a:r>
              <a:rPr lang="es-CO" sz="2200" dirty="0">
                <a:latin typeface="Arial" panose="020B0604020202020204" pitchFamily="34" charset="0"/>
                <a:cs typeface="Arial" panose="020B0604020202020204" pitchFamily="34" charset="0"/>
              </a:rPr>
              <a:t>: Arturo Barbosa (Dueño de la empresa)</a:t>
            </a:r>
          </a:p>
        </p:txBody>
      </p:sp>
      <p:pic>
        <p:nvPicPr>
          <p:cNvPr id="12"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l="46767" t="10694" b="14699"/>
          <a:stretch/>
        </p:blipFill>
        <p:spPr bwMode="auto">
          <a:xfrm>
            <a:off x="0" y="2638269"/>
            <a:ext cx="2398426" cy="42197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9972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1524000" y="1"/>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5" name="Rectángulo 4"/>
          <p:cNvSpPr/>
          <p:nvPr/>
        </p:nvSpPr>
        <p:spPr>
          <a:xfrm>
            <a:off x="4302125" y="460793"/>
            <a:ext cx="4882216" cy="1015663"/>
          </a:xfrm>
          <a:prstGeom prst="rect">
            <a:avLst/>
          </a:prstGeom>
        </p:spPr>
        <p:txBody>
          <a:bodyPr wrap="square">
            <a:spAutoFit/>
          </a:bodyPr>
          <a:lstStyle/>
          <a:p>
            <a:r>
              <a:rPr lang="es-CO" sz="6000" dirty="0">
                <a:solidFill>
                  <a:schemeClr val="tx2">
                    <a:lumMod val="25000"/>
                  </a:schemeClr>
                </a:solidFill>
                <a:latin typeface="Cooper Black" panose="0208090404030B020404" pitchFamily="18" charset="0"/>
              </a:rPr>
              <a:t>Preguntas</a:t>
            </a:r>
          </a:p>
        </p:txBody>
      </p:sp>
      <p:sp>
        <p:nvSpPr>
          <p:cNvPr id="8" name="Rectángulo 7"/>
          <p:cNvSpPr/>
          <p:nvPr/>
        </p:nvSpPr>
        <p:spPr>
          <a:xfrm>
            <a:off x="2144088" y="2214507"/>
            <a:ext cx="8422341" cy="4401205"/>
          </a:xfrm>
          <a:prstGeom prst="rect">
            <a:avLst/>
          </a:prstGeom>
        </p:spPr>
        <p:txBody>
          <a:bodyPr wrap="square">
            <a:spAutoFit/>
          </a:bodyPr>
          <a:lstStyle/>
          <a:p>
            <a:pPr marL="457200" indent="-457200">
              <a:buFont typeface="Wingdings" panose="05000000000000000000" pitchFamily="2" charset="2"/>
              <a:buChar char="Ø"/>
            </a:pPr>
            <a:r>
              <a:rPr lang="es-CO" sz="2000" dirty="0">
                <a:latin typeface="Arial" panose="020B0604020202020204" pitchFamily="34" charset="0"/>
                <a:cs typeface="Arial" panose="020B0604020202020204" pitchFamily="34" charset="0"/>
              </a:rPr>
              <a:t>¿Qué falencias ve usted en su empresa?</a:t>
            </a:r>
          </a:p>
          <a:p>
            <a:pPr marL="457200" indent="-457200">
              <a:buFont typeface="Wingdings" panose="05000000000000000000" pitchFamily="2" charset="2"/>
              <a:buChar char="Ø"/>
            </a:pPr>
            <a:r>
              <a:rPr lang="es-CO" sz="2000" dirty="0">
                <a:latin typeface="Arial" panose="020B0604020202020204" pitchFamily="34" charset="0"/>
                <a:cs typeface="Arial" panose="020B0604020202020204" pitchFamily="34" charset="0"/>
              </a:rPr>
              <a:t>¿Qué procedimiento realiza a la hora de comprar repuestos nuevos?</a:t>
            </a:r>
          </a:p>
          <a:p>
            <a:pPr marL="457200" indent="-457200">
              <a:buFont typeface="Wingdings" panose="05000000000000000000" pitchFamily="2" charset="2"/>
              <a:buChar char="Ø"/>
            </a:pPr>
            <a:r>
              <a:rPr lang="es-CO" sz="2000" dirty="0">
                <a:latin typeface="Arial" panose="020B0604020202020204" pitchFamily="34" charset="0"/>
                <a:cs typeface="Arial" panose="020B0604020202020204" pitchFamily="34" charset="0"/>
              </a:rPr>
              <a:t>¿Qué tiene en cuenta para comprar los repuestos?</a:t>
            </a:r>
          </a:p>
          <a:p>
            <a:pPr marL="457200" indent="-457200">
              <a:buFont typeface="Wingdings" panose="05000000000000000000" pitchFamily="2" charset="2"/>
              <a:buChar char="Ø"/>
            </a:pPr>
            <a:r>
              <a:rPr lang="es-CO" sz="2000" dirty="0">
                <a:latin typeface="Arial" panose="020B0604020202020204" pitchFamily="34" charset="0"/>
                <a:cs typeface="Arial" panose="020B0604020202020204" pitchFamily="34" charset="0"/>
              </a:rPr>
              <a:t>¿Dónde guarda los datos sobre los repuestos que necesita?</a:t>
            </a:r>
          </a:p>
          <a:p>
            <a:pPr marL="457200" indent="-457200">
              <a:buFont typeface="Wingdings" panose="05000000000000000000" pitchFamily="2" charset="2"/>
              <a:buChar char="Ø"/>
            </a:pPr>
            <a:r>
              <a:rPr lang="es-CO" sz="2000" dirty="0">
                <a:latin typeface="Arial" panose="020B0604020202020204" pitchFamily="34" charset="0"/>
                <a:cs typeface="Arial" panose="020B0604020202020204" pitchFamily="34" charset="0"/>
              </a:rPr>
              <a:t>¿Registra en algún formato su inventario?</a:t>
            </a:r>
          </a:p>
          <a:p>
            <a:pPr marL="457200" indent="-457200">
              <a:buFont typeface="Wingdings" panose="05000000000000000000" pitchFamily="2" charset="2"/>
              <a:buChar char="Ø"/>
            </a:pPr>
            <a:r>
              <a:rPr lang="es-CO" sz="2000" dirty="0">
                <a:latin typeface="Arial" panose="020B0604020202020204" pitchFamily="34" charset="0"/>
                <a:cs typeface="Arial" panose="020B0604020202020204" pitchFamily="34" charset="0"/>
              </a:rPr>
              <a:t>¿Como se comunican sus clientes con usted?</a:t>
            </a:r>
          </a:p>
          <a:p>
            <a:pPr marL="457200" indent="-457200">
              <a:buFont typeface="Wingdings" panose="05000000000000000000" pitchFamily="2" charset="2"/>
              <a:buChar char="Ø"/>
            </a:pPr>
            <a:r>
              <a:rPr lang="es-CO" sz="2000" dirty="0">
                <a:latin typeface="Arial" panose="020B0604020202020204" pitchFamily="34" charset="0"/>
                <a:cs typeface="Arial" panose="020B0604020202020204" pitchFamily="34" charset="0"/>
              </a:rPr>
              <a:t>¿Qué proceso realiza cuando tiene que ejecutar una reparación?</a:t>
            </a:r>
          </a:p>
          <a:p>
            <a:pPr marL="457200" indent="-457200">
              <a:buFont typeface="Wingdings" panose="05000000000000000000" pitchFamily="2" charset="2"/>
              <a:buChar char="Ø"/>
            </a:pPr>
            <a:r>
              <a:rPr lang="es-CO" sz="2000" dirty="0">
                <a:latin typeface="Arial" panose="020B0604020202020204" pitchFamily="34" charset="0"/>
                <a:cs typeface="Arial" panose="020B0604020202020204" pitchFamily="34" charset="0"/>
              </a:rPr>
              <a:t>¿Al momento de la facturación en que se realiza y donde se guarda?</a:t>
            </a:r>
          </a:p>
          <a:p>
            <a:pPr marL="457200" indent="-457200">
              <a:buFont typeface="Wingdings" panose="05000000000000000000" pitchFamily="2" charset="2"/>
              <a:buChar char="Ø"/>
            </a:pPr>
            <a:r>
              <a:rPr lang="es-CO" sz="2000" dirty="0">
                <a:latin typeface="Arial" panose="020B0604020202020204" pitchFamily="34" charset="0"/>
                <a:cs typeface="Arial" panose="020B0604020202020204" pitchFamily="34" charset="0"/>
              </a:rPr>
              <a:t>¿Como sabe si tiene o le faltan repuestos?</a:t>
            </a:r>
          </a:p>
          <a:p>
            <a:pPr marL="457200" indent="-457200">
              <a:buFont typeface="Wingdings" panose="05000000000000000000" pitchFamily="2" charset="2"/>
              <a:buChar char="Ø"/>
            </a:pPr>
            <a:r>
              <a:rPr lang="es-CO" sz="2000" dirty="0">
                <a:latin typeface="Arial" panose="020B0604020202020204" pitchFamily="34" charset="0"/>
                <a:cs typeface="Arial" panose="020B0604020202020204" pitchFamily="34" charset="0"/>
              </a:rPr>
              <a:t>¿Quién más trabaja con usted?</a:t>
            </a:r>
          </a:p>
          <a:p>
            <a:pPr marL="457200" indent="-457200">
              <a:buFont typeface="Wingdings" panose="05000000000000000000" pitchFamily="2" charset="2"/>
              <a:buChar char="Ø"/>
            </a:pPr>
            <a:r>
              <a:rPr lang="es-CO" sz="2000" dirty="0">
                <a:latin typeface="Arial" panose="020B0604020202020204" pitchFamily="34" charset="0"/>
                <a:cs typeface="Arial" panose="020B0604020202020204" pitchFamily="34" charset="0"/>
              </a:rPr>
              <a:t>¿Dónde almacena la información de sus clientes?</a:t>
            </a:r>
          </a:p>
          <a:p>
            <a:pPr marL="457200" indent="-457200">
              <a:buFont typeface="Wingdings" panose="05000000000000000000" pitchFamily="2" charset="2"/>
              <a:buChar char="Ø"/>
            </a:pPr>
            <a:r>
              <a:rPr lang="es-CO" sz="2000" dirty="0">
                <a:latin typeface="Arial" panose="020B0604020202020204" pitchFamily="34" charset="0"/>
                <a:cs typeface="Arial" panose="020B0604020202020204" pitchFamily="34" charset="0"/>
              </a:rPr>
              <a:t>¿Utilizan alguna plataforma para organizar la información? </a:t>
            </a:r>
          </a:p>
          <a:p>
            <a:pPr marL="457200" indent="-457200">
              <a:buFont typeface="Wingdings" panose="05000000000000000000" pitchFamily="2" charset="2"/>
              <a:buChar char="Ø"/>
            </a:pPr>
            <a:r>
              <a:rPr lang="es-CO" sz="2000" dirty="0">
                <a:latin typeface="Arial" panose="020B0604020202020204" pitchFamily="34" charset="0"/>
                <a:cs typeface="Arial" panose="020B0604020202020204" pitchFamily="34" charset="0"/>
              </a:rPr>
              <a:t>¿Cuándo usa un repuesto como lo registra para saber que lo uso?</a:t>
            </a:r>
          </a:p>
          <a:p>
            <a:pPr marL="342900" indent="-342900">
              <a:buFont typeface="Arial" panose="020B0604020202020204" pitchFamily="34" charset="0"/>
              <a:buChar char="•"/>
            </a:pPr>
            <a:endParaRPr lang="es-CO" sz="2000" dirty="0">
              <a:latin typeface="Arial" panose="020B0604020202020204" pitchFamily="34" charset="0"/>
              <a:cs typeface="Arial" panose="020B0604020202020204" pitchFamily="34" charset="0"/>
            </a:endParaRPr>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t="10694" b="14699"/>
          <a:stretch/>
        </p:blipFill>
        <p:spPr bwMode="auto">
          <a:xfrm>
            <a:off x="0" y="2638269"/>
            <a:ext cx="2398426" cy="42197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Flecha: a la derecha 1">
            <a:extLst>
              <a:ext uri="{FF2B5EF4-FFF2-40B4-BE49-F238E27FC236}">
                <a16:creationId xmlns:a16="http://schemas.microsoft.com/office/drawing/2014/main" id="{8BB20BBF-56BE-4BFE-8B87-04CEB3F4CFA9}"/>
              </a:ext>
            </a:extLst>
          </p:cNvPr>
          <p:cNvSpPr/>
          <p:nvPr/>
        </p:nvSpPr>
        <p:spPr>
          <a:xfrm>
            <a:off x="11000096" y="6018743"/>
            <a:ext cx="1064525" cy="839257"/>
          </a:xfrm>
          <a:prstGeom prst="rightArrow">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solidFill>
                  <a:schemeClr val="accent2">
                    <a:lumMod val="50000"/>
                  </a:schemeClr>
                </a:solidFill>
                <a:hlinkClick r:id="rId4" action="ppaction://hlinkfile"/>
              </a:rPr>
              <a:t>PYQ</a:t>
            </a:r>
            <a:endParaRPr lang="es-CO" dirty="0">
              <a:solidFill>
                <a:schemeClr val="accent2">
                  <a:lumMod val="50000"/>
                </a:schemeClr>
              </a:solidFill>
            </a:endParaRPr>
          </a:p>
        </p:txBody>
      </p:sp>
    </p:spTree>
    <p:extLst>
      <p:ext uri="{BB962C8B-B14F-4D97-AF65-F5344CB8AC3E}">
        <p14:creationId xmlns:p14="http://schemas.microsoft.com/office/powerpoint/2010/main" val="2014778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2398426" y="2019869"/>
            <a:ext cx="8269574" cy="48381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5" name="Rectángulo 4"/>
          <p:cNvSpPr/>
          <p:nvPr/>
        </p:nvSpPr>
        <p:spPr>
          <a:xfrm>
            <a:off x="3794078" y="460793"/>
            <a:ext cx="5390263" cy="1015663"/>
          </a:xfrm>
          <a:prstGeom prst="rect">
            <a:avLst/>
          </a:prstGeom>
        </p:spPr>
        <p:txBody>
          <a:bodyPr wrap="square">
            <a:spAutoFit/>
          </a:bodyPr>
          <a:lstStyle/>
          <a:p>
            <a:r>
              <a:rPr lang="es-CO" sz="6000" dirty="0">
                <a:solidFill>
                  <a:schemeClr val="tx2">
                    <a:lumMod val="25000"/>
                  </a:schemeClr>
                </a:solidFill>
                <a:latin typeface="Cooper Black" panose="0208090404030B020404" pitchFamily="18" charset="0"/>
              </a:rPr>
              <a:t>Conclusión</a:t>
            </a:r>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t="10694" b="14699"/>
          <a:stretch/>
        </p:blipFill>
        <p:spPr bwMode="auto">
          <a:xfrm>
            <a:off x="0" y="2638269"/>
            <a:ext cx="2398426" cy="42197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CuadroTexto 1">
            <a:extLst>
              <a:ext uri="{FF2B5EF4-FFF2-40B4-BE49-F238E27FC236}">
                <a16:creationId xmlns:a16="http://schemas.microsoft.com/office/drawing/2014/main" id="{6E0A05A2-6B2B-47D2-BAA7-0DDD96D01946}"/>
              </a:ext>
            </a:extLst>
          </p:cNvPr>
          <p:cNvSpPr txBox="1"/>
          <p:nvPr/>
        </p:nvSpPr>
        <p:spPr>
          <a:xfrm>
            <a:off x="2229134" y="2174245"/>
            <a:ext cx="7733731" cy="1924334"/>
          </a:xfrm>
          <a:prstGeom prst="rect">
            <a:avLst/>
          </a:prstGeom>
        </p:spPr>
        <p:txBody>
          <a:bodyPr vert="horz" wrap="square" lIns="91440" tIns="45720" rIns="91440" bIns="45720" rtlCol="0" anchor="ctr">
            <a:noAutofit/>
          </a:bodyPr>
          <a:lstStyle/>
          <a:p>
            <a:pPr algn="l"/>
            <a:endParaRPr lang="es-CO" sz="8000" b="1" dirty="0">
              <a:solidFill>
                <a:srgbClr val="92D050"/>
              </a:solidFill>
            </a:endParaRPr>
          </a:p>
        </p:txBody>
      </p:sp>
      <p:sp>
        <p:nvSpPr>
          <p:cNvPr id="6" name="CuadroTexto 5">
            <a:extLst>
              <a:ext uri="{FF2B5EF4-FFF2-40B4-BE49-F238E27FC236}">
                <a16:creationId xmlns:a16="http://schemas.microsoft.com/office/drawing/2014/main" id="{B3108DCB-9CD8-49B1-9BD8-08D4BDE1D9E1}"/>
              </a:ext>
            </a:extLst>
          </p:cNvPr>
          <p:cNvSpPr txBox="1"/>
          <p:nvPr/>
        </p:nvSpPr>
        <p:spPr>
          <a:xfrm>
            <a:off x="2827846" y="2035313"/>
            <a:ext cx="7410734" cy="4377338"/>
          </a:xfrm>
          <a:prstGeom prst="rect">
            <a:avLst/>
          </a:prstGeom>
        </p:spPr>
        <p:txBody>
          <a:bodyPr vert="horz" wrap="square" lIns="91440" tIns="45720" rIns="91440" bIns="45720" rtlCol="0" anchor="ctr">
            <a:noAutofit/>
          </a:bodyPr>
          <a:lstStyle/>
          <a:p>
            <a:pPr algn="l"/>
            <a:endParaRPr lang="es-CO" sz="1100" b="1" dirty="0">
              <a:solidFill>
                <a:srgbClr val="92D050"/>
              </a:solidFill>
            </a:endParaRPr>
          </a:p>
        </p:txBody>
      </p:sp>
      <p:sp>
        <p:nvSpPr>
          <p:cNvPr id="9" name="CuadroTexto 8">
            <a:extLst>
              <a:ext uri="{FF2B5EF4-FFF2-40B4-BE49-F238E27FC236}">
                <a16:creationId xmlns:a16="http://schemas.microsoft.com/office/drawing/2014/main" id="{99ABFD16-3EBB-4C95-9B2C-0C7B8207CC41}"/>
              </a:ext>
            </a:extLst>
          </p:cNvPr>
          <p:cNvSpPr txBox="1"/>
          <p:nvPr/>
        </p:nvSpPr>
        <p:spPr>
          <a:xfrm>
            <a:off x="2229134" y="2703337"/>
            <a:ext cx="8801017" cy="4377338"/>
          </a:xfrm>
          <a:prstGeom prst="rect">
            <a:avLst/>
          </a:prstGeom>
        </p:spPr>
        <p:txBody>
          <a:bodyPr vert="horz" wrap="square" lIns="91440" tIns="45720" rIns="91440" bIns="45720" rtlCol="0" anchor="ctr">
            <a:noAutofit/>
          </a:bodyPr>
          <a:lstStyle/>
          <a:p>
            <a:r>
              <a:rPr lang="es-CO" sz="2000" dirty="0">
                <a:latin typeface="Arial" panose="020B0604020202020204" pitchFamily="34" charset="0"/>
                <a:cs typeface="Arial" panose="020B0604020202020204" pitchFamily="34" charset="0"/>
              </a:rPr>
              <a:t>En conclusión la empresa Arturo Aires no cuenta con una gran cantidad de empleados pero realiza gran cantidad de servicios, se denotan algunas falencias ya que cuenta con un sistema de almacenamiento de datos ambiguo donde en ocasiones no se realiza ningún registro el cual causa problemas a su economía, confusiones y desorden.</a:t>
            </a:r>
          </a:p>
          <a:p>
            <a:pPr algn="l"/>
            <a:endParaRPr lang="es-CO" sz="2000" b="1" dirty="0">
              <a:latin typeface="Arial" panose="020B0604020202020204" pitchFamily="34" charset="0"/>
              <a:cs typeface="Arial" panose="020B0604020202020204" pitchFamily="34" charset="0"/>
            </a:endParaRPr>
          </a:p>
          <a:p>
            <a:pPr algn="l"/>
            <a:endParaRPr lang="es-CO" sz="2000" b="1" dirty="0">
              <a:latin typeface="Arial" panose="020B0604020202020204" pitchFamily="34" charset="0"/>
              <a:cs typeface="Arial" panose="020B0604020202020204" pitchFamily="34" charset="0"/>
            </a:endParaRPr>
          </a:p>
          <a:p>
            <a:pPr algn="l"/>
            <a:endParaRPr lang="es-CO" sz="2000" b="1" dirty="0">
              <a:latin typeface="Arial" panose="020B0604020202020204" pitchFamily="34" charset="0"/>
              <a:cs typeface="Arial" panose="020B0604020202020204" pitchFamily="34" charset="0"/>
            </a:endParaRPr>
          </a:p>
          <a:p>
            <a:pPr algn="l"/>
            <a:endParaRPr lang="es-CO" sz="2000" b="1" dirty="0">
              <a:latin typeface="Arial" panose="020B0604020202020204" pitchFamily="34" charset="0"/>
              <a:cs typeface="Arial" panose="020B0604020202020204" pitchFamily="34" charset="0"/>
            </a:endParaRPr>
          </a:p>
          <a:p>
            <a:pPr algn="l"/>
            <a:endParaRPr lang="es-CO" sz="2000" b="1" dirty="0">
              <a:latin typeface="Arial" panose="020B0604020202020204" pitchFamily="34" charset="0"/>
              <a:cs typeface="Arial" panose="020B0604020202020204" pitchFamily="34" charset="0"/>
            </a:endParaRPr>
          </a:p>
          <a:p>
            <a:pPr algn="l"/>
            <a:endParaRPr lang="es-CO" sz="2000" b="1" dirty="0">
              <a:latin typeface="Arial" panose="020B0604020202020204" pitchFamily="34" charset="0"/>
              <a:cs typeface="Arial" panose="020B0604020202020204" pitchFamily="34" charset="0"/>
            </a:endParaRPr>
          </a:p>
          <a:p>
            <a:pPr algn="l"/>
            <a:endParaRPr lang="es-CO" sz="2000" b="1" dirty="0">
              <a:latin typeface="Arial" panose="020B0604020202020204" pitchFamily="34" charset="0"/>
              <a:cs typeface="Arial" panose="020B0604020202020204" pitchFamily="34" charset="0"/>
            </a:endParaRPr>
          </a:p>
          <a:p>
            <a:pPr algn="l"/>
            <a:endParaRPr lang="es-CO"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4448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572326" y="5088123"/>
            <a:ext cx="6280551" cy="1107996"/>
          </a:xfrm>
          <a:prstGeom prst="rect">
            <a:avLst/>
          </a:prstGeom>
        </p:spPr>
        <p:txBody>
          <a:bodyPr wrap="square">
            <a:spAutoFit/>
          </a:bodyPr>
          <a:lstStyle/>
          <a:p>
            <a:r>
              <a:rPr lang="es-CO" sz="6600" dirty="0">
                <a:solidFill>
                  <a:srgbClr val="FFFFFF"/>
                </a:solidFill>
                <a:latin typeface="Cooper Black" panose="0208090404030B020404" pitchFamily="18" charset="0"/>
              </a:rPr>
              <a:t>Observación</a:t>
            </a:r>
            <a:endParaRPr lang="es-CO" sz="6600" dirty="0"/>
          </a:p>
        </p:txBody>
      </p:sp>
    </p:spTree>
    <p:extLst>
      <p:ext uri="{BB962C8B-B14F-4D97-AF65-F5344CB8AC3E}">
        <p14:creationId xmlns:p14="http://schemas.microsoft.com/office/powerpoint/2010/main" val="3318943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l="50000" t="14562" r="-4532" b="14562"/>
          <a:stretch/>
        </p:blipFill>
        <p:spPr bwMode="auto">
          <a:xfrm>
            <a:off x="-1" y="2563318"/>
            <a:ext cx="2604715" cy="42946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ángulo 3"/>
          <p:cNvSpPr/>
          <p:nvPr/>
        </p:nvSpPr>
        <p:spPr>
          <a:xfrm>
            <a:off x="4433336" y="343978"/>
            <a:ext cx="3918509" cy="1107996"/>
          </a:xfrm>
          <a:prstGeom prst="rect">
            <a:avLst/>
          </a:prstGeom>
        </p:spPr>
        <p:txBody>
          <a:bodyPr wrap="none">
            <a:spAutoFit/>
          </a:bodyPr>
          <a:lstStyle/>
          <a:p>
            <a:r>
              <a:rPr lang="es-CO" sz="6600" dirty="0">
                <a:solidFill>
                  <a:schemeClr val="bg1"/>
                </a:solidFill>
                <a:latin typeface="Cooper Black" panose="0208090404030B020404" pitchFamily="18" charset="0"/>
              </a:rPr>
              <a:t>Facturas</a:t>
            </a:r>
            <a:endParaRPr lang="es-CO" sz="6600" dirty="0">
              <a:solidFill>
                <a:schemeClr val="bg1"/>
              </a:solidFill>
            </a:endParaRPr>
          </a:p>
        </p:txBody>
      </p:sp>
      <p:pic>
        <p:nvPicPr>
          <p:cNvPr id="5" name="Imagen 4"/>
          <p:cNvPicPr>
            <a:picLocks noChangeAspect="1"/>
          </p:cNvPicPr>
          <p:nvPr/>
        </p:nvPicPr>
        <p:blipFill>
          <a:blip r:embed="rId3"/>
          <a:stretch>
            <a:fillRect/>
          </a:stretch>
        </p:blipFill>
        <p:spPr>
          <a:xfrm>
            <a:off x="4601824" y="1864846"/>
            <a:ext cx="4107007" cy="5288819"/>
          </a:xfrm>
          <a:prstGeom prst="rect">
            <a:avLst/>
          </a:prstGeom>
        </p:spPr>
      </p:pic>
    </p:spTree>
    <p:extLst>
      <p:ext uri="{BB962C8B-B14F-4D97-AF65-F5344CB8AC3E}">
        <p14:creationId xmlns:p14="http://schemas.microsoft.com/office/powerpoint/2010/main" val="767546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263515" y="359763"/>
            <a:ext cx="8589364" cy="1107996"/>
          </a:xfrm>
          <a:prstGeom prst="rect">
            <a:avLst/>
          </a:prstGeom>
        </p:spPr>
        <p:txBody>
          <a:bodyPr wrap="square">
            <a:spAutoFit/>
          </a:bodyPr>
          <a:lstStyle/>
          <a:p>
            <a:r>
              <a:rPr lang="es-CO" sz="6600" dirty="0">
                <a:solidFill>
                  <a:schemeClr val="bg1"/>
                </a:solidFill>
                <a:latin typeface="Cooper Black" panose="0208090404030B020404" pitchFamily="18" charset="0"/>
              </a:rPr>
              <a:t>Orden de compra</a:t>
            </a:r>
            <a:endParaRPr lang="es-CO" sz="6600" dirty="0">
              <a:solidFill>
                <a:schemeClr val="bg1"/>
              </a:solidFill>
            </a:endParaRPr>
          </a:p>
        </p:txBody>
      </p:sp>
      <p:pic>
        <p:nvPicPr>
          <p:cNvPr id="3" name="Imagen 2"/>
          <p:cNvPicPr>
            <a:picLocks noChangeAspect="1"/>
          </p:cNvPicPr>
          <p:nvPr/>
        </p:nvPicPr>
        <p:blipFill>
          <a:blip r:embed="rId2"/>
          <a:stretch>
            <a:fillRect/>
          </a:stretch>
        </p:blipFill>
        <p:spPr>
          <a:xfrm>
            <a:off x="4590948" y="1760673"/>
            <a:ext cx="3934498" cy="5097326"/>
          </a:xfrm>
          <a:prstGeom prst="rect">
            <a:avLst/>
          </a:prstGeom>
        </p:spPr>
      </p:pic>
      <p:pic>
        <p:nvPicPr>
          <p:cNvPr id="4"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1" y="2563318"/>
            <a:ext cx="2604715" cy="42946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9553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l="50000" t="14562" r="-4532" b="14562"/>
          <a:stretch/>
        </p:blipFill>
        <p:spPr bwMode="auto">
          <a:xfrm>
            <a:off x="-1" y="2563318"/>
            <a:ext cx="2604715" cy="42946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9694" y="2752025"/>
            <a:ext cx="2424545" cy="3333498"/>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5474" y="1699079"/>
            <a:ext cx="3119961" cy="2339971"/>
          </a:xfrm>
          <a:prstGeom prst="rect">
            <a:avLst/>
          </a:prstGeom>
        </p:spPr>
      </p:pic>
      <p:pic>
        <p:nvPicPr>
          <p:cNvPr id="5" name="Imagen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8325470" y="4045359"/>
            <a:ext cx="2339971" cy="3119961"/>
          </a:xfrm>
          <a:prstGeom prst="rect">
            <a:avLst/>
          </a:prstGeom>
        </p:spPr>
      </p:pic>
      <p:pic>
        <p:nvPicPr>
          <p:cNvPr id="6" name="Imagen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71349" y="2842080"/>
            <a:ext cx="2363932" cy="3151909"/>
          </a:xfrm>
          <a:prstGeom prst="rect">
            <a:avLst/>
          </a:prstGeom>
        </p:spPr>
      </p:pic>
    </p:spTree>
    <p:extLst>
      <p:ext uri="{BB962C8B-B14F-4D97-AF65-F5344CB8AC3E}">
        <p14:creationId xmlns:p14="http://schemas.microsoft.com/office/powerpoint/2010/main" val="3729560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52513" y="36512"/>
            <a:ext cx="10515600" cy="1325563"/>
          </a:xfrm>
        </p:spPr>
        <p:txBody>
          <a:bodyPr/>
          <a:lstStyle/>
          <a:p>
            <a:r>
              <a:rPr lang="es-CO" sz="5500" dirty="0">
                <a:latin typeface="Cooper Black" panose="0208090404030B020404" pitchFamily="18" charset="0"/>
              </a:rPr>
              <a:t>Diagramas de flujo de proceso</a:t>
            </a:r>
          </a:p>
        </p:txBody>
      </p:sp>
    </p:spTree>
    <p:extLst>
      <p:ext uri="{BB962C8B-B14F-4D97-AF65-F5344CB8AC3E}">
        <p14:creationId xmlns:p14="http://schemas.microsoft.com/office/powerpoint/2010/main" val="917347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182547" y="169722"/>
            <a:ext cx="7590354" cy="156723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6000" dirty="0">
                <a:solidFill>
                  <a:schemeClr val="bg1"/>
                </a:solidFill>
                <a:latin typeface="Cooper Black" panose="0208090404030B020404" pitchFamily="18" charset="0"/>
              </a:rPr>
              <a:t>Contenido</a:t>
            </a:r>
            <a:endParaRPr lang="es-CO" sz="6000" b="1" dirty="0">
              <a:solidFill>
                <a:schemeClr val="bg1"/>
              </a:solidFill>
            </a:endParaRPr>
          </a:p>
        </p:txBody>
      </p:sp>
      <p:sp>
        <p:nvSpPr>
          <p:cNvPr id="3" name="Título 1"/>
          <p:cNvSpPr txBox="1">
            <a:spLocks/>
          </p:cNvSpPr>
          <p:nvPr/>
        </p:nvSpPr>
        <p:spPr>
          <a:xfrm>
            <a:off x="1869450"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b="1" dirty="0">
              <a:solidFill>
                <a:schemeClr val="bg1">
                  <a:lumMod val="95000"/>
                </a:schemeClr>
              </a:solidFill>
            </a:endParaRPr>
          </a:p>
        </p:txBody>
      </p:sp>
      <p:sp>
        <p:nvSpPr>
          <p:cNvPr id="4" name="Marcador de contenido 2"/>
          <p:cNvSpPr txBox="1">
            <a:spLocks/>
          </p:cNvSpPr>
          <p:nvPr/>
        </p:nvSpPr>
        <p:spPr>
          <a:xfrm>
            <a:off x="1853684" y="2357438"/>
            <a:ext cx="8512309" cy="413795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s-CO" sz="1800" dirty="0">
              <a:solidFill>
                <a:schemeClr val="tx1">
                  <a:lumMod val="75000"/>
                  <a:lumOff val="25000"/>
                </a:schemeClr>
              </a:solidFill>
            </a:endParaRPr>
          </a:p>
        </p:txBody>
      </p:sp>
      <p:sp>
        <p:nvSpPr>
          <p:cNvPr id="7" name="Rectángulo 6"/>
          <p:cNvSpPr/>
          <p:nvPr/>
        </p:nvSpPr>
        <p:spPr>
          <a:xfrm>
            <a:off x="2350534" y="2132307"/>
            <a:ext cx="8517562" cy="5755422"/>
          </a:xfrm>
          <a:prstGeom prst="rect">
            <a:avLst/>
          </a:prstGeom>
        </p:spPr>
        <p:txBody>
          <a:bodyPr wrap="square">
            <a:spAutoFit/>
          </a:bodyPr>
          <a:lstStyle/>
          <a:p>
            <a:pPr marL="342900" indent="-342900">
              <a:buFont typeface="Wingdings" panose="05000000000000000000" pitchFamily="2" charset="2"/>
              <a:buChar char="Ø"/>
            </a:pPr>
            <a:r>
              <a:rPr lang="es-CO" sz="2300" b="1" dirty="0">
                <a:solidFill>
                  <a:schemeClr val="tx2">
                    <a:lumMod val="60000"/>
                    <a:lumOff val="40000"/>
                  </a:schemeClr>
                </a:solidFill>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rPr>
              <a:t>Problema</a:t>
            </a:r>
            <a:endParaRPr lang="es-CO" sz="2300" b="1" dirty="0">
              <a:solidFill>
                <a:schemeClr val="tx2">
                  <a:lumMod val="60000"/>
                  <a:lumOff val="40000"/>
                </a:schemeClr>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s-CO" sz="2300" b="1" dirty="0">
                <a:solidFill>
                  <a:schemeClr val="tx2">
                    <a:lumMod val="60000"/>
                    <a:lumOff val="40000"/>
                  </a:schemeClr>
                </a:solidFill>
                <a:latin typeface="Arial" panose="020B0604020202020204" pitchFamily="34" charset="0"/>
                <a:cs typeface="Arial" panose="020B0604020202020204" pitchFamily="34" charset="0"/>
                <a:hlinkClick r:id="rId3" action="ppaction://hlinksldjump">
                  <a:extLst>
                    <a:ext uri="{A12FA001-AC4F-418D-AE19-62706E023703}">
                      <ahyp:hlinkClr xmlns:ahyp="http://schemas.microsoft.com/office/drawing/2018/hyperlinkcolor" val="tx"/>
                    </a:ext>
                  </a:extLst>
                </a:hlinkClick>
              </a:rPr>
              <a:t>Justificación </a:t>
            </a:r>
            <a:endParaRPr lang="es-CO" sz="2300" b="1" dirty="0">
              <a:solidFill>
                <a:schemeClr val="tx2">
                  <a:lumMod val="60000"/>
                  <a:lumOff val="40000"/>
                </a:schemeClr>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s-CO" sz="2300" b="1" dirty="0">
                <a:solidFill>
                  <a:schemeClr val="tx2">
                    <a:lumMod val="60000"/>
                    <a:lumOff val="40000"/>
                  </a:schemeClr>
                </a:solidFill>
                <a:latin typeface="Arial" panose="020B0604020202020204" pitchFamily="34" charset="0"/>
                <a:cs typeface="Arial" panose="020B0604020202020204" pitchFamily="34" charset="0"/>
                <a:hlinkClick r:id="rId4" action="ppaction://hlinksldjump">
                  <a:extLst>
                    <a:ext uri="{A12FA001-AC4F-418D-AE19-62706E023703}">
                      <ahyp:hlinkClr xmlns:ahyp="http://schemas.microsoft.com/office/drawing/2018/hyperlinkcolor" val="tx"/>
                    </a:ext>
                  </a:extLst>
                </a:hlinkClick>
              </a:rPr>
              <a:t>Objetivo general</a:t>
            </a:r>
            <a:endParaRPr lang="es-CO" sz="2300" b="1" dirty="0">
              <a:solidFill>
                <a:schemeClr val="tx2">
                  <a:lumMod val="60000"/>
                  <a:lumOff val="40000"/>
                </a:schemeClr>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s-CO" sz="2300" b="1" dirty="0">
                <a:solidFill>
                  <a:schemeClr val="tx2">
                    <a:lumMod val="60000"/>
                    <a:lumOff val="40000"/>
                  </a:schemeClr>
                </a:solidFill>
                <a:latin typeface="Arial" panose="020B0604020202020204" pitchFamily="34" charset="0"/>
                <a:cs typeface="Arial" panose="020B0604020202020204" pitchFamily="34" charset="0"/>
                <a:hlinkClick r:id="rId5" action="ppaction://hlinksldjump">
                  <a:extLst>
                    <a:ext uri="{A12FA001-AC4F-418D-AE19-62706E023703}">
                      <ahyp:hlinkClr xmlns:ahyp="http://schemas.microsoft.com/office/drawing/2018/hyperlinkcolor" val="tx"/>
                    </a:ext>
                  </a:extLst>
                </a:hlinkClick>
              </a:rPr>
              <a:t>Objetivos específicos</a:t>
            </a:r>
            <a:endParaRPr lang="es-CO" sz="2300" b="1" dirty="0">
              <a:solidFill>
                <a:schemeClr val="tx2">
                  <a:lumMod val="60000"/>
                  <a:lumOff val="40000"/>
                </a:schemeClr>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s-CO" sz="2300" b="1" dirty="0">
                <a:solidFill>
                  <a:schemeClr val="tx2">
                    <a:lumMod val="60000"/>
                    <a:lumOff val="40000"/>
                  </a:schemeClr>
                </a:solidFill>
                <a:latin typeface="Arial" panose="020B0604020202020204" pitchFamily="34" charset="0"/>
                <a:cs typeface="Arial" panose="020B0604020202020204" pitchFamily="34" charset="0"/>
                <a:hlinkClick r:id="rId6" action="ppaction://hlinksldjump">
                  <a:extLst>
                    <a:ext uri="{A12FA001-AC4F-418D-AE19-62706E023703}">
                      <ahyp:hlinkClr xmlns:ahyp="http://schemas.microsoft.com/office/drawing/2018/hyperlinkcolor" val="tx"/>
                    </a:ext>
                  </a:extLst>
                </a:hlinkClick>
              </a:rPr>
              <a:t>Delimitación alcance</a:t>
            </a:r>
            <a:endParaRPr lang="es-CO" sz="2300" b="1" dirty="0">
              <a:solidFill>
                <a:schemeClr val="tx2">
                  <a:lumMod val="60000"/>
                  <a:lumOff val="40000"/>
                </a:schemeClr>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s-CO" sz="2300" b="1" dirty="0">
                <a:solidFill>
                  <a:schemeClr val="tx2">
                    <a:lumMod val="60000"/>
                    <a:lumOff val="40000"/>
                  </a:schemeClr>
                </a:solidFill>
                <a:latin typeface="Arial" panose="020B0604020202020204" pitchFamily="34" charset="0"/>
                <a:cs typeface="Arial" panose="020B0604020202020204" pitchFamily="34" charset="0"/>
                <a:hlinkClick r:id="rId7" action="ppaction://hlinksldjump">
                  <a:extLst>
                    <a:ext uri="{A12FA001-AC4F-418D-AE19-62706E023703}">
                      <ahyp:hlinkClr xmlns:ahyp="http://schemas.microsoft.com/office/drawing/2018/hyperlinkcolor" val="tx"/>
                    </a:ext>
                  </a:extLst>
                </a:hlinkClick>
              </a:rPr>
              <a:t>Técnicas de levantamiento de información</a:t>
            </a:r>
            <a:endParaRPr lang="es-CO" sz="2300" b="1" dirty="0">
              <a:solidFill>
                <a:schemeClr val="tx2">
                  <a:lumMod val="60000"/>
                  <a:lumOff val="40000"/>
                </a:schemeClr>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s-CO" sz="2300" b="1" dirty="0">
                <a:solidFill>
                  <a:schemeClr val="tx2">
                    <a:lumMod val="60000"/>
                    <a:lumOff val="40000"/>
                  </a:schemeClr>
                </a:solidFill>
                <a:latin typeface="Arial" panose="020B0604020202020204" pitchFamily="34" charset="0"/>
                <a:cs typeface="Arial" panose="020B0604020202020204" pitchFamily="34" charset="0"/>
                <a:hlinkClick r:id="rId8" action="ppaction://hlinksldjump">
                  <a:extLst>
                    <a:ext uri="{A12FA001-AC4F-418D-AE19-62706E023703}">
                      <ahyp:hlinkClr xmlns:ahyp="http://schemas.microsoft.com/office/drawing/2018/hyperlinkcolor" val="tx"/>
                    </a:ext>
                  </a:extLst>
                </a:hlinkClick>
              </a:rPr>
              <a:t>Observación </a:t>
            </a:r>
            <a:endParaRPr lang="es-CO" sz="2300" b="1" dirty="0">
              <a:solidFill>
                <a:schemeClr val="tx2">
                  <a:lumMod val="60000"/>
                  <a:lumOff val="40000"/>
                </a:schemeClr>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s-CO" sz="2300" b="1" dirty="0">
                <a:solidFill>
                  <a:schemeClr val="tx2">
                    <a:lumMod val="60000"/>
                    <a:lumOff val="40000"/>
                  </a:schemeClr>
                </a:solidFill>
                <a:latin typeface="Arial" panose="020B0604020202020204" pitchFamily="34" charset="0"/>
                <a:cs typeface="Arial" panose="020B0604020202020204" pitchFamily="34" charset="0"/>
                <a:hlinkClick r:id="rId9" action="ppaction://hlinksldjump">
                  <a:extLst>
                    <a:ext uri="{A12FA001-AC4F-418D-AE19-62706E023703}">
                      <ahyp:hlinkClr xmlns:ahyp="http://schemas.microsoft.com/office/drawing/2018/hyperlinkcolor" val="tx"/>
                    </a:ext>
                  </a:extLst>
                </a:hlinkClick>
              </a:rPr>
              <a:t>Diagramas de flujo de procesos</a:t>
            </a:r>
            <a:endParaRPr lang="es-CO" sz="2300" b="1" dirty="0">
              <a:solidFill>
                <a:schemeClr val="tx2">
                  <a:lumMod val="60000"/>
                  <a:lumOff val="40000"/>
                </a:schemeClr>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s-CO" sz="2300" b="1" dirty="0">
                <a:solidFill>
                  <a:schemeClr val="tx2">
                    <a:lumMod val="60000"/>
                    <a:lumOff val="40000"/>
                  </a:schemeClr>
                </a:solidFill>
                <a:latin typeface="Arial" panose="020B0604020202020204" pitchFamily="34" charset="0"/>
                <a:cs typeface="Arial" panose="020B0604020202020204" pitchFamily="34" charset="0"/>
                <a:hlinkClick r:id="rId10" action="ppaction://hlinksldjump">
                  <a:extLst>
                    <a:ext uri="{A12FA001-AC4F-418D-AE19-62706E023703}">
                      <ahyp:hlinkClr xmlns:ahyp="http://schemas.microsoft.com/office/drawing/2018/hyperlinkcolor" val="tx"/>
                    </a:ext>
                  </a:extLst>
                </a:hlinkClick>
              </a:rPr>
              <a:t>Requisitos funcionales </a:t>
            </a:r>
            <a:endParaRPr lang="es-CO" sz="2300" b="1" dirty="0">
              <a:solidFill>
                <a:schemeClr val="tx2">
                  <a:lumMod val="60000"/>
                  <a:lumOff val="40000"/>
                </a:schemeClr>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s-CO" sz="2300" b="1" dirty="0">
                <a:solidFill>
                  <a:schemeClr val="tx2">
                    <a:lumMod val="60000"/>
                    <a:lumOff val="40000"/>
                  </a:schemeClr>
                </a:solidFill>
                <a:latin typeface="Arial" panose="020B0604020202020204" pitchFamily="34" charset="0"/>
                <a:cs typeface="Arial" panose="020B0604020202020204" pitchFamily="34" charset="0"/>
                <a:hlinkClick r:id="rId11" action="ppaction://hlinksldjump">
                  <a:extLst>
                    <a:ext uri="{A12FA001-AC4F-418D-AE19-62706E023703}">
                      <ahyp:hlinkClr xmlns:ahyp="http://schemas.microsoft.com/office/drawing/2018/hyperlinkcolor" val="tx"/>
                    </a:ext>
                  </a:extLst>
                </a:hlinkClick>
              </a:rPr>
              <a:t>Requisitos no funcionales</a:t>
            </a:r>
            <a:endParaRPr lang="es-CO" sz="2300" b="1" dirty="0">
              <a:solidFill>
                <a:schemeClr val="tx2">
                  <a:lumMod val="60000"/>
                  <a:lumOff val="40000"/>
                </a:schemeClr>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s-CO" sz="2300" b="1" dirty="0">
                <a:solidFill>
                  <a:schemeClr val="tx2">
                    <a:lumMod val="60000"/>
                    <a:lumOff val="40000"/>
                  </a:schemeClr>
                </a:solidFill>
                <a:latin typeface="Arial" panose="020B0604020202020204" pitchFamily="34" charset="0"/>
                <a:cs typeface="Arial" panose="020B0604020202020204" pitchFamily="34" charset="0"/>
                <a:hlinkClick r:id="rId12" action="ppaction://hlinksldjump">
                  <a:extLst>
                    <a:ext uri="{A12FA001-AC4F-418D-AE19-62706E023703}">
                      <ahyp:hlinkClr xmlns:ahyp="http://schemas.microsoft.com/office/drawing/2018/hyperlinkcolor" val="tx"/>
                    </a:ext>
                  </a:extLst>
                </a:hlinkClick>
              </a:rPr>
              <a:t>Casos de uso</a:t>
            </a:r>
            <a:endParaRPr lang="es-CO" sz="2300" b="1" dirty="0">
              <a:solidFill>
                <a:schemeClr val="tx2">
                  <a:lumMod val="60000"/>
                  <a:lumOff val="40000"/>
                </a:schemeClr>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s-CO" sz="2300" b="1" dirty="0">
                <a:solidFill>
                  <a:schemeClr val="tx2">
                    <a:lumMod val="60000"/>
                    <a:lumOff val="40000"/>
                  </a:schemeClr>
                </a:solidFill>
                <a:latin typeface="Arial" panose="020B0604020202020204" pitchFamily="34" charset="0"/>
                <a:cs typeface="Arial" panose="020B0604020202020204" pitchFamily="34" charset="0"/>
                <a:hlinkClick r:id="rId13" action="ppaction://hlinksldjump">
                  <a:extLst>
                    <a:ext uri="{A12FA001-AC4F-418D-AE19-62706E023703}">
                      <ahyp:hlinkClr xmlns:ahyp="http://schemas.microsoft.com/office/drawing/2018/hyperlinkcolor" val="tx"/>
                    </a:ext>
                  </a:extLst>
                </a:hlinkClick>
              </a:rPr>
              <a:t>Casos de uso extendidos</a:t>
            </a:r>
            <a:endParaRPr lang="es-CO" sz="2300" b="1" dirty="0">
              <a:solidFill>
                <a:schemeClr val="tx2">
                  <a:lumMod val="60000"/>
                  <a:lumOff val="40000"/>
                </a:schemeClr>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endParaRPr lang="es-CO" sz="23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endParaRPr lang="es-CO" sz="23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endParaRPr lang="es-CO" sz="23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endParaRPr lang="es-CO" sz="2300" dirty="0">
              <a:latin typeface="Arial" panose="020B0604020202020204" pitchFamily="34" charset="0"/>
              <a:cs typeface="Arial" panose="020B0604020202020204" pitchFamily="34" charset="0"/>
            </a:endParaRPr>
          </a:p>
        </p:txBody>
      </p:sp>
      <p:pic>
        <p:nvPicPr>
          <p:cNvPr id="9" name="Picture 2"/>
          <p:cNvPicPr>
            <a:picLocks noChangeAspect="1" noChangeArrowheads="1"/>
          </p:cNvPicPr>
          <p:nvPr/>
        </p:nvPicPr>
        <p:blipFill rotWithShape="1">
          <a:blip r:embed="rId14" cstate="email">
            <a:extLst>
              <a:ext uri="{28A0092B-C50C-407E-A947-70E740481C1C}">
                <a14:useLocalDpi xmlns:a14="http://schemas.microsoft.com/office/drawing/2010/main"/>
              </a:ext>
            </a:extLst>
          </a:blip>
          <a:srcRect l="50000" t="11629" r="-3743" b="17501"/>
          <a:stretch/>
        </p:blipFill>
        <p:spPr bwMode="auto">
          <a:xfrm>
            <a:off x="0" y="2595282"/>
            <a:ext cx="2042517" cy="42627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1799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1524000" y="1"/>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708212" y="558077"/>
            <a:ext cx="11483788" cy="57822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s-CO" sz="5000" dirty="0">
              <a:solidFill>
                <a:schemeClr val="accent2">
                  <a:lumMod val="50000"/>
                </a:schemeClr>
              </a:solidFill>
              <a:latin typeface="Cooper Black" panose="0208090404030B020404" pitchFamily="18" charset="0"/>
            </a:endParaRPr>
          </a:p>
        </p:txBody>
      </p:sp>
      <p:pic>
        <p:nvPicPr>
          <p:cNvPr id="12"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l="46767" t="10694" b="14699"/>
          <a:stretch/>
        </p:blipFill>
        <p:spPr bwMode="auto">
          <a:xfrm>
            <a:off x="0" y="2638269"/>
            <a:ext cx="2398426" cy="42197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CuadroTexto 5"/>
          <p:cNvSpPr txBox="1"/>
          <p:nvPr/>
        </p:nvSpPr>
        <p:spPr>
          <a:xfrm>
            <a:off x="2263378" y="484826"/>
            <a:ext cx="9058275" cy="785813"/>
          </a:xfrm>
          <a:prstGeom prst="rect">
            <a:avLst/>
          </a:prstGeom>
        </p:spPr>
        <p:txBody>
          <a:bodyPr vert="horz" wrap="square" lIns="91440" tIns="45720" rIns="91440" bIns="45720" rtlCol="0" anchor="ctr">
            <a:noAutofit/>
          </a:bodyPr>
          <a:lstStyle/>
          <a:p>
            <a:pPr algn="l"/>
            <a:r>
              <a:rPr lang="es-CO" sz="6000" b="1" dirty="0">
                <a:latin typeface="Cooper Black" panose="0208090404030B020404" pitchFamily="18" charset="0"/>
              </a:rPr>
              <a:t>Proceso de domicilio</a:t>
            </a:r>
          </a:p>
        </p:txBody>
      </p:sp>
      <p:pic>
        <p:nvPicPr>
          <p:cNvPr id="3" name="Imagen 2">
            <a:extLst>
              <a:ext uri="{FF2B5EF4-FFF2-40B4-BE49-F238E27FC236}">
                <a16:creationId xmlns:a16="http://schemas.microsoft.com/office/drawing/2014/main" id="{575AF140-9718-47E7-8E75-6FB9A6737F15}"/>
              </a:ext>
            </a:extLst>
          </p:cNvPr>
          <p:cNvPicPr>
            <a:picLocks noChangeAspect="1"/>
          </p:cNvPicPr>
          <p:nvPr/>
        </p:nvPicPr>
        <p:blipFill>
          <a:blip r:embed="rId3"/>
          <a:stretch>
            <a:fillRect/>
          </a:stretch>
        </p:blipFill>
        <p:spPr>
          <a:xfrm>
            <a:off x="216694" y="2302934"/>
            <a:ext cx="11758612" cy="4404627"/>
          </a:xfrm>
          <a:prstGeom prst="rect">
            <a:avLst/>
          </a:prstGeom>
        </p:spPr>
      </p:pic>
    </p:spTree>
    <p:extLst>
      <p:ext uri="{BB962C8B-B14F-4D97-AF65-F5344CB8AC3E}">
        <p14:creationId xmlns:p14="http://schemas.microsoft.com/office/powerpoint/2010/main" val="2734954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1524000" y="1"/>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708212" y="558077"/>
            <a:ext cx="11483788" cy="57822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s-CO" sz="5000" dirty="0">
              <a:solidFill>
                <a:schemeClr val="accent2">
                  <a:lumMod val="50000"/>
                </a:schemeClr>
              </a:solidFill>
              <a:latin typeface="Cooper Black" panose="0208090404030B020404" pitchFamily="18" charset="0"/>
            </a:endParaRPr>
          </a:p>
        </p:txBody>
      </p:sp>
      <p:pic>
        <p:nvPicPr>
          <p:cNvPr id="12"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l="46767" t="10694" b="14699"/>
          <a:stretch/>
        </p:blipFill>
        <p:spPr bwMode="auto">
          <a:xfrm>
            <a:off x="0" y="2638269"/>
            <a:ext cx="2398426" cy="42197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CuadroTexto 5"/>
          <p:cNvSpPr txBox="1"/>
          <p:nvPr/>
        </p:nvSpPr>
        <p:spPr>
          <a:xfrm>
            <a:off x="97073" y="743394"/>
            <a:ext cx="13716000" cy="785813"/>
          </a:xfrm>
          <a:prstGeom prst="rect">
            <a:avLst/>
          </a:prstGeom>
        </p:spPr>
        <p:txBody>
          <a:bodyPr vert="horz" wrap="square" lIns="91440" tIns="45720" rIns="91440" bIns="45720" rtlCol="0" anchor="ctr">
            <a:noAutofit/>
          </a:bodyPr>
          <a:lstStyle/>
          <a:p>
            <a:pPr algn="l"/>
            <a:r>
              <a:rPr lang="es-CO" sz="5400" b="1" dirty="0">
                <a:latin typeface="Cooper Black" panose="0208090404030B020404" pitchFamily="18" charset="0"/>
              </a:rPr>
              <a:t>Proceso de solicitud de repuestos </a:t>
            </a:r>
          </a:p>
        </p:txBody>
      </p:sp>
      <p:pic>
        <p:nvPicPr>
          <p:cNvPr id="4" name="Imagen 3">
            <a:extLst>
              <a:ext uri="{FF2B5EF4-FFF2-40B4-BE49-F238E27FC236}">
                <a16:creationId xmlns:a16="http://schemas.microsoft.com/office/drawing/2014/main" id="{139D1CE6-028D-40BB-A5E6-A13487A5ED5E}"/>
              </a:ext>
            </a:extLst>
          </p:cNvPr>
          <p:cNvPicPr>
            <a:picLocks noChangeAspect="1"/>
          </p:cNvPicPr>
          <p:nvPr/>
        </p:nvPicPr>
        <p:blipFill>
          <a:blip r:embed="rId3"/>
          <a:stretch>
            <a:fillRect/>
          </a:stretch>
        </p:blipFill>
        <p:spPr>
          <a:xfrm>
            <a:off x="249010" y="2048800"/>
            <a:ext cx="11623675" cy="4649212"/>
          </a:xfrm>
          <a:prstGeom prst="rect">
            <a:avLst/>
          </a:prstGeom>
        </p:spPr>
      </p:pic>
    </p:spTree>
    <p:extLst>
      <p:ext uri="{BB962C8B-B14F-4D97-AF65-F5344CB8AC3E}">
        <p14:creationId xmlns:p14="http://schemas.microsoft.com/office/powerpoint/2010/main" val="1847338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1524000" y="1"/>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708212" y="558077"/>
            <a:ext cx="11483788" cy="57822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s-CO" sz="5000" dirty="0">
              <a:solidFill>
                <a:schemeClr val="accent2">
                  <a:lumMod val="50000"/>
                </a:schemeClr>
              </a:solidFill>
              <a:latin typeface="Cooper Black" panose="0208090404030B020404" pitchFamily="18" charset="0"/>
            </a:endParaRPr>
          </a:p>
        </p:txBody>
      </p:sp>
      <p:pic>
        <p:nvPicPr>
          <p:cNvPr id="12"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l="46767" t="10694" b="14699"/>
          <a:stretch/>
        </p:blipFill>
        <p:spPr bwMode="auto">
          <a:xfrm>
            <a:off x="0" y="2638269"/>
            <a:ext cx="2398426" cy="42197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CuadroTexto 5"/>
          <p:cNvSpPr txBox="1"/>
          <p:nvPr/>
        </p:nvSpPr>
        <p:spPr>
          <a:xfrm>
            <a:off x="558087" y="414338"/>
            <a:ext cx="11289840" cy="1057275"/>
          </a:xfrm>
          <a:prstGeom prst="rect">
            <a:avLst/>
          </a:prstGeom>
        </p:spPr>
        <p:txBody>
          <a:bodyPr vert="horz" wrap="square" lIns="91440" tIns="45720" rIns="91440" bIns="45720" rtlCol="0" anchor="ctr">
            <a:noAutofit/>
          </a:bodyPr>
          <a:lstStyle/>
          <a:p>
            <a:pPr algn="l"/>
            <a:r>
              <a:rPr lang="es-CO" sz="5400" b="1" dirty="0">
                <a:latin typeface="Cooper Black" panose="0208090404030B020404" pitchFamily="18" charset="0"/>
              </a:rPr>
              <a:t>Proceso de compra de repuestos</a:t>
            </a:r>
          </a:p>
        </p:txBody>
      </p:sp>
      <p:pic>
        <p:nvPicPr>
          <p:cNvPr id="4" name="Imagen 3">
            <a:extLst>
              <a:ext uri="{FF2B5EF4-FFF2-40B4-BE49-F238E27FC236}">
                <a16:creationId xmlns:a16="http://schemas.microsoft.com/office/drawing/2014/main" id="{BD6C2A67-6485-4879-B8EB-B27B561447ED}"/>
              </a:ext>
            </a:extLst>
          </p:cNvPr>
          <p:cNvPicPr>
            <a:picLocks noChangeAspect="1"/>
          </p:cNvPicPr>
          <p:nvPr/>
        </p:nvPicPr>
        <p:blipFill>
          <a:blip r:embed="rId3"/>
          <a:stretch>
            <a:fillRect/>
          </a:stretch>
        </p:blipFill>
        <p:spPr>
          <a:xfrm>
            <a:off x="193947" y="2533442"/>
            <a:ext cx="11804106" cy="4106738"/>
          </a:xfrm>
          <a:prstGeom prst="rect">
            <a:avLst/>
          </a:prstGeom>
        </p:spPr>
      </p:pic>
    </p:spTree>
    <p:extLst>
      <p:ext uri="{BB962C8B-B14F-4D97-AF65-F5344CB8AC3E}">
        <p14:creationId xmlns:p14="http://schemas.microsoft.com/office/powerpoint/2010/main" val="185638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2818151" y="4191577"/>
            <a:ext cx="9084040" cy="2031325"/>
          </a:xfrm>
          <a:prstGeom prst="rect">
            <a:avLst/>
          </a:prstGeom>
        </p:spPr>
        <p:txBody>
          <a:bodyPr wrap="square">
            <a:spAutoFit/>
          </a:bodyPr>
          <a:lstStyle/>
          <a:p>
            <a:pPr algn="ctr"/>
            <a:r>
              <a:rPr lang="es-CO" sz="6300" dirty="0">
                <a:solidFill>
                  <a:schemeClr val="accent1">
                    <a:lumMod val="40000"/>
                    <a:lumOff val="60000"/>
                  </a:schemeClr>
                </a:solidFill>
                <a:latin typeface="Cooper Black" panose="0208090404030B020404" pitchFamily="18" charset="0"/>
              </a:rPr>
              <a:t>Requisitos funcionales</a:t>
            </a:r>
          </a:p>
        </p:txBody>
      </p:sp>
      <p:sp>
        <p:nvSpPr>
          <p:cNvPr id="2" name="Flecha: a la derecha 1">
            <a:extLst>
              <a:ext uri="{FF2B5EF4-FFF2-40B4-BE49-F238E27FC236}">
                <a16:creationId xmlns:a16="http://schemas.microsoft.com/office/drawing/2014/main" id="{4A8E9ECC-63B2-4A4B-A383-F072059C3EC6}"/>
              </a:ext>
            </a:extLst>
          </p:cNvPr>
          <p:cNvSpPr/>
          <p:nvPr/>
        </p:nvSpPr>
        <p:spPr>
          <a:xfrm>
            <a:off x="1095368" y="0"/>
            <a:ext cx="1722783" cy="1245704"/>
          </a:xfrm>
          <a:prstGeom prst="rightArrow">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s-CO" dirty="0">
                <a:hlinkClick r:id="rId2" action="ppaction://hlinkfile"/>
              </a:rPr>
              <a:t>Formato IEEE 830</a:t>
            </a:r>
            <a:endParaRPr lang="es-CO" dirty="0"/>
          </a:p>
        </p:txBody>
      </p:sp>
    </p:spTree>
    <p:extLst>
      <p:ext uri="{BB962C8B-B14F-4D97-AF65-F5344CB8AC3E}">
        <p14:creationId xmlns:p14="http://schemas.microsoft.com/office/powerpoint/2010/main" val="666340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l="50000" t="11629" r="-3743" b="17501"/>
          <a:stretch/>
        </p:blipFill>
        <p:spPr bwMode="auto">
          <a:xfrm>
            <a:off x="19964" y="1184222"/>
            <a:ext cx="3172941" cy="5718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aphicFrame>
        <p:nvGraphicFramePr>
          <p:cNvPr id="3" name="Tabla 2"/>
          <p:cNvGraphicFramePr>
            <a:graphicFrameLocks noGrp="1"/>
          </p:cNvGraphicFramePr>
          <p:nvPr>
            <p:extLst>
              <p:ext uri="{D42A27DB-BD31-4B8C-83A1-F6EECF244321}">
                <p14:modId xmlns:p14="http://schemas.microsoft.com/office/powerpoint/2010/main" val="4174124478"/>
              </p:ext>
            </p:extLst>
          </p:nvPr>
        </p:nvGraphicFramePr>
        <p:xfrm>
          <a:off x="2983043" y="1982392"/>
          <a:ext cx="8139659" cy="3488812"/>
        </p:xfrm>
        <a:graphic>
          <a:graphicData uri="http://schemas.openxmlformats.org/drawingml/2006/table">
            <a:tbl>
              <a:tblPr firstRow="1" firstCol="1" bandRow="1">
                <a:tableStyleId>{2D5ABB26-0587-4C30-8999-92F81FD0307C}</a:tableStyleId>
              </a:tblPr>
              <a:tblGrid>
                <a:gridCol w="2081266">
                  <a:extLst>
                    <a:ext uri="{9D8B030D-6E8A-4147-A177-3AD203B41FA5}">
                      <a16:colId xmlns:a16="http://schemas.microsoft.com/office/drawing/2014/main" val="1654158574"/>
                    </a:ext>
                  </a:extLst>
                </a:gridCol>
                <a:gridCol w="6058393">
                  <a:extLst>
                    <a:ext uri="{9D8B030D-6E8A-4147-A177-3AD203B41FA5}">
                      <a16:colId xmlns:a16="http://schemas.microsoft.com/office/drawing/2014/main" val="2258816597"/>
                    </a:ext>
                  </a:extLst>
                </a:gridCol>
              </a:tblGrid>
              <a:tr h="516546">
                <a:tc>
                  <a:txBody>
                    <a:bodyPr/>
                    <a:lstStyle/>
                    <a:p>
                      <a:pPr>
                        <a:lnSpc>
                          <a:spcPct val="107000"/>
                        </a:lnSpc>
                        <a:spcAft>
                          <a:spcPts val="0"/>
                        </a:spcAft>
                      </a:pPr>
                      <a:r>
                        <a:rPr lang="es-ES_tradnl" sz="1400" b="1" dirty="0">
                          <a:effectLst/>
                          <a:latin typeface="Arial" panose="020B0604020202020204" pitchFamily="34" charset="0"/>
                          <a:cs typeface="Arial" panose="020B0604020202020204" pitchFamily="34" charset="0"/>
                        </a:rPr>
                        <a:t>Identificación del requerimiento: </a:t>
                      </a:r>
                      <a:endParaRPr lang="es-CO"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0"/>
                        </a:spcAft>
                      </a:pPr>
                      <a:r>
                        <a:rPr lang="es-ES_tradnl" sz="1400" dirty="0">
                          <a:effectLst/>
                          <a:latin typeface="Arial" panose="020B0604020202020204" pitchFamily="34" charset="0"/>
                          <a:cs typeface="Arial" panose="020B0604020202020204" pitchFamily="34" charset="0"/>
                        </a:rPr>
                        <a:t>RF1</a:t>
                      </a:r>
                      <a:endParaRPr lang="es-CO" sz="14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91236154"/>
                  </a:ext>
                </a:extLst>
              </a:tr>
              <a:tr h="516546">
                <a:tc>
                  <a:txBody>
                    <a:bodyPr/>
                    <a:lstStyle/>
                    <a:p>
                      <a:pPr>
                        <a:lnSpc>
                          <a:spcPct val="107000"/>
                        </a:lnSpc>
                        <a:spcAft>
                          <a:spcPts val="0"/>
                        </a:spcAft>
                      </a:pPr>
                      <a:r>
                        <a:rPr lang="es-ES_tradnl" sz="1400" b="1" dirty="0">
                          <a:effectLst/>
                          <a:latin typeface="Arial" panose="020B0604020202020204" pitchFamily="34" charset="0"/>
                          <a:cs typeface="Arial" panose="020B0604020202020204" pitchFamily="34" charset="0"/>
                        </a:rPr>
                        <a:t>Nombre del Requerimiento: </a:t>
                      </a:r>
                      <a:endParaRPr lang="es-CO"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0"/>
                        </a:spcAft>
                      </a:pPr>
                      <a:r>
                        <a:rPr lang="es-ES" sz="1400" dirty="0">
                          <a:effectLst/>
                          <a:latin typeface="Arial" panose="020B0604020202020204" pitchFamily="34" charset="0"/>
                          <a:cs typeface="Arial" panose="020B0604020202020204" pitchFamily="34" charset="0"/>
                        </a:rPr>
                        <a:t>Registro de usuarios</a:t>
                      </a:r>
                      <a:endParaRPr lang="es-CO" sz="14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4501790"/>
                  </a:ext>
                </a:extLst>
              </a:tr>
              <a:tr h="516546">
                <a:tc>
                  <a:txBody>
                    <a:bodyPr/>
                    <a:lstStyle/>
                    <a:p>
                      <a:pPr>
                        <a:lnSpc>
                          <a:spcPct val="107000"/>
                        </a:lnSpc>
                        <a:spcAft>
                          <a:spcPts val="0"/>
                        </a:spcAft>
                      </a:pPr>
                      <a:r>
                        <a:rPr lang="es-ES_tradnl" sz="1400" b="1" dirty="0">
                          <a:effectLst/>
                          <a:latin typeface="Arial" panose="020B0604020202020204" pitchFamily="34" charset="0"/>
                          <a:cs typeface="Arial" panose="020B0604020202020204" pitchFamily="34" charset="0"/>
                        </a:rPr>
                        <a:t>Características: </a:t>
                      </a:r>
                      <a:endParaRPr lang="es-CO"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0"/>
                        </a:spcAft>
                      </a:pPr>
                      <a:r>
                        <a:rPr lang="es-ES" sz="1400" dirty="0">
                          <a:effectLst/>
                          <a:latin typeface="Arial" panose="020B0604020202020204" pitchFamily="34" charset="0"/>
                          <a:cs typeface="Arial" panose="020B0604020202020204" pitchFamily="34" charset="0"/>
                        </a:rPr>
                        <a:t>Tener registro de los </a:t>
                      </a:r>
                      <a:r>
                        <a:rPr lang="es-CO" sz="1400" dirty="0">
                          <a:effectLst/>
                          <a:latin typeface="Arial" panose="020B0604020202020204" pitchFamily="34" charset="0"/>
                          <a:cs typeface="Arial" panose="020B0604020202020204" pitchFamily="34" charset="0"/>
                        </a:rPr>
                        <a:t>empleados</a:t>
                      </a:r>
                    </a:p>
                    <a:p>
                      <a:pPr>
                        <a:lnSpc>
                          <a:spcPct val="107000"/>
                        </a:lnSpc>
                        <a:spcAft>
                          <a:spcPts val="0"/>
                        </a:spcAft>
                      </a:pPr>
                      <a:r>
                        <a:rPr lang="es-ES" sz="1400" dirty="0">
                          <a:effectLst/>
                          <a:latin typeface="Arial" panose="020B0604020202020204" pitchFamily="34" charset="0"/>
                          <a:cs typeface="Arial" panose="020B0604020202020204" pitchFamily="34" charset="0"/>
                        </a:rPr>
                        <a:t>Tener acceso a tareas específicas del rol</a:t>
                      </a:r>
                      <a:endParaRPr lang="es-CO" sz="14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15554074"/>
                  </a:ext>
                </a:extLst>
              </a:tr>
              <a:tr h="516546">
                <a:tc>
                  <a:txBody>
                    <a:bodyPr/>
                    <a:lstStyle/>
                    <a:p>
                      <a:pPr>
                        <a:lnSpc>
                          <a:spcPct val="107000"/>
                        </a:lnSpc>
                        <a:spcAft>
                          <a:spcPts val="0"/>
                        </a:spcAft>
                      </a:pPr>
                      <a:r>
                        <a:rPr lang="es-ES_tradnl" sz="1400" b="1" kern="1200" dirty="0">
                          <a:effectLst/>
                          <a:latin typeface="Arial" panose="020B0604020202020204" pitchFamily="34" charset="0"/>
                          <a:cs typeface="Arial" panose="020B0604020202020204" pitchFamily="34" charset="0"/>
                        </a:rPr>
                        <a:t>Requerimiento NO funcional:</a:t>
                      </a:r>
                      <a:endParaRPr lang="es-CO"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0"/>
                        </a:spcAft>
                      </a:pPr>
                      <a:r>
                        <a:rPr lang="es-CO" sz="1400" dirty="0">
                          <a:effectLst/>
                          <a:latin typeface="Arial" panose="020B0604020202020204" pitchFamily="34" charset="0"/>
                          <a:ea typeface="Times New Roman" panose="02020603050405020304" pitchFamily="18" charset="0"/>
                          <a:cs typeface="Arial" panose="020B0604020202020204" pitchFamily="34" charset="0"/>
                        </a:rPr>
                        <a:t>RNF02</a:t>
                      </a:r>
                    </a:p>
                    <a:p>
                      <a:pPr>
                        <a:lnSpc>
                          <a:spcPct val="107000"/>
                        </a:lnSpc>
                        <a:spcAft>
                          <a:spcPts val="0"/>
                        </a:spcAft>
                      </a:pPr>
                      <a:r>
                        <a:rPr lang="es-CO" sz="1400" dirty="0">
                          <a:effectLst/>
                          <a:latin typeface="Arial" panose="020B0604020202020204" pitchFamily="34" charset="0"/>
                          <a:ea typeface="Times New Roman" panose="02020603050405020304" pitchFamily="18" charset="0"/>
                          <a:cs typeface="Arial" panose="020B0604020202020204" pitchFamily="34" charset="0"/>
                        </a:rPr>
                        <a:t>RNF04</a:t>
                      </a:r>
                    </a:p>
                    <a:p>
                      <a:pPr>
                        <a:lnSpc>
                          <a:spcPct val="107000"/>
                        </a:lnSpc>
                        <a:spcAft>
                          <a:spcPts val="0"/>
                        </a:spcAft>
                      </a:pPr>
                      <a:r>
                        <a:rPr lang="es-CO" sz="1400" dirty="0">
                          <a:effectLst/>
                          <a:latin typeface="Arial" panose="020B0604020202020204" pitchFamily="34" charset="0"/>
                          <a:ea typeface="Times New Roman" panose="02020603050405020304" pitchFamily="18" charset="0"/>
                          <a:cs typeface="Arial" panose="020B0604020202020204" pitchFamily="34" charset="0"/>
                        </a:rPr>
                        <a:t>RNF05</a:t>
                      </a:r>
                    </a:p>
                    <a:p>
                      <a:pPr>
                        <a:lnSpc>
                          <a:spcPct val="107000"/>
                        </a:lnSpc>
                        <a:spcAft>
                          <a:spcPts val="0"/>
                        </a:spcAft>
                      </a:pPr>
                      <a:r>
                        <a:rPr lang="es-CO" sz="1400" dirty="0">
                          <a:effectLst/>
                          <a:latin typeface="Arial" panose="020B0604020202020204" pitchFamily="34" charset="0"/>
                          <a:ea typeface="Times New Roman" panose="02020603050405020304" pitchFamily="18" charset="0"/>
                          <a:cs typeface="Arial" panose="020B0604020202020204" pitchFamily="34" charset="0"/>
                        </a:rPr>
                        <a:t>RNF06</a:t>
                      </a: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9323182"/>
                  </a:ext>
                </a:extLst>
              </a:tr>
              <a:tr h="516546">
                <a:tc>
                  <a:txBody>
                    <a:bodyPr/>
                    <a:lstStyle/>
                    <a:p>
                      <a:pPr>
                        <a:lnSpc>
                          <a:spcPct val="107000"/>
                        </a:lnSpc>
                        <a:spcAft>
                          <a:spcPts val="0"/>
                        </a:spcAft>
                      </a:pPr>
                      <a:r>
                        <a:rPr lang="es-ES_tradnl" sz="1400" b="1" dirty="0">
                          <a:effectLst/>
                          <a:latin typeface="Arial" panose="020B0604020202020204" pitchFamily="34" charset="0"/>
                          <a:cs typeface="Arial" panose="020B0604020202020204" pitchFamily="34" charset="0"/>
                        </a:rPr>
                        <a:t>Descripción del requerimiento: </a:t>
                      </a:r>
                      <a:endParaRPr lang="es-CO"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0"/>
                        </a:spcAft>
                      </a:pPr>
                      <a:r>
                        <a:rPr lang="es-ES" sz="1400" dirty="0">
                          <a:effectLst/>
                          <a:latin typeface="Arial" panose="020B0604020202020204" pitchFamily="34" charset="0"/>
                          <a:cs typeface="Arial" panose="020B0604020202020204" pitchFamily="34" charset="0"/>
                        </a:rPr>
                        <a:t>El sistema permitirá el registro y la asignación de un rol dentro de la empresa</a:t>
                      </a:r>
                      <a:endParaRPr lang="es-CO" sz="14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77197209"/>
                  </a:ext>
                </a:extLst>
              </a:tr>
              <a:tr h="516546">
                <a:tc gridSpan="2">
                  <a:txBody>
                    <a:bodyPr/>
                    <a:lstStyle/>
                    <a:p>
                      <a:pPr>
                        <a:lnSpc>
                          <a:spcPct val="107000"/>
                        </a:lnSpc>
                        <a:spcAft>
                          <a:spcPts val="0"/>
                        </a:spcAft>
                      </a:pPr>
                      <a:r>
                        <a:rPr lang="es-ES_tradnl" sz="1400" dirty="0">
                          <a:effectLst/>
                          <a:latin typeface="Arial" panose="020B0604020202020204" pitchFamily="34" charset="0"/>
                          <a:cs typeface="Arial" panose="020B0604020202020204" pitchFamily="34" charset="0"/>
                        </a:rPr>
                        <a:t>Prioridad del requerimiento:     </a:t>
                      </a:r>
                      <a:endParaRPr lang="es-CO" sz="1400" dirty="0">
                        <a:effectLst/>
                        <a:latin typeface="Arial" panose="020B0604020202020204" pitchFamily="34" charset="0"/>
                        <a:cs typeface="Arial" panose="020B0604020202020204" pitchFamily="34" charset="0"/>
                      </a:endParaRPr>
                    </a:p>
                    <a:p>
                      <a:pPr>
                        <a:lnSpc>
                          <a:spcPct val="107000"/>
                        </a:lnSpc>
                        <a:spcAft>
                          <a:spcPts val="0"/>
                        </a:spcAft>
                      </a:pPr>
                      <a:r>
                        <a:rPr lang="es-ES_tradnl" sz="1400" dirty="0">
                          <a:effectLst/>
                          <a:latin typeface="Arial" panose="020B0604020202020204" pitchFamily="34" charset="0"/>
                          <a:cs typeface="Arial" panose="020B0604020202020204" pitchFamily="34" charset="0"/>
                        </a:rPr>
                        <a:t>Alta</a:t>
                      </a:r>
                      <a:endParaRPr lang="es-CO" sz="14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s-CO"/>
                    </a:p>
                  </a:txBody>
                  <a:tcPr/>
                </a:tc>
                <a:extLst>
                  <a:ext uri="{0D108BD9-81ED-4DB2-BD59-A6C34878D82A}">
                    <a16:rowId xmlns:a16="http://schemas.microsoft.com/office/drawing/2014/main" val="3531097734"/>
                  </a:ext>
                </a:extLst>
              </a:tr>
            </a:tbl>
          </a:graphicData>
        </a:graphic>
      </p:graphicFrame>
    </p:spTree>
    <p:extLst>
      <p:ext uri="{BB962C8B-B14F-4D97-AF65-F5344CB8AC3E}">
        <p14:creationId xmlns:p14="http://schemas.microsoft.com/office/powerpoint/2010/main" val="2207887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l="50000" t="11629" r="-3743" b="17501"/>
          <a:stretch/>
        </p:blipFill>
        <p:spPr bwMode="auto">
          <a:xfrm>
            <a:off x="19964" y="1184222"/>
            <a:ext cx="3172941" cy="5718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aphicFrame>
        <p:nvGraphicFramePr>
          <p:cNvPr id="7" name="Tabla 6"/>
          <p:cNvGraphicFramePr>
            <a:graphicFrameLocks noGrp="1"/>
          </p:cNvGraphicFramePr>
          <p:nvPr>
            <p:extLst>
              <p:ext uri="{D42A27DB-BD31-4B8C-83A1-F6EECF244321}">
                <p14:modId xmlns:p14="http://schemas.microsoft.com/office/powerpoint/2010/main" val="133897421"/>
              </p:ext>
            </p:extLst>
          </p:nvPr>
        </p:nvGraphicFramePr>
        <p:xfrm>
          <a:off x="3192904" y="2017200"/>
          <a:ext cx="7465103" cy="3062800"/>
        </p:xfrm>
        <a:graphic>
          <a:graphicData uri="http://schemas.openxmlformats.org/drawingml/2006/table">
            <a:tbl>
              <a:tblPr firstRow="1" firstCol="1" bandRow="1"/>
              <a:tblGrid>
                <a:gridCol w="1884582">
                  <a:extLst>
                    <a:ext uri="{9D8B030D-6E8A-4147-A177-3AD203B41FA5}">
                      <a16:colId xmlns:a16="http://schemas.microsoft.com/office/drawing/2014/main" val="42183959"/>
                    </a:ext>
                  </a:extLst>
                </a:gridCol>
                <a:gridCol w="5580521">
                  <a:extLst>
                    <a:ext uri="{9D8B030D-6E8A-4147-A177-3AD203B41FA5}">
                      <a16:colId xmlns:a16="http://schemas.microsoft.com/office/drawing/2014/main" val="237701174"/>
                    </a:ext>
                  </a:extLst>
                </a:gridCol>
              </a:tblGrid>
              <a:tr h="453746">
                <a:tc>
                  <a:txBody>
                    <a:bodyPr/>
                    <a:lstStyle/>
                    <a:p>
                      <a:pPr>
                        <a:lnSpc>
                          <a:spcPct val="107000"/>
                        </a:lnSpc>
                        <a:spcAft>
                          <a:spcPts val="0"/>
                        </a:spcAft>
                      </a:pPr>
                      <a:r>
                        <a:rPr lang="es-ES_tradnl" sz="1400" b="1" dirty="0">
                          <a:effectLst/>
                          <a:latin typeface="Arial" panose="020B0604020202020204" pitchFamily="34" charset="0"/>
                          <a:ea typeface="Times New Roman" panose="02020603050405020304" pitchFamily="18" charset="0"/>
                          <a:cs typeface="Times New Roman" panose="02020603050405020304" pitchFamily="18" charset="0"/>
                        </a:rPr>
                        <a:t>Identificación del requerimiento: </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ES_tradnl" sz="1400" dirty="0">
                          <a:effectLst/>
                          <a:latin typeface="Arial" panose="020B0604020202020204" pitchFamily="34" charset="0"/>
                          <a:ea typeface="Times New Roman" panose="02020603050405020304" pitchFamily="18" charset="0"/>
                          <a:cs typeface="Times New Roman" panose="02020603050405020304" pitchFamily="18" charset="0"/>
                        </a:rPr>
                        <a:t>RF2</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4696118"/>
                  </a:ext>
                </a:extLst>
              </a:tr>
              <a:tr h="453746">
                <a:tc>
                  <a:txBody>
                    <a:bodyPr/>
                    <a:lstStyle/>
                    <a:p>
                      <a:pPr>
                        <a:lnSpc>
                          <a:spcPct val="107000"/>
                        </a:lnSpc>
                        <a:spcAft>
                          <a:spcPts val="0"/>
                        </a:spcAft>
                      </a:pPr>
                      <a:r>
                        <a:rPr lang="es-ES_tradnl" sz="1400" b="1" dirty="0">
                          <a:effectLst/>
                          <a:latin typeface="Arial" panose="020B0604020202020204" pitchFamily="34" charset="0"/>
                          <a:ea typeface="Times New Roman" panose="02020603050405020304" pitchFamily="18" charset="0"/>
                          <a:cs typeface="Times New Roman" panose="02020603050405020304" pitchFamily="18" charset="0"/>
                        </a:rPr>
                        <a:t>Nombre del Requerimiento: </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ES" sz="1400" dirty="0">
                          <a:effectLst/>
                          <a:latin typeface="Arial" panose="020B0604020202020204" pitchFamily="34" charset="0"/>
                          <a:ea typeface="Times New Roman" panose="02020603050405020304" pitchFamily="18" charset="0"/>
                          <a:cs typeface="Times New Roman" panose="02020603050405020304" pitchFamily="18" charset="0"/>
                        </a:rPr>
                        <a:t>Ingreso de usuarios</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3154941"/>
                  </a:ext>
                </a:extLst>
              </a:tr>
              <a:tr h="453746">
                <a:tc>
                  <a:txBody>
                    <a:bodyPr/>
                    <a:lstStyle/>
                    <a:p>
                      <a:pPr>
                        <a:lnSpc>
                          <a:spcPct val="107000"/>
                        </a:lnSpc>
                        <a:spcAft>
                          <a:spcPts val="0"/>
                        </a:spcAft>
                      </a:pPr>
                      <a:r>
                        <a:rPr lang="es-ES_tradnl" sz="1400" b="1" dirty="0">
                          <a:effectLst/>
                          <a:latin typeface="Arial" panose="020B0604020202020204" pitchFamily="34" charset="0"/>
                          <a:ea typeface="Times New Roman" panose="02020603050405020304" pitchFamily="18" charset="0"/>
                          <a:cs typeface="Times New Roman" panose="02020603050405020304" pitchFamily="18" charset="0"/>
                        </a:rPr>
                        <a:t>Características: </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ES" sz="1400" dirty="0">
                          <a:effectLst/>
                          <a:latin typeface="Arial" panose="020B0604020202020204" pitchFamily="34" charset="0"/>
                          <a:ea typeface="Times New Roman" panose="02020603050405020304" pitchFamily="18" charset="0"/>
                          <a:cs typeface="Times New Roman" panose="02020603050405020304" pitchFamily="18" charset="0"/>
                        </a:rPr>
                        <a:t>Acceder a una cuenta ya registrada</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s-ES" sz="1400" dirty="0">
                          <a:effectLst/>
                          <a:latin typeface="Arial" panose="020B0604020202020204" pitchFamily="34" charset="0"/>
                          <a:ea typeface="Times New Roman" panose="02020603050405020304" pitchFamily="18" charset="0"/>
                          <a:cs typeface="Times New Roman" panose="02020603050405020304" pitchFamily="18" charset="0"/>
                        </a:rPr>
                        <a:t>Control de acceso de usuarios</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9636174"/>
                  </a:ext>
                </a:extLst>
              </a:tr>
              <a:tr h="453746">
                <a:tc>
                  <a:txBody>
                    <a:bodyPr/>
                    <a:lstStyle/>
                    <a:p>
                      <a:pPr>
                        <a:lnSpc>
                          <a:spcPct val="107000"/>
                        </a:lnSpc>
                        <a:spcAft>
                          <a:spcPts val="0"/>
                        </a:spcAft>
                      </a:pPr>
                      <a:r>
                        <a:rPr lang="es-ES_tradnl" sz="1400" b="1" kern="1200" dirty="0">
                          <a:effectLst/>
                          <a:latin typeface="Arial" panose="020B0604020202020204" pitchFamily="34" charset="0"/>
                          <a:ea typeface="Times New Roman" panose="02020603050405020304" pitchFamily="18" charset="0"/>
                          <a:cs typeface="Arial" panose="020B0604020202020204" pitchFamily="34" charset="0"/>
                        </a:rPr>
                        <a:t>Requerimiento NO funcional:</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ES" sz="1400" dirty="0">
                          <a:effectLst/>
                          <a:latin typeface="Arial" panose="020B0604020202020204" pitchFamily="34" charset="0"/>
                          <a:ea typeface="Times New Roman" panose="02020603050405020304" pitchFamily="18" charset="0"/>
                          <a:cs typeface="Times New Roman" panose="02020603050405020304" pitchFamily="18" charset="0"/>
                        </a:rPr>
                        <a:t>RNF03</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s-ES" sz="1400" dirty="0">
                          <a:effectLst/>
                          <a:latin typeface="Arial" panose="020B0604020202020204" pitchFamily="34" charset="0"/>
                          <a:ea typeface="Times New Roman" panose="02020603050405020304" pitchFamily="18" charset="0"/>
                          <a:cs typeface="Times New Roman" panose="02020603050405020304" pitchFamily="18" charset="0"/>
                        </a:rPr>
                        <a:t>RNF05</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6527746"/>
                  </a:ext>
                </a:extLst>
              </a:tr>
              <a:tr h="706458">
                <a:tc>
                  <a:txBody>
                    <a:bodyPr/>
                    <a:lstStyle/>
                    <a:p>
                      <a:pPr>
                        <a:lnSpc>
                          <a:spcPct val="107000"/>
                        </a:lnSpc>
                        <a:spcAft>
                          <a:spcPts val="0"/>
                        </a:spcAft>
                      </a:pPr>
                      <a:r>
                        <a:rPr lang="es-ES_tradnl" sz="1400" b="1" dirty="0">
                          <a:effectLst/>
                          <a:latin typeface="Arial" panose="020B0604020202020204" pitchFamily="34" charset="0"/>
                          <a:ea typeface="Times New Roman" panose="02020603050405020304" pitchFamily="18" charset="0"/>
                          <a:cs typeface="Times New Roman" panose="02020603050405020304" pitchFamily="18" charset="0"/>
                        </a:rPr>
                        <a:t>Descripción del requerimiento: </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ES" sz="1400" dirty="0">
                          <a:effectLst/>
                          <a:latin typeface="Arial" panose="020B0604020202020204" pitchFamily="34" charset="0"/>
                          <a:ea typeface="Times New Roman" panose="02020603050405020304" pitchFamily="18" charset="0"/>
                          <a:cs typeface="Times New Roman" panose="02020603050405020304" pitchFamily="18" charset="0"/>
                        </a:rPr>
                        <a:t>El sistema permitirá el ingreso a usuarios registrados</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020646"/>
                  </a:ext>
                </a:extLst>
              </a:tr>
              <a:tr h="541358">
                <a:tc gridSpan="2">
                  <a:txBody>
                    <a:bodyPr/>
                    <a:lstStyle/>
                    <a:p>
                      <a:pPr algn="l">
                        <a:lnSpc>
                          <a:spcPct val="107000"/>
                        </a:lnSpc>
                        <a:spcAft>
                          <a:spcPts val="0"/>
                        </a:spcAft>
                      </a:pPr>
                      <a:r>
                        <a:rPr lang="es-ES_tradnl" sz="1400" dirty="0">
                          <a:effectLst/>
                          <a:latin typeface="Arial" panose="020B0604020202020204" pitchFamily="34" charset="0"/>
                          <a:ea typeface="Times New Roman" panose="02020603050405020304" pitchFamily="18" charset="0"/>
                          <a:cs typeface="Times New Roman" panose="02020603050405020304" pitchFamily="18" charset="0"/>
                        </a:rPr>
                        <a:t>Prioridad del requerimiento:     </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p>
                      <a:pPr algn="l">
                        <a:lnSpc>
                          <a:spcPct val="107000"/>
                        </a:lnSpc>
                        <a:spcAft>
                          <a:spcPts val="0"/>
                        </a:spcAft>
                      </a:pPr>
                      <a:r>
                        <a:rPr lang="es-ES_tradnl" sz="1400" dirty="0">
                          <a:effectLst/>
                          <a:latin typeface="Arial" panose="020B0604020202020204" pitchFamily="34" charset="0"/>
                          <a:ea typeface="Times New Roman" panose="02020603050405020304" pitchFamily="18" charset="0"/>
                          <a:cs typeface="Times New Roman" panose="02020603050405020304" pitchFamily="18" charset="0"/>
                        </a:rPr>
                        <a:t>Alta</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nSpc>
                          <a:spcPct val="107000"/>
                        </a:lnSpc>
                        <a:spcAft>
                          <a:spcPts val="0"/>
                        </a:spcAft>
                      </a:pP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7807168"/>
                  </a:ext>
                </a:extLst>
              </a:tr>
            </a:tbl>
          </a:graphicData>
        </a:graphic>
      </p:graphicFrame>
    </p:spTree>
    <p:extLst>
      <p:ext uri="{BB962C8B-B14F-4D97-AF65-F5344CB8AC3E}">
        <p14:creationId xmlns:p14="http://schemas.microsoft.com/office/powerpoint/2010/main" val="3577052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l="50000" t="11629" r="-3743" b="17501"/>
          <a:stretch/>
        </p:blipFill>
        <p:spPr bwMode="auto">
          <a:xfrm>
            <a:off x="19964" y="1184222"/>
            <a:ext cx="3172941" cy="5718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aphicFrame>
        <p:nvGraphicFramePr>
          <p:cNvPr id="4" name="Tabla 3"/>
          <p:cNvGraphicFramePr>
            <a:graphicFrameLocks noGrp="1"/>
          </p:cNvGraphicFramePr>
          <p:nvPr>
            <p:extLst>
              <p:ext uri="{D42A27DB-BD31-4B8C-83A1-F6EECF244321}">
                <p14:modId xmlns:p14="http://schemas.microsoft.com/office/powerpoint/2010/main" val="1605381816"/>
              </p:ext>
            </p:extLst>
          </p:nvPr>
        </p:nvGraphicFramePr>
        <p:xfrm>
          <a:off x="2839304" y="2038663"/>
          <a:ext cx="7324028" cy="3200220"/>
        </p:xfrm>
        <a:graphic>
          <a:graphicData uri="http://schemas.openxmlformats.org/drawingml/2006/table">
            <a:tbl>
              <a:tblPr firstRow="1" firstCol="1" bandRow="1"/>
              <a:tblGrid>
                <a:gridCol w="1682194">
                  <a:extLst>
                    <a:ext uri="{9D8B030D-6E8A-4147-A177-3AD203B41FA5}">
                      <a16:colId xmlns:a16="http://schemas.microsoft.com/office/drawing/2014/main" val="430764226"/>
                    </a:ext>
                  </a:extLst>
                </a:gridCol>
                <a:gridCol w="5641834">
                  <a:extLst>
                    <a:ext uri="{9D8B030D-6E8A-4147-A177-3AD203B41FA5}">
                      <a16:colId xmlns:a16="http://schemas.microsoft.com/office/drawing/2014/main" val="775927277"/>
                    </a:ext>
                  </a:extLst>
                </a:gridCol>
              </a:tblGrid>
              <a:tr h="496070">
                <a:tc>
                  <a:txBody>
                    <a:bodyPr/>
                    <a:lstStyle/>
                    <a:p>
                      <a:pPr algn="l">
                        <a:lnSpc>
                          <a:spcPct val="107000"/>
                        </a:lnSpc>
                        <a:spcAft>
                          <a:spcPts val="0"/>
                        </a:spcAft>
                      </a:pPr>
                      <a:r>
                        <a:rPr lang="es-ES_tradnl" sz="1400" b="1" dirty="0">
                          <a:effectLst/>
                          <a:latin typeface="Arial" panose="020B0604020202020204" pitchFamily="34" charset="0"/>
                          <a:ea typeface="Times New Roman" panose="02020603050405020304" pitchFamily="18" charset="0"/>
                          <a:cs typeface="Times New Roman" panose="02020603050405020304" pitchFamily="18" charset="0"/>
                        </a:rPr>
                        <a:t>Identificación del requerimiento: </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s-ES_tradnl" sz="1400" dirty="0">
                          <a:effectLst/>
                          <a:latin typeface="Arial" panose="020B0604020202020204" pitchFamily="34" charset="0"/>
                          <a:ea typeface="Times New Roman" panose="02020603050405020304" pitchFamily="18" charset="0"/>
                          <a:cs typeface="Times New Roman" panose="02020603050405020304" pitchFamily="18" charset="0"/>
                        </a:rPr>
                        <a:t>RF3</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8304118"/>
                  </a:ext>
                </a:extLst>
              </a:tr>
              <a:tr h="400050">
                <a:tc>
                  <a:txBody>
                    <a:bodyPr/>
                    <a:lstStyle/>
                    <a:p>
                      <a:pPr algn="l">
                        <a:lnSpc>
                          <a:spcPct val="107000"/>
                        </a:lnSpc>
                        <a:spcAft>
                          <a:spcPts val="0"/>
                        </a:spcAft>
                      </a:pPr>
                      <a:r>
                        <a:rPr lang="es-ES_tradnl" sz="1400" b="1" dirty="0">
                          <a:effectLst/>
                          <a:latin typeface="Arial" panose="020B0604020202020204" pitchFamily="34" charset="0"/>
                          <a:ea typeface="Times New Roman" panose="02020603050405020304" pitchFamily="18" charset="0"/>
                          <a:cs typeface="Times New Roman" panose="02020603050405020304" pitchFamily="18" charset="0"/>
                        </a:rPr>
                        <a:t>Nombre del Requerimiento: </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s-ES" sz="1400" dirty="0">
                          <a:effectLst/>
                          <a:latin typeface="Arial" panose="020B0604020202020204" pitchFamily="34" charset="0"/>
                          <a:ea typeface="Times New Roman" panose="02020603050405020304" pitchFamily="18" charset="0"/>
                          <a:cs typeface="Times New Roman" panose="02020603050405020304" pitchFamily="18" charset="0"/>
                        </a:rPr>
                        <a:t>Registrar inventarios</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1619804"/>
                  </a:ext>
                </a:extLst>
              </a:tr>
              <a:tr h="448945">
                <a:tc>
                  <a:txBody>
                    <a:bodyPr/>
                    <a:lstStyle/>
                    <a:p>
                      <a:pPr algn="l">
                        <a:lnSpc>
                          <a:spcPct val="107000"/>
                        </a:lnSpc>
                        <a:spcAft>
                          <a:spcPts val="0"/>
                        </a:spcAft>
                      </a:pPr>
                      <a:r>
                        <a:rPr lang="es-ES_tradnl" sz="1400" b="1" dirty="0">
                          <a:effectLst/>
                          <a:latin typeface="Arial" panose="020B0604020202020204" pitchFamily="34" charset="0"/>
                          <a:ea typeface="Times New Roman" panose="02020603050405020304" pitchFamily="18" charset="0"/>
                          <a:cs typeface="Times New Roman" panose="02020603050405020304" pitchFamily="18" charset="0"/>
                        </a:rPr>
                        <a:t>Características: </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s-ES" sz="1400" dirty="0">
                          <a:effectLst/>
                          <a:latin typeface="Arial" panose="020B0604020202020204" pitchFamily="34" charset="0"/>
                          <a:ea typeface="Times New Roman" panose="02020603050405020304" pitchFamily="18" charset="0"/>
                          <a:cs typeface="Times New Roman" panose="02020603050405020304" pitchFamily="18" charset="0"/>
                        </a:rPr>
                        <a:t>Control de salida, entrada y disponibilidad de repuestos</a:t>
                      </a:r>
                    </a:p>
                    <a:p>
                      <a:pPr algn="l">
                        <a:lnSpc>
                          <a:spcPct val="107000"/>
                        </a:lnSpc>
                        <a:spcAft>
                          <a:spcPts val="0"/>
                        </a:spcAft>
                      </a:pP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4746489"/>
                  </a:ext>
                </a:extLst>
              </a:tr>
              <a:tr h="795968">
                <a:tc>
                  <a:txBody>
                    <a:bodyPr/>
                    <a:lstStyle/>
                    <a:p>
                      <a:pPr algn="l">
                        <a:lnSpc>
                          <a:spcPct val="107000"/>
                        </a:lnSpc>
                        <a:spcAft>
                          <a:spcPts val="0"/>
                        </a:spcAft>
                      </a:pPr>
                      <a:r>
                        <a:rPr lang="es-ES_tradnl" sz="1400" b="1" kern="1200" dirty="0">
                          <a:effectLst/>
                          <a:latin typeface="Arial" panose="020B0604020202020204" pitchFamily="34" charset="0"/>
                          <a:ea typeface="Times New Roman" panose="02020603050405020304" pitchFamily="18" charset="0"/>
                          <a:cs typeface="Arial" panose="020B0604020202020204" pitchFamily="34" charset="0"/>
                        </a:rPr>
                        <a:t>Requerimiento NO funcional:</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CO" sz="1400" dirty="0">
                          <a:effectLst/>
                          <a:latin typeface="Arial" panose="020B0604020202020204" pitchFamily="34" charset="0"/>
                          <a:ea typeface="Times New Roman" panose="02020603050405020304" pitchFamily="18" charset="0"/>
                          <a:cs typeface="Arial" panose="020B0604020202020204" pitchFamily="34" charset="0"/>
                        </a:rPr>
                        <a:t>RNF02</a:t>
                      </a:r>
                    </a:p>
                    <a:p>
                      <a:pPr>
                        <a:lnSpc>
                          <a:spcPct val="107000"/>
                        </a:lnSpc>
                        <a:spcAft>
                          <a:spcPts val="0"/>
                        </a:spcAft>
                      </a:pPr>
                      <a:r>
                        <a:rPr lang="es-CO" sz="1400" dirty="0">
                          <a:effectLst/>
                          <a:latin typeface="Arial" panose="020B0604020202020204" pitchFamily="34" charset="0"/>
                          <a:ea typeface="Times New Roman" panose="02020603050405020304" pitchFamily="18" charset="0"/>
                          <a:cs typeface="Arial" panose="020B0604020202020204" pitchFamily="34" charset="0"/>
                        </a:rPr>
                        <a:t>RNF04</a:t>
                      </a:r>
                    </a:p>
                    <a:p>
                      <a:pPr>
                        <a:lnSpc>
                          <a:spcPct val="107000"/>
                        </a:lnSpc>
                        <a:spcAft>
                          <a:spcPts val="0"/>
                        </a:spcAft>
                      </a:pPr>
                      <a:r>
                        <a:rPr lang="es-CO" sz="1400" dirty="0">
                          <a:effectLst/>
                          <a:latin typeface="Arial" panose="020B0604020202020204" pitchFamily="34" charset="0"/>
                          <a:ea typeface="Times New Roman" panose="02020603050405020304" pitchFamily="18" charset="0"/>
                          <a:cs typeface="Arial" panose="020B0604020202020204" pitchFamily="34" charset="0"/>
                        </a:rPr>
                        <a:t>RNF05</a:t>
                      </a:r>
                    </a:p>
                    <a:p>
                      <a:pPr>
                        <a:lnSpc>
                          <a:spcPct val="107000"/>
                        </a:lnSpc>
                        <a:spcAft>
                          <a:spcPts val="0"/>
                        </a:spcAft>
                      </a:pPr>
                      <a:r>
                        <a:rPr lang="es-CO" sz="1400" dirty="0">
                          <a:effectLst/>
                          <a:latin typeface="Arial" panose="020B0604020202020204" pitchFamily="34" charset="0"/>
                          <a:ea typeface="Times New Roman" panose="02020603050405020304" pitchFamily="18" charset="0"/>
                          <a:cs typeface="Arial" panose="020B0604020202020204" pitchFamily="34" charset="0"/>
                        </a:rPr>
                        <a:t>RNF06</a:t>
                      </a: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858264"/>
                  </a:ext>
                </a:extLst>
              </a:tr>
              <a:tr h="400050">
                <a:tc>
                  <a:txBody>
                    <a:bodyPr/>
                    <a:lstStyle/>
                    <a:p>
                      <a:pPr algn="l">
                        <a:lnSpc>
                          <a:spcPct val="107000"/>
                        </a:lnSpc>
                        <a:spcAft>
                          <a:spcPts val="0"/>
                        </a:spcAft>
                      </a:pPr>
                      <a:r>
                        <a:rPr lang="es-ES_tradnl" sz="1400" b="1" dirty="0">
                          <a:effectLst/>
                          <a:latin typeface="Arial" panose="020B0604020202020204" pitchFamily="34" charset="0"/>
                          <a:ea typeface="Times New Roman" panose="02020603050405020304" pitchFamily="18" charset="0"/>
                          <a:cs typeface="Times New Roman" panose="02020603050405020304" pitchFamily="18" charset="0"/>
                        </a:rPr>
                        <a:t>Descripción del requerimiento: </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s-ES" sz="1400" dirty="0">
                          <a:effectLst/>
                          <a:latin typeface="Arial" panose="020B0604020202020204" pitchFamily="34" charset="0"/>
                          <a:ea typeface="Times New Roman" panose="02020603050405020304" pitchFamily="18" charset="0"/>
                          <a:cs typeface="Times New Roman" panose="02020603050405020304" pitchFamily="18" charset="0"/>
                        </a:rPr>
                        <a:t>El sistema permitirá registrar los repuestos y almacenara la información.</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0200235"/>
                  </a:ext>
                </a:extLst>
              </a:tr>
              <a:tr h="400050">
                <a:tc gridSpan="2">
                  <a:txBody>
                    <a:bodyPr/>
                    <a:lstStyle/>
                    <a:p>
                      <a:pPr algn="l">
                        <a:lnSpc>
                          <a:spcPct val="107000"/>
                        </a:lnSpc>
                        <a:spcAft>
                          <a:spcPts val="0"/>
                        </a:spcAft>
                      </a:pPr>
                      <a:r>
                        <a:rPr lang="es-ES_tradnl" sz="1400" dirty="0">
                          <a:effectLst/>
                          <a:latin typeface="Arial" panose="020B0604020202020204" pitchFamily="34" charset="0"/>
                          <a:ea typeface="Times New Roman" panose="02020603050405020304" pitchFamily="18" charset="0"/>
                          <a:cs typeface="Times New Roman" panose="02020603050405020304" pitchFamily="18" charset="0"/>
                        </a:rPr>
                        <a:t>Prioridad del requerimiento:     </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p>
                      <a:pPr algn="l">
                        <a:lnSpc>
                          <a:spcPct val="107000"/>
                        </a:lnSpc>
                        <a:spcAft>
                          <a:spcPts val="0"/>
                        </a:spcAft>
                      </a:pPr>
                      <a:r>
                        <a:rPr lang="es-ES_tradnl" sz="1400" dirty="0">
                          <a:effectLst/>
                          <a:latin typeface="Arial" panose="020B0604020202020204" pitchFamily="34" charset="0"/>
                          <a:ea typeface="Times New Roman" panose="02020603050405020304" pitchFamily="18" charset="0"/>
                          <a:cs typeface="Times New Roman" panose="02020603050405020304" pitchFamily="18" charset="0"/>
                        </a:rPr>
                        <a:t>Alta</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extLst>
                  <a:ext uri="{0D108BD9-81ED-4DB2-BD59-A6C34878D82A}">
                    <a16:rowId xmlns:a16="http://schemas.microsoft.com/office/drawing/2014/main" val="3289164843"/>
                  </a:ext>
                </a:extLst>
              </a:tr>
            </a:tbl>
          </a:graphicData>
        </a:graphic>
      </p:graphicFrame>
    </p:spTree>
    <p:extLst>
      <p:ext uri="{BB962C8B-B14F-4D97-AF65-F5344CB8AC3E}">
        <p14:creationId xmlns:p14="http://schemas.microsoft.com/office/powerpoint/2010/main" val="1831838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l="50000" t="11629" r="-3743" b="17501"/>
          <a:stretch/>
        </p:blipFill>
        <p:spPr bwMode="auto">
          <a:xfrm>
            <a:off x="19964" y="1184222"/>
            <a:ext cx="3172941" cy="5718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aphicFrame>
        <p:nvGraphicFramePr>
          <p:cNvPr id="4" name="Tabla 3"/>
          <p:cNvGraphicFramePr>
            <a:graphicFrameLocks noGrp="1"/>
          </p:cNvGraphicFramePr>
          <p:nvPr>
            <p:extLst>
              <p:ext uri="{D42A27DB-BD31-4B8C-83A1-F6EECF244321}">
                <p14:modId xmlns:p14="http://schemas.microsoft.com/office/powerpoint/2010/main" val="623005303"/>
              </p:ext>
            </p:extLst>
          </p:nvPr>
        </p:nvGraphicFramePr>
        <p:xfrm>
          <a:off x="3192905" y="2142910"/>
          <a:ext cx="7352488" cy="2933448"/>
        </p:xfrm>
        <a:graphic>
          <a:graphicData uri="http://schemas.openxmlformats.org/drawingml/2006/table">
            <a:tbl>
              <a:tblPr firstRow="1" firstCol="1" bandRow="1"/>
              <a:tblGrid>
                <a:gridCol w="1882954">
                  <a:extLst>
                    <a:ext uri="{9D8B030D-6E8A-4147-A177-3AD203B41FA5}">
                      <a16:colId xmlns:a16="http://schemas.microsoft.com/office/drawing/2014/main" val="2501799647"/>
                    </a:ext>
                  </a:extLst>
                </a:gridCol>
                <a:gridCol w="5469534">
                  <a:extLst>
                    <a:ext uri="{9D8B030D-6E8A-4147-A177-3AD203B41FA5}">
                      <a16:colId xmlns:a16="http://schemas.microsoft.com/office/drawing/2014/main" val="515527986"/>
                    </a:ext>
                  </a:extLst>
                </a:gridCol>
              </a:tblGrid>
              <a:tr h="368935">
                <a:tc>
                  <a:txBody>
                    <a:bodyPr/>
                    <a:lstStyle/>
                    <a:p>
                      <a:pPr>
                        <a:lnSpc>
                          <a:spcPct val="107000"/>
                        </a:lnSpc>
                        <a:spcAft>
                          <a:spcPts val="0"/>
                        </a:spcAft>
                      </a:pPr>
                      <a:r>
                        <a:rPr lang="es-ES_tradnl" sz="1400" b="1" dirty="0">
                          <a:effectLst/>
                          <a:latin typeface="Arial" panose="020B0604020202020204" pitchFamily="34" charset="0"/>
                          <a:ea typeface="Times New Roman" panose="02020603050405020304" pitchFamily="18" charset="0"/>
                          <a:cs typeface="Times New Roman" panose="02020603050405020304" pitchFamily="18" charset="0"/>
                        </a:rPr>
                        <a:t>Identificación del requerimiento: </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ES_tradnl" sz="1400" dirty="0">
                          <a:effectLst/>
                          <a:latin typeface="Arial" panose="020B0604020202020204" pitchFamily="34" charset="0"/>
                          <a:ea typeface="Times New Roman" panose="02020603050405020304" pitchFamily="18" charset="0"/>
                          <a:cs typeface="Times New Roman" panose="02020603050405020304" pitchFamily="18" charset="0"/>
                        </a:rPr>
                        <a:t>RF4</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3138703"/>
                  </a:ext>
                </a:extLst>
              </a:tr>
              <a:tr h="352425">
                <a:tc>
                  <a:txBody>
                    <a:bodyPr/>
                    <a:lstStyle/>
                    <a:p>
                      <a:pPr>
                        <a:lnSpc>
                          <a:spcPct val="107000"/>
                        </a:lnSpc>
                        <a:spcAft>
                          <a:spcPts val="0"/>
                        </a:spcAft>
                      </a:pPr>
                      <a:r>
                        <a:rPr lang="es-ES_tradnl" sz="1400" b="1" dirty="0">
                          <a:effectLst/>
                          <a:latin typeface="Arial" panose="020B0604020202020204" pitchFamily="34" charset="0"/>
                          <a:ea typeface="Times New Roman" panose="02020603050405020304" pitchFamily="18" charset="0"/>
                          <a:cs typeface="Times New Roman" panose="02020603050405020304" pitchFamily="18" charset="0"/>
                        </a:rPr>
                        <a:t>Nombre del Requerimiento: </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ES" sz="1400" dirty="0">
                          <a:effectLst/>
                          <a:latin typeface="Arial" panose="020B0604020202020204" pitchFamily="34" charset="0"/>
                          <a:ea typeface="Times New Roman" panose="02020603050405020304" pitchFamily="18" charset="0"/>
                          <a:cs typeface="Times New Roman" panose="02020603050405020304" pitchFamily="18" charset="0"/>
                        </a:rPr>
                        <a:t>Administrar los proveedores</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3168522"/>
                  </a:ext>
                </a:extLst>
              </a:tr>
              <a:tr h="336550">
                <a:tc>
                  <a:txBody>
                    <a:bodyPr/>
                    <a:lstStyle/>
                    <a:p>
                      <a:pPr>
                        <a:lnSpc>
                          <a:spcPct val="107000"/>
                        </a:lnSpc>
                        <a:spcAft>
                          <a:spcPts val="0"/>
                        </a:spcAft>
                      </a:pPr>
                      <a:r>
                        <a:rPr lang="es-ES_tradnl" sz="1400" b="1" dirty="0">
                          <a:effectLst/>
                          <a:latin typeface="Arial" panose="020B0604020202020204" pitchFamily="34" charset="0"/>
                          <a:ea typeface="Times New Roman" panose="02020603050405020304" pitchFamily="18" charset="0"/>
                          <a:cs typeface="Times New Roman" panose="02020603050405020304" pitchFamily="18" charset="0"/>
                        </a:rPr>
                        <a:t>Características: </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ES" sz="1400" dirty="0">
                          <a:effectLst/>
                          <a:latin typeface="Arial" panose="020B0604020202020204" pitchFamily="34" charset="0"/>
                          <a:ea typeface="Times New Roman" panose="02020603050405020304" pitchFamily="18" charset="0"/>
                          <a:cs typeface="Times New Roman" panose="02020603050405020304" pitchFamily="18" charset="0"/>
                        </a:rPr>
                        <a:t>Facilidad de contacto con proveedores, actualización de datos</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8531187"/>
                  </a:ext>
                </a:extLst>
              </a:tr>
              <a:tr h="311150">
                <a:tc>
                  <a:txBody>
                    <a:bodyPr/>
                    <a:lstStyle/>
                    <a:p>
                      <a:pPr>
                        <a:lnSpc>
                          <a:spcPct val="107000"/>
                        </a:lnSpc>
                        <a:spcAft>
                          <a:spcPts val="0"/>
                        </a:spcAft>
                      </a:pPr>
                      <a:r>
                        <a:rPr lang="es-ES_tradnl" sz="1400" b="1" kern="1200" dirty="0">
                          <a:effectLst/>
                          <a:latin typeface="Arial" panose="020B0604020202020204" pitchFamily="34" charset="0"/>
                          <a:ea typeface="Times New Roman" panose="02020603050405020304" pitchFamily="18" charset="0"/>
                          <a:cs typeface="Arial" panose="020B0604020202020204" pitchFamily="34" charset="0"/>
                        </a:rPr>
                        <a:t>Requerimiento NO funcional:</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CO" sz="1400" dirty="0">
                          <a:effectLst/>
                          <a:latin typeface="Arial" panose="020B0604020202020204" pitchFamily="34" charset="0"/>
                          <a:ea typeface="Times New Roman" panose="02020603050405020304" pitchFamily="18" charset="0"/>
                          <a:cs typeface="Arial" panose="020B0604020202020204" pitchFamily="34" charset="0"/>
                        </a:rPr>
                        <a:t>RNF02</a:t>
                      </a:r>
                    </a:p>
                    <a:p>
                      <a:pPr>
                        <a:lnSpc>
                          <a:spcPct val="107000"/>
                        </a:lnSpc>
                        <a:spcAft>
                          <a:spcPts val="0"/>
                        </a:spcAft>
                      </a:pPr>
                      <a:r>
                        <a:rPr lang="es-CO" sz="1400" dirty="0">
                          <a:effectLst/>
                          <a:latin typeface="Arial" panose="020B0604020202020204" pitchFamily="34" charset="0"/>
                          <a:ea typeface="Times New Roman" panose="02020603050405020304" pitchFamily="18" charset="0"/>
                          <a:cs typeface="Arial" panose="020B0604020202020204" pitchFamily="34" charset="0"/>
                        </a:rPr>
                        <a:t>RNF04</a:t>
                      </a:r>
                    </a:p>
                    <a:p>
                      <a:pPr>
                        <a:lnSpc>
                          <a:spcPct val="107000"/>
                        </a:lnSpc>
                        <a:spcAft>
                          <a:spcPts val="0"/>
                        </a:spcAft>
                      </a:pPr>
                      <a:r>
                        <a:rPr lang="es-CO" sz="1400" dirty="0">
                          <a:effectLst/>
                          <a:latin typeface="Arial" panose="020B0604020202020204" pitchFamily="34" charset="0"/>
                          <a:ea typeface="Times New Roman" panose="02020603050405020304" pitchFamily="18" charset="0"/>
                          <a:cs typeface="Arial" panose="020B0604020202020204" pitchFamily="34" charset="0"/>
                        </a:rPr>
                        <a:t>RNF05</a:t>
                      </a:r>
                    </a:p>
                    <a:p>
                      <a:pPr>
                        <a:lnSpc>
                          <a:spcPct val="107000"/>
                        </a:lnSpc>
                        <a:spcAft>
                          <a:spcPts val="0"/>
                        </a:spcAft>
                      </a:pPr>
                      <a:r>
                        <a:rPr lang="es-CO" sz="1400" dirty="0">
                          <a:effectLst/>
                          <a:latin typeface="Arial" panose="020B0604020202020204" pitchFamily="34" charset="0"/>
                          <a:ea typeface="Times New Roman" panose="02020603050405020304" pitchFamily="18" charset="0"/>
                          <a:cs typeface="Arial" panose="020B0604020202020204" pitchFamily="34" charset="0"/>
                        </a:rPr>
                        <a:t>RNF06</a:t>
                      </a: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3781258"/>
                  </a:ext>
                </a:extLst>
              </a:tr>
              <a:tr h="0">
                <a:tc>
                  <a:txBody>
                    <a:bodyPr/>
                    <a:lstStyle/>
                    <a:p>
                      <a:pPr>
                        <a:lnSpc>
                          <a:spcPct val="107000"/>
                        </a:lnSpc>
                        <a:spcAft>
                          <a:spcPts val="0"/>
                        </a:spcAft>
                      </a:pPr>
                      <a:r>
                        <a:rPr lang="es-ES_tradnl" sz="1400" b="1" dirty="0">
                          <a:effectLst/>
                          <a:latin typeface="Arial" panose="020B0604020202020204" pitchFamily="34" charset="0"/>
                          <a:ea typeface="Times New Roman" panose="02020603050405020304" pitchFamily="18" charset="0"/>
                          <a:cs typeface="Times New Roman" panose="02020603050405020304" pitchFamily="18" charset="0"/>
                        </a:rPr>
                        <a:t>Descripción del requerimiento: </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ES" sz="1400" dirty="0">
                          <a:effectLst/>
                          <a:latin typeface="Arial" panose="020B0604020202020204" pitchFamily="34" charset="0"/>
                          <a:ea typeface="Times New Roman" panose="02020603050405020304" pitchFamily="18" charset="0"/>
                          <a:cs typeface="Times New Roman" panose="02020603050405020304" pitchFamily="18" charset="0"/>
                        </a:rPr>
                        <a:t>El sistema permitirá eliminar y añadir a los proveedores con los que la empresa tenga contacto</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6326018"/>
                  </a:ext>
                </a:extLst>
              </a:tr>
              <a:tr h="342265">
                <a:tc gridSpan="2">
                  <a:txBody>
                    <a:bodyPr/>
                    <a:lstStyle/>
                    <a:p>
                      <a:pPr>
                        <a:lnSpc>
                          <a:spcPct val="107000"/>
                        </a:lnSpc>
                        <a:spcAft>
                          <a:spcPts val="0"/>
                        </a:spcAft>
                      </a:pPr>
                      <a:r>
                        <a:rPr lang="es-ES_tradnl" sz="1400" dirty="0">
                          <a:effectLst/>
                          <a:latin typeface="Arial" panose="020B0604020202020204" pitchFamily="34" charset="0"/>
                          <a:ea typeface="Times New Roman" panose="02020603050405020304" pitchFamily="18" charset="0"/>
                          <a:cs typeface="Times New Roman" panose="02020603050405020304" pitchFamily="18" charset="0"/>
                        </a:rPr>
                        <a:t>Prioridad del requerimiento:  Alta</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extLst>
                  <a:ext uri="{0D108BD9-81ED-4DB2-BD59-A6C34878D82A}">
                    <a16:rowId xmlns:a16="http://schemas.microsoft.com/office/drawing/2014/main" val="1308784184"/>
                  </a:ext>
                </a:extLst>
              </a:tr>
            </a:tbl>
          </a:graphicData>
        </a:graphic>
      </p:graphicFrame>
    </p:spTree>
    <p:extLst>
      <p:ext uri="{BB962C8B-B14F-4D97-AF65-F5344CB8AC3E}">
        <p14:creationId xmlns:p14="http://schemas.microsoft.com/office/powerpoint/2010/main" val="2834069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l="50000" t="11629" r="-3743" b="17501"/>
          <a:stretch/>
        </p:blipFill>
        <p:spPr bwMode="auto">
          <a:xfrm>
            <a:off x="19964" y="1184222"/>
            <a:ext cx="3172941" cy="5718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aphicFrame>
        <p:nvGraphicFramePr>
          <p:cNvPr id="4" name="Tabla 3"/>
          <p:cNvGraphicFramePr>
            <a:graphicFrameLocks noGrp="1"/>
          </p:cNvGraphicFramePr>
          <p:nvPr>
            <p:extLst>
              <p:ext uri="{D42A27DB-BD31-4B8C-83A1-F6EECF244321}">
                <p14:modId xmlns:p14="http://schemas.microsoft.com/office/powerpoint/2010/main" val="4068560253"/>
              </p:ext>
            </p:extLst>
          </p:nvPr>
        </p:nvGraphicFramePr>
        <p:xfrm>
          <a:off x="3192905" y="2072928"/>
          <a:ext cx="7428075" cy="2697102"/>
        </p:xfrm>
        <a:graphic>
          <a:graphicData uri="http://schemas.openxmlformats.org/drawingml/2006/table">
            <a:tbl>
              <a:tblPr firstRow="1" firstCol="1" bandRow="1"/>
              <a:tblGrid>
                <a:gridCol w="2032377">
                  <a:extLst>
                    <a:ext uri="{9D8B030D-6E8A-4147-A177-3AD203B41FA5}">
                      <a16:colId xmlns:a16="http://schemas.microsoft.com/office/drawing/2014/main" val="257622061"/>
                    </a:ext>
                  </a:extLst>
                </a:gridCol>
                <a:gridCol w="5395698">
                  <a:extLst>
                    <a:ext uri="{9D8B030D-6E8A-4147-A177-3AD203B41FA5}">
                      <a16:colId xmlns:a16="http://schemas.microsoft.com/office/drawing/2014/main" val="697489714"/>
                    </a:ext>
                  </a:extLst>
                </a:gridCol>
              </a:tblGrid>
              <a:tr h="396240">
                <a:tc>
                  <a:txBody>
                    <a:bodyPr/>
                    <a:lstStyle/>
                    <a:p>
                      <a:pPr>
                        <a:lnSpc>
                          <a:spcPct val="107000"/>
                        </a:lnSpc>
                        <a:spcAft>
                          <a:spcPts val="0"/>
                        </a:spcAft>
                      </a:pPr>
                      <a:r>
                        <a:rPr lang="es-ES_tradnl" sz="1400" b="1" dirty="0">
                          <a:effectLst/>
                          <a:latin typeface="Arial" panose="020B0604020202020204" pitchFamily="34" charset="0"/>
                          <a:ea typeface="Times New Roman" panose="02020603050405020304" pitchFamily="18" charset="0"/>
                          <a:cs typeface="Times New Roman" panose="02020603050405020304" pitchFamily="18" charset="0"/>
                        </a:rPr>
                        <a:t>Identificación del requerimiento: </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ES_tradnl" sz="1400" dirty="0">
                          <a:effectLst/>
                          <a:latin typeface="Arial" panose="020B0604020202020204" pitchFamily="34" charset="0"/>
                          <a:ea typeface="Times New Roman" panose="02020603050405020304" pitchFamily="18" charset="0"/>
                          <a:cs typeface="Times New Roman" panose="02020603050405020304" pitchFamily="18" charset="0"/>
                        </a:rPr>
                        <a:t>RF5</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5505384"/>
                  </a:ext>
                </a:extLst>
              </a:tr>
              <a:tr h="422275">
                <a:tc>
                  <a:txBody>
                    <a:bodyPr/>
                    <a:lstStyle/>
                    <a:p>
                      <a:pPr>
                        <a:lnSpc>
                          <a:spcPct val="107000"/>
                        </a:lnSpc>
                        <a:spcAft>
                          <a:spcPts val="0"/>
                        </a:spcAft>
                      </a:pPr>
                      <a:r>
                        <a:rPr lang="es-ES_tradnl" sz="1400" b="1" dirty="0">
                          <a:effectLst/>
                          <a:latin typeface="Arial" panose="020B0604020202020204" pitchFamily="34" charset="0"/>
                          <a:ea typeface="Times New Roman" panose="02020603050405020304" pitchFamily="18" charset="0"/>
                          <a:cs typeface="Times New Roman" panose="02020603050405020304" pitchFamily="18" charset="0"/>
                        </a:rPr>
                        <a:t>Nombre del Requerimiento: </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ES" sz="1400" dirty="0">
                          <a:effectLst/>
                          <a:latin typeface="Arial" panose="020B0604020202020204" pitchFamily="34" charset="0"/>
                          <a:ea typeface="Times New Roman" panose="02020603050405020304" pitchFamily="18" charset="0"/>
                          <a:cs typeface="Times New Roman" panose="02020603050405020304" pitchFamily="18" charset="0"/>
                        </a:rPr>
                        <a:t>Notificar pendientes</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3695677"/>
                  </a:ext>
                </a:extLst>
              </a:tr>
              <a:tr h="422275">
                <a:tc>
                  <a:txBody>
                    <a:bodyPr/>
                    <a:lstStyle/>
                    <a:p>
                      <a:pPr>
                        <a:lnSpc>
                          <a:spcPct val="107000"/>
                        </a:lnSpc>
                        <a:spcAft>
                          <a:spcPts val="0"/>
                        </a:spcAft>
                      </a:pPr>
                      <a:r>
                        <a:rPr lang="es-ES_tradnl" sz="1400" b="1" dirty="0">
                          <a:effectLst/>
                          <a:latin typeface="Arial" panose="020B0604020202020204" pitchFamily="34" charset="0"/>
                          <a:ea typeface="Times New Roman" panose="02020603050405020304" pitchFamily="18" charset="0"/>
                          <a:cs typeface="Times New Roman" panose="02020603050405020304" pitchFamily="18" charset="0"/>
                        </a:rPr>
                        <a:t>Características: </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ES" sz="1400" dirty="0">
                          <a:effectLst/>
                          <a:latin typeface="Arial" panose="020B0604020202020204" pitchFamily="34" charset="0"/>
                          <a:ea typeface="Times New Roman" panose="02020603050405020304" pitchFamily="18" charset="0"/>
                          <a:cs typeface="Times New Roman" panose="02020603050405020304" pitchFamily="18" charset="0"/>
                        </a:rPr>
                        <a:t>El sistema notificara en caso de inconsistencias, se tendrá control de las facturas </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2823056"/>
                  </a:ext>
                </a:extLst>
              </a:tr>
              <a:tr h="422275">
                <a:tc>
                  <a:txBody>
                    <a:bodyPr/>
                    <a:lstStyle/>
                    <a:p>
                      <a:pPr>
                        <a:lnSpc>
                          <a:spcPct val="107000"/>
                        </a:lnSpc>
                        <a:spcAft>
                          <a:spcPts val="0"/>
                        </a:spcAft>
                      </a:pPr>
                      <a:r>
                        <a:rPr lang="es-ES_tradnl" sz="1400" b="1" kern="1200" dirty="0">
                          <a:effectLst/>
                          <a:latin typeface="Arial" panose="020B0604020202020204" pitchFamily="34" charset="0"/>
                          <a:ea typeface="Times New Roman" panose="02020603050405020304" pitchFamily="18" charset="0"/>
                          <a:cs typeface="Arial" panose="020B0604020202020204" pitchFamily="34" charset="0"/>
                        </a:rPr>
                        <a:t>Requerimiento NO funcional:</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ES" sz="1400" dirty="0">
                          <a:effectLst/>
                          <a:latin typeface="Arial" panose="020B0604020202020204" pitchFamily="34" charset="0"/>
                          <a:ea typeface="Times New Roman" panose="02020603050405020304" pitchFamily="18" charset="0"/>
                          <a:cs typeface="Times New Roman" panose="02020603050405020304" pitchFamily="18" charset="0"/>
                        </a:rPr>
                        <a:t>RNF02</a:t>
                      </a:r>
                    </a:p>
                    <a:p>
                      <a:pPr>
                        <a:lnSpc>
                          <a:spcPct val="107000"/>
                        </a:lnSpc>
                        <a:spcAft>
                          <a:spcPts val="0"/>
                        </a:spcAft>
                      </a:pPr>
                      <a:r>
                        <a:rPr lang="es-ES" sz="1400" dirty="0">
                          <a:effectLst/>
                          <a:latin typeface="Arial" panose="020B0604020202020204" pitchFamily="34" charset="0"/>
                          <a:ea typeface="Times New Roman" panose="02020603050405020304" pitchFamily="18" charset="0"/>
                          <a:cs typeface="Times New Roman" panose="02020603050405020304" pitchFamily="18" charset="0"/>
                        </a:rPr>
                        <a:t>RNF03</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2315527"/>
                  </a:ext>
                </a:extLst>
              </a:tr>
              <a:tr h="422275">
                <a:tc>
                  <a:txBody>
                    <a:bodyPr/>
                    <a:lstStyle/>
                    <a:p>
                      <a:pPr>
                        <a:lnSpc>
                          <a:spcPct val="107000"/>
                        </a:lnSpc>
                        <a:spcAft>
                          <a:spcPts val="0"/>
                        </a:spcAft>
                      </a:pPr>
                      <a:r>
                        <a:rPr lang="es-ES_tradnl" sz="1400" b="1" dirty="0">
                          <a:effectLst/>
                          <a:latin typeface="Arial" panose="020B0604020202020204" pitchFamily="34" charset="0"/>
                          <a:ea typeface="Times New Roman" panose="02020603050405020304" pitchFamily="18" charset="0"/>
                          <a:cs typeface="Times New Roman" panose="02020603050405020304" pitchFamily="18" charset="0"/>
                        </a:rPr>
                        <a:t>Descripción del requerimiento: </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ES" sz="1400" dirty="0">
                          <a:effectLst/>
                          <a:latin typeface="Arial" panose="020B0604020202020204" pitchFamily="34" charset="0"/>
                          <a:ea typeface="Times New Roman" panose="02020603050405020304" pitchFamily="18" charset="0"/>
                          <a:cs typeface="Times New Roman" panose="02020603050405020304" pitchFamily="18" charset="0"/>
                        </a:rPr>
                        <a:t>El sistema notificara inconsistencias de documentos de servicio</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149350"/>
                  </a:ext>
                </a:extLst>
              </a:tr>
              <a:tr h="422275">
                <a:tc gridSpan="2">
                  <a:txBody>
                    <a:bodyPr/>
                    <a:lstStyle/>
                    <a:p>
                      <a:pPr>
                        <a:lnSpc>
                          <a:spcPct val="107000"/>
                        </a:lnSpc>
                        <a:spcAft>
                          <a:spcPts val="0"/>
                        </a:spcAft>
                      </a:pPr>
                      <a:r>
                        <a:rPr lang="es-ES_tradnl" sz="1400" dirty="0">
                          <a:effectLst/>
                          <a:latin typeface="Arial" panose="020B0604020202020204" pitchFamily="34" charset="0"/>
                          <a:ea typeface="Times New Roman" panose="02020603050405020304" pitchFamily="18" charset="0"/>
                          <a:cs typeface="Times New Roman" panose="02020603050405020304" pitchFamily="18" charset="0"/>
                        </a:rPr>
                        <a:t>Prioridad del requerimiento:     </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s-ES_tradnl" sz="1400" dirty="0">
                          <a:effectLst/>
                          <a:latin typeface="Arial" panose="020B0604020202020204" pitchFamily="34" charset="0"/>
                          <a:ea typeface="Times New Roman" panose="02020603050405020304" pitchFamily="18" charset="0"/>
                          <a:cs typeface="Times New Roman" panose="02020603050405020304" pitchFamily="18" charset="0"/>
                        </a:rPr>
                        <a:t>Alta</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extLst>
                  <a:ext uri="{0D108BD9-81ED-4DB2-BD59-A6C34878D82A}">
                    <a16:rowId xmlns:a16="http://schemas.microsoft.com/office/drawing/2014/main" val="2806724961"/>
                  </a:ext>
                </a:extLst>
              </a:tr>
            </a:tbl>
          </a:graphicData>
        </a:graphic>
      </p:graphicFrame>
    </p:spTree>
    <p:extLst>
      <p:ext uri="{BB962C8B-B14F-4D97-AF65-F5344CB8AC3E}">
        <p14:creationId xmlns:p14="http://schemas.microsoft.com/office/powerpoint/2010/main" val="408049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l="50000" t="11629" r="-3743" b="17501"/>
          <a:stretch/>
        </p:blipFill>
        <p:spPr bwMode="auto">
          <a:xfrm>
            <a:off x="19964" y="1184222"/>
            <a:ext cx="3172941" cy="5718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aphicFrame>
        <p:nvGraphicFramePr>
          <p:cNvPr id="4" name="Tabla 3"/>
          <p:cNvGraphicFramePr>
            <a:graphicFrameLocks noGrp="1"/>
          </p:cNvGraphicFramePr>
          <p:nvPr>
            <p:extLst>
              <p:ext uri="{D42A27DB-BD31-4B8C-83A1-F6EECF244321}">
                <p14:modId xmlns:p14="http://schemas.microsoft.com/office/powerpoint/2010/main" val="2206955576"/>
              </p:ext>
            </p:extLst>
          </p:nvPr>
        </p:nvGraphicFramePr>
        <p:xfrm>
          <a:off x="3654419" y="1980193"/>
          <a:ext cx="6883666" cy="3153667"/>
        </p:xfrm>
        <a:graphic>
          <a:graphicData uri="http://schemas.openxmlformats.org/drawingml/2006/table">
            <a:tbl>
              <a:tblPr firstRow="1" firstCol="1" bandRow="1"/>
              <a:tblGrid>
                <a:gridCol w="1883508">
                  <a:extLst>
                    <a:ext uri="{9D8B030D-6E8A-4147-A177-3AD203B41FA5}">
                      <a16:colId xmlns:a16="http://schemas.microsoft.com/office/drawing/2014/main" val="3599336047"/>
                    </a:ext>
                  </a:extLst>
                </a:gridCol>
                <a:gridCol w="5000158">
                  <a:extLst>
                    <a:ext uri="{9D8B030D-6E8A-4147-A177-3AD203B41FA5}">
                      <a16:colId xmlns:a16="http://schemas.microsoft.com/office/drawing/2014/main" val="1895027247"/>
                    </a:ext>
                  </a:extLst>
                </a:gridCol>
              </a:tblGrid>
              <a:tr h="361315">
                <a:tc>
                  <a:txBody>
                    <a:bodyPr/>
                    <a:lstStyle/>
                    <a:p>
                      <a:pPr>
                        <a:lnSpc>
                          <a:spcPct val="107000"/>
                        </a:lnSpc>
                        <a:spcAft>
                          <a:spcPts val="0"/>
                        </a:spcAft>
                      </a:pPr>
                      <a:r>
                        <a:rPr lang="es-ES_tradnl" sz="1400" b="1" dirty="0">
                          <a:effectLst/>
                          <a:latin typeface="Arial" panose="020B0604020202020204" pitchFamily="34" charset="0"/>
                          <a:ea typeface="Times New Roman" panose="02020603050405020304" pitchFamily="18" charset="0"/>
                          <a:cs typeface="Times New Roman" panose="02020603050405020304" pitchFamily="18" charset="0"/>
                        </a:rPr>
                        <a:t>Identificación del requerimiento: </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ES_tradnl" sz="1400" dirty="0">
                          <a:effectLst/>
                          <a:latin typeface="Arial" panose="020B0604020202020204" pitchFamily="34" charset="0"/>
                          <a:ea typeface="Times New Roman" panose="02020603050405020304" pitchFamily="18" charset="0"/>
                          <a:cs typeface="Times New Roman" panose="02020603050405020304" pitchFamily="18" charset="0"/>
                        </a:rPr>
                        <a:t>RF6</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0079576"/>
                  </a:ext>
                </a:extLst>
              </a:tr>
              <a:tr h="384810">
                <a:tc>
                  <a:txBody>
                    <a:bodyPr/>
                    <a:lstStyle/>
                    <a:p>
                      <a:pPr>
                        <a:lnSpc>
                          <a:spcPct val="107000"/>
                        </a:lnSpc>
                        <a:spcAft>
                          <a:spcPts val="0"/>
                        </a:spcAft>
                      </a:pPr>
                      <a:r>
                        <a:rPr lang="es-ES_tradnl" sz="1400" b="1" dirty="0">
                          <a:effectLst/>
                          <a:latin typeface="Arial" panose="020B0604020202020204" pitchFamily="34" charset="0"/>
                          <a:ea typeface="Times New Roman" panose="02020603050405020304" pitchFamily="18" charset="0"/>
                          <a:cs typeface="Times New Roman" panose="02020603050405020304" pitchFamily="18" charset="0"/>
                        </a:rPr>
                        <a:t>Nombre del Requerimiento: </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ES" sz="1400" dirty="0">
                          <a:effectLst/>
                          <a:latin typeface="Arial" panose="020B0604020202020204" pitchFamily="34" charset="0"/>
                          <a:ea typeface="Times New Roman" panose="02020603050405020304" pitchFamily="18" charset="0"/>
                          <a:cs typeface="Times New Roman" panose="02020603050405020304" pitchFamily="18" charset="0"/>
                        </a:rPr>
                        <a:t>Registro de servicio</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4262873"/>
                  </a:ext>
                </a:extLst>
              </a:tr>
              <a:tr h="384810">
                <a:tc>
                  <a:txBody>
                    <a:bodyPr/>
                    <a:lstStyle/>
                    <a:p>
                      <a:pPr>
                        <a:lnSpc>
                          <a:spcPct val="107000"/>
                        </a:lnSpc>
                        <a:spcAft>
                          <a:spcPts val="0"/>
                        </a:spcAft>
                      </a:pPr>
                      <a:r>
                        <a:rPr lang="es-ES_tradnl" sz="1400" b="1" dirty="0">
                          <a:effectLst/>
                          <a:latin typeface="Arial" panose="020B0604020202020204" pitchFamily="34" charset="0"/>
                          <a:ea typeface="Times New Roman" panose="02020603050405020304" pitchFamily="18" charset="0"/>
                          <a:cs typeface="Times New Roman" panose="02020603050405020304" pitchFamily="18" charset="0"/>
                        </a:rPr>
                        <a:t>Características: </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ES" sz="1400" dirty="0">
                          <a:effectLst/>
                          <a:latin typeface="Arial" panose="020B0604020202020204" pitchFamily="34" charset="0"/>
                          <a:ea typeface="Times New Roman" panose="02020603050405020304" pitchFamily="18" charset="0"/>
                          <a:cs typeface="Times New Roman" panose="02020603050405020304" pitchFamily="18" charset="0"/>
                        </a:rPr>
                        <a:t>Se registrará los datos del cliente </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s-ES" sz="1400" dirty="0">
                          <a:effectLst/>
                          <a:latin typeface="Arial" panose="020B0604020202020204" pitchFamily="34" charset="0"/>
                          <a:ea typeface="Times New Roman" panose="02020603050405020304" pitchFamily="18" charset="0"/>
                          <a:cs typeface="Times New Roman" panose="02020603050405020304" pitchFamily="18" charset="0"/>
                        </a:rPr>
                        <a:t>Se tendrá control sobre los pagos realizados</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974049"/>
                  </a:ext>
                </a:extLst>
              </a:tr>
              <a:tr h="384810">
                <a:tc>
                  <a:txBody>
                    <a:bodyPr/>
                    <a:lstStyle/>
                    <a:p>
                      <a:pPr>
                        <a:lnSpc>
                          <a:spcPct val="107000"/>
                        </a:lnSpc>
                        <a:spcAft>
                          <a:spcPts val="0"/>
                        </a:spcAft>
                      </a:pPr>
                      <a:r>
                        <a:rPr lang="es-ES_tradnl" sz="1400" b="1" kern="1200" dirty="0">
                          <a:effectLst/>
                          <a:latin typeface="Arial" panose="020B0604020202020204" pitchFamily="34" charset="0"/>
                          <a:ea typeface="Times New Roman" panose="02020603050405020304" pitchFamily="18" charset="0"/>
                          <a:cs typeface="Arial" panose="020B0604020202020204" pitchFamily="34" charset="0"/>
                        </a:rPr>
                        <a:t>Requerimiento NO funcional:</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CO" sz="1400" dirty="0">
                          <a:effectLst/>
                          <a:latin typeface="Arial" panose="020B0604020202020204" pitchFamily="34" charset="0"/>
                          <a:ea typeface="Times New Roman" panose="02020603050405020304" pitchFamily="18" charset="0"/>
                          <a:cs typeface="Arial" panose="020B0604020202020204" pitchFamily="34" charset="0"/>
                        </a:rPr>
                        <a:t>RNF02</a:t>
                      </a:r>
                    </a:p>
                    <a:p>
                      <a:pPr>
                        <a:lnSpc>
                          <a:spcPct val="107000"/>
                        </a:lnSpc>
                        <a:spcAft>
                          <a:spcPts val="0"/>
                        </a:spcAft>
                      </a:pPr>
                      <a:r>
                        <a:rPr lang="es-CO" sz="1400" dirty="0">
                          <a:effectLst/>
                          <a:latin typeface="Arial" panose="020B0604020202020204" pitchFamily="34" charset="0"/>
                          <a:ea typeface="Times New Roman" panose="02020603050405020304" pitchFamily="18" charset="0"/>
                          <a:cs typeface="Arial" panose="020B0604020202020204" pitchFamily="34" charset="0"/>
                        </a:rPr>
                        <a:t>RNF04</a:t>
                      </a:r>
                    </a:p>
                    <a:p>
                      <a:pPr>
                        <a:lnSpc>
                          <a:spcPct val="107000"/>
                        </a:lnSpc>
                        <a:spcAft>
                          <a:spcPts val="0"/>
                        </a:spcAft>
                      </a:pPr>
                      <a:r>
                        <a:rPr lang="es-CO" sz="1400" dirty="0">
                          <a:effectLst/>
                          <a:latin typeface="Arial" panose="020B0604020202020204" pitchFamily="34" charset="0"/>
                          <a:ea typeface="Times New Roman" panose="02020603050405020304" pitchFamily="18" charset="0"/>
                          <a:cs typeface="Arial" panose="020B0604020202020204" pitchFamily="34" charset="0"/>
                        </a:rPr>
                        <a:t>RNF05</a:t>
                      </a:r>
                    </a:p>
                    <a:p>
                      <a:pPr>
                        <a:lnSpc>
                          <a:spcPct val="107000"/>
                        </a:lnSpc>
                        <a:spcAft>
                          <a:spcPts val="0"/>
                        </a:spcAft>
                      </a:pPr>
                      <a:r>
                        <a:rPr lang="es-CO" sz="1400" dirty="0">
                          <a:effectLst/>
                          <a:latin typeface="Arial" panose="020B0604020202020204" pitchFamily="34" charset="0"/>
                          <a:ea typeface="Times New Roman" panose="02020603050405020304" pitchFamily="18" charset="0"/>
                          <a:cs typeface="Arial" panose="020B0604020202020204" pitchFamily="34" charset="0"/>
                        </a:rPr>
                        <a:t>RNF06</a:t>
                      </a: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1054508"/>
                  </a:ext>
                </a:extLst>
              </a:tr>
              <a:tr h="384810">
                <a:tc>
                  <a:txBody>
                    <a:bodyPr/>
                    <a:lstStyle/>
                    <a:p>
                      <a:pPr>
                        <a:lnSpc>
                          <a:spcPct val="107000"/>
                        </a:lnSpc>
                        <a:spcAft>
                          <a:spcPts val="0"/>
                        </a:spcAft>
                      </a:pPr>
                      <a:r>
                        <a:rPr lang="es-ES_tradnl" sz="1400" b="1" dirty="0">
                          <a:effectLst/>
                          <a:latin typeface="Arial" panose="020B0604020202020204" pitchFamily="34" charset="0"/>
                          <a:ea typeface="Times New Roman" panose="02020603050405020304" pitchFamily="18" charset="0"/>
                          <a:cs typeface="Times New Roman" panose="02020603050405020304" pitchFamily="18" charset="0"/>
                        </a:rPr>
                        <a:t>Descripción del requerimiento: </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ES" sz="1400" dirty="0">
                          <a:effectLst/>
                          <a:latin typeface="Arial" panose="020B0604020202020204" pitchFamily="34" charset="0"/>
                          <a:ea typeface="Times New Roman" panose="02020603050405020304" pitchFamily="18" charset="0"/>
                          <a:cs typeface="Times New Roman" panose="02020603050405020304" pitchFamily="18" charset="0"/>
                        </a:rPr>
                        <a:t>El sistema permitirá registrar los datos del servicio prestado</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5209976"/>
                  </a:ext>
                </a:extLst>
              </a:tr>
              <a:tr h="217805">
                <a:tc gridSpan="2">
                  <a:txBody>
                    <a:bodyPr/>
                    <a:lstStyle/>
                    <a:p>
                      <a:pPr>
                        <a:lnSpc>
                          <a:spcPct val="107000"/>
                        </a:lnSpc>
                        <a:spcAft>
                          <a:spcPts val="0"/>
                        </a:spcAft>
                      </a:pPr>
                      <a:r>
                        <a:rPr lang="es-ES_tradnl" sz="1400" dirty="0">
                          <a:effectLst/>
                          <a:latin typeface="Arial" panose="020B0604020202020204" pitchFamily="34" charset="0"/>
                          <a:ea typeface="Times New Roman" panose="02020603050405020304" pitchFamily="18" charset="0"/>
                          <a:cs typeface="Times New Roman" panose="02020603050405020304" pitchFamily="18" charset="0"/>
                        </a:rPr>
                        <a:t>Prioridad del requerimiento:     </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s-ES_tradnl" sz="1400" dirty="0">
                          <a:effectLst/>
                          <a:latin typeface="Arial" panose="020B0604020202020204" pitchFamily="34" charset="0"/>
                          <a:ea typeface="Times New Roman" panose="02020603050405020304" pitchFamily="18" charset="0"/>
                          <a:cs typeface="Times New Roman" panose="02020603050405020304" pitchFamily="18" charset="0"/>
                        </a:rPr>
                        <a:t>Alta</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extLst>
                  <a:ext uri="{0D108BD9-81ED-4DB2-BD59-A6C34878D82A}">
                    <a16:rowId xmlns:a16="http://schemas.microsoft.com/office/drawing/2014/main" val="517228431"/>
                  </a:ext>
                </a:extLst>
              </a:tr>
            </a:tbl>
          </a:graphicData>
        </a:graphic>
      </p:graphicFrame>
    </p:spTree>
    <p:extLst>
      <p:ext uri="{BB962C8B-B14F-4D97-AF65-F5344CB8AC3E}">
        <p14:creationId xmlns:p14="http://schemas.microsoft.com/office/powerpoint/2010/main" val="3204852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182547" y="169722"/>
            <a:ext cx="7590354" cy="156723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6000" dirty="0">
                <a:solidFill>
                  <a:schemeClr val="bg1"/>
                </a:solidFill>
                <a:latin typeface="Cooper Black" panose="0208090404030B020404" pitchFamily="18" charset="0"/>
              </a:rPr>
              <a:t>Contenido</a:t>
            </a:r>
            <a:endParaRPr lang="es-CO" sz="6000" b="1" dirty="0">
              <a:solidFill>
                <a:schemeClr val="bg1"/>
              </a:solidFill>
            </a:endParaRPr>
          </a:p>
        </p:txBody>
      </p:sp>
      <p:sp>
        <p:nvSpPr>
          <p:cNvPr id="3" name="Título 1"/>
          <p:cNvSpPr txBox="1">
            <a:spLocks/>
          </p:cNvSpPr>
          <p:nvPr/>
        </p:nvSpPr>
        <p:spPr>
          <a:xfrm>
            <a:off x="1869450"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b="1" dirty="0">
              <a:solidFill>
                <a:schemeClr val="bg1">
                  <a:lumMod val="95000"/>
                </a:schemeClr>
              </a:solidFill>
            </a:endParaRPr>
          </a:p>
        </p:txBody>
      </p:sp>
      <p:sp>
        <p:nvSpPr>
          <p:cNvPr id="4" name="Marcador de contenido 2"/>
          <p:cNvSpPr txBox="1">
            <a:spLocks/>
          </p:cNvSpPr>
          <p:nvPr/>
        </p:nvSpPr>
        <p:spPr>
          <a:xfrm>
            <a:off x="1853684" y="2357438"/>
            <a:ext cx="8512309" cy="413795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s-CO" sz="1800" dirty="0">
              <a:solidFill>
                <a:schemeClr val="tx1">
                  <a:lumMod val="75000"/>
                  <a:lumOff val="25000"/>
                </a:schemeClr>
              </a:solidFill>
            </a:endParaRPr>
          </a:p>
        </p:txBody>
      </p:sp>
      <p:sp>
        <p:nvSpPr>
          <p:cNvPr id="7" name="Rectángulo 6"/>
          <p:cNvSpPr/>
          <p:nvPr/>
        </p:nvSpPr>
        <p:spPr>
          <a:xfrm>
            <a:off x="2350534" y="2132307"/>
            <a:ext cx="8517562" cy="4001095"/>
          </a:xfrm>
          <a:prstGeom prst="rect">
            <a:avLst/>
          </a:prstGeom>
        </p:spPr>
        <p:txBody>
          <a:bodyPr wrap="square">
            <a:spAutoFit/>
          </a:bodyPr>
          <a:lstStyle/>
          <a:p>
            <a:pPr marL="342900" indent="-342900">
              <a:buFont typeface="Wingdings" panose="05000000000000000000" pitchFamily="2" charset="2"/>
              <a:buChar char="Ø"/>
            </a:pPr>
            <a:r>
              <a:rPr lang="es-CO" sz="2300" b="1" dirty="0">
                <a:solidFill>
                  <a:schemeClr val="tx2">
                    <a:lumMod val="60000"/>
                    <a:lumOff val="40000"/>
                  </a:schemeClr>
                </a:solidFill>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rPr>
              <a:t>Diagrama entidad relación</a:t>
            </a:r>
            <a:endParaRPr lang="es-CO" sz="2300" b="1" dirty="0">
              <a:solidFill>
                <a:schemeClr val="tx2">
                  <a:lumMod val="60000"/>
                  <a:lumOff val="40000"/>
                </a:schemeClr>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s-CO" sz="2300" b="1" dirty="0">
                <a:solidFill>
                  <a:schemeClr val="tx2">
                    <a:lumMod val="60000"/>
                    <a:lumOff val="40000"/>
                  </a:schemeClr>
                </a:solidFill>
                <a:latin typeface="Arial" panose="020B0604020202020204" pitchFamily="34" charset="0"/>
                <a:cs typeface="Arial" panose="020B0604020202020204" pitchFamily="34" charset="0"/>
                <a:hlinkClick r:id="rId3" action="ppaction://hlinksldjump">
                  <a:extLst>
                    <a:ext uri="{A12FA001-AC4F-418D-AE19-62706E023703}">
                      <ahyp:hlinkClr xmlns:ahyp="http://schemas.microsoft.com/office/drawing/2018/hyperlinkcolor" val="tx"/>
                    </a:ext>
                  </a:extLst>
                </a:hlinkClick>
              </a:rPr>
              <a:t>Diccionario de datos</a:t>
            </a:r>
            <a:endParaRPr lang="es-CO" sz="2300" b="1" dirty="0">
              <a:solidFill>
                <a:schemeClr val="tx2">
                  <a:lumMod val="60000"/>
                  <a:lumOff val="40000"/>
                </a:schemeClr>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s-CO" sz="2300" b="1" dirty="0">
                <a:solidFill>
                  <a:schemeClr val="tx2">
                    <a:lumMod val="60000"/>
                    <a:lumOff val="40000"/>
                  </a:schemeClr>
                </a:solidFill>
                <a:latin typeface="Arial" panose="020B0604020202020204" pitchFamily="34" charset="0"/>
                <a:cs typeface="Arial" panose="020B0604020202020204" pitchFamily="34" charset="0"/>
                <a:hlinkClick r:id="rId4" action="ppaction://hlinksldjump">
                  <a:extLst>
                    <a:ext uri="{A12FA001-AC4F-418D-AE19-62706E023703}">
                      <ahyp:hlinkClr xmlns:ahyp="http://schemas.microsoft.com/office/drawing/2018/hyperlinkcolor" val="tx"/>
                    </a:ext>
                  </a:extLst>
                </a:hlinkClick>
              </a:rPr>
              <a:t>Diagrama de Gantt</a:t>
            </a:r>
          </a:p>
          <a:p>
            <a:pPr marL="342900" indent="-342900">
              <a:buFont typeface="Wingdings" panose="05000000000000000000" pitchFamily="2" charset="2"/>
              <a:buChar char="Ø"/>
            </a:pPr>
            <a:r>
              <a:rPr lang="es-CO" sz="2300" b="1" dirty="0">
                <a:solidFill>
                  <a:schemeClr val="tx2">
                    <a:lumMod val="60000"/>
                    <a:lumOff val="40000"/>
                  </a:schemeClr>
                </a:solidFill>
                <a:latin typeface="Arial" panose="020B0604020202020204" pitchFamily="34" charset="0"/>
                <a:cs typeface="Arial" panose="020B0604020202020204" pitchFamily="34" charset="0"/>
                <a:hlinkClick r:id="rId4" action="ppaction://hlinksldjump">
                  <a:extLst>
                    <a:ext uri="{A12FA001-AC4F-418D-AE19-62706E023703}">
                      <ahyp:hlinkClr xmlns:ahyp="http://schemas.microsoft.com/office/drawing/2018/hyperlinkcolor" val="tx"/>
                    </a:ext>
                  </a:extLst>
                </a:hlinkClick>
              </a:rPr>
              <a:t>Presupuesto, selección de personal</a:t>
            </a:r>
            <a:endParaRPr lang="es-CO" sz="2300" b="1" dirty="0">
              <a:solidFill>
                <a:schemeClr val="tx2">
                  <a:lumMod val="60000"/>
                  <a:lumOff val="40000"/>
                </a:schemeClr>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s-CO" sz="2300" b="1" dirty="0">
                <a:solidFill>
                  <a:schemeClr val="tx2">
                    <a:lumMod val="60000"/>
                    <a:lumOff val="40000"/>
                  </a:schemeClr>
                </a:solidFill>
                <a:latin typeface="Arial" panose="020B0604020202020204" pitchFamily="34" charset="0"/>
                <a:cs typeface="Arial" panose="020B0604020202020204" pitchFamily="34" charset="0"/>
                <a:hlinkClick r:id="rId5" action="ppaction://hlinksldjump">
                  <a:extLst>
                    <a:ext uri="{A12FA001-AC4F-418D-AE19-62706E023703}">
                      <ahyp:hlinkClr xmlns:ahyp="http://schemas.microsoft.com/office/drawing/2018/hyperlinkcolor" val="tx"/>
                    </a:ext>
                  </a:extLst>
                </a:hlinkClick>
              </a:rPr>
              <a:t>Diagrama de distribución</a:t>
            </a:r>
            <a:endParaRPr lang="es-CO" sz="2300" b="1" dirty="0">
              <a:solidFill>
                <a:schemeClr val="tx2">
                  <a:lumMod val="60000"/>
                  <a:lumOff val="40000"/>
                </a:schemeClr>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s-CO" sz="2300" b="1" dirty="0">
                <a:solidFill>
                  <a:schemeClr val="tx2">
                    <a:lumMod val="60000"/>
                    <a:lumOff val="40000"/>
                  </a:schemeClr>
                </a:solidFill>
                <a:latin typeface="Arial" panose="020B0604020202020204" pitchFamily="34" charset="0"/>
                <a:cs typeface="Arial" panose="020B0604020202020204" pitchFamily="34" charset="0"/>
                <a:hlinkClick r:id="rId6" action="ppaction://hlinksldjump">
                  <a:extLst>
                    <a:ext uri="{A12FA001-AC4F-418D-AE19-62706E023703}">
                      <ahyp:hlinkClr xmlns:ahyp="http://schemas.microsoft.com/office/drawing/2018/hyperlinkcolor" val="tx"/>
                    </a:ext>
                  </a:extLst>
                </a:hlinkClick>
              </a:rPr>
              <a:t>Diagrama de clases</a:t>
            </a:r>
            <a:endParaRPr lang="es-CO" sz="2300" b="1" dirty="0">
              <a:solidFill>
                <a:schemeClr val="tx2">
                  <a:lumMod val="60000"/>
                  <a:lumOff val="40000"/>
                </a:schemeClr>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s-CO" sz="2400" b="1" dirty="0">
                <a:solidFill>
                  <a:schemeClr val="tx2">
                    <a:lumMod val="60000"/>
                    <a:lumOff val="40000"/>
                  </a:schemeClr>
                </a:solidFill>
                <a:latin typeface="Arial" panose="020B0604020202020204" pitchFamily="34" charset="0"/>
                <a:cs typeface="Arial" panose="020B0604020202020204" pitchFamily="34" charset="0"/>
                <a:hlinkClick r:id="rId7" action="ppaction://hlinksldjump">
                  <a:extLst>
                    <a:ext uri="{A12FA001-AC4F-418D-AE19-62706E023703}">
                      <ahyp:hlinkClr xmlns:ahyp="http://schemas.microsoft.com/office/drawing/2018/hyperlinkcolor" val="tx"/>
                    </a:ext>
                  </a:extLst>
                </a:hlinkClick>
              </a:rPr>
              <a:t>Mockups</a:t>
            </a:r>
            <a:endParaRPr lang="es-CO" sz="2400" b="1" dirty="0">
              <a:solidFill>
                <a:schemeClr val="tx2">
                  <a:lumMod val="60000"/>
                  <a:lumOff val="40000"/>
                </a:schemeClr>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s-CO" sz="2300" b="1" dirty="0">
                <a:solidFill>
                  <a:schemeClr val="tx2">
                    <a:lumMod val="60000"/>
                    <a:lumOff val="40000"/>
                  </a:schemeClr>
                </a:solidFill>
                <a:latin typeface="Arial" panose="020B0604020202020204" pitchFamily="34" charset="0"/>
                <a:cs typeface="Arial" panose="020B0604020202020204" pitchFamily="34" charset="0"/>
                <a:hlinkClick r:id="rId8" action="ppaction://hlinksldjump">
                  <a:extLst>
                    <a:ext uri="{A12FA001-AC4F-418D-AE19-62706E023703}">
                      <ahyp:hlinkClr xmlns:ahyp="http://schemas.microsoft.com/office/drawing/2018/hyperlinkcolor" val="tx"/>
                    </a:ext>
                  </a:extLst>
                </a:hlinkClick>
              </a:rPr>
              <a:t>Normalización</a:t>
            </a:r>
            <a:endParaRPr lang="es-CO" sz="2300" b="1" dirty="0">
              <a:solidFill>
                <a:schemeClr val="tx2">
                  <a:lumMod val="60000"/>
                  <a:lumOff val="40000"/>
                </a:schemeClr>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endParaRPr lang="es-CO" sz="23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endParaRPr lang="es-CO" sz="23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endParaRPr lang="es-CO" sz="2300" dirty="0">
              <a:latin typeface="Arial" panose="020B0604020202020204" pitchFamily="34" charset="0"/>
              <a:cs typeface="Arial" panose="020B0604020202020204" pitchFamily="34" charset="0"/>
            </a:endParaRPr>
          </a:p>
        </p:txBody>
      </p:sp>
      <p:pic>
        <p:nvPicPr>
          <p:cNvPr id="9" name="Picture 2"/>
          <p:cNvPicPr>
            <a:picLocks noChangeAspect="1" noChangeArrowheads="1"/>
          </p:cNvPicPr>
          <p:nvPr/>
        </p:nvPicPr>
        <p:blipFill rotWithShape="1">
          <a:blip r:embed="rId9" cstate="email">
            <a:extLst>
              <a:ext uri="{28A0092B-C50C-407E-A947-70E740481C1C}">
                <a14:useLocalDpi xmlns:a14="http://schemas.microsoft.com/office/drawing/2010/main"/>
              </a:ext>
            </a:extLst>
          </a:blip>
          <a:srcRect l="50000" t="11629" r="-3743" b="17501"/>
          <a:stretch/>
        </p:blipFill>
        <p:spPr bwMode="auto">
          <a:xfrm>
            <a:off x="0" y="2595282"/>
            <a:ext cx="2042517" cy="42627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745163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l="50000" t="11629" r="-3743" b="17501"/>
          <a:stretch/>
        </p:blipFill>
        <p:spPr bwMode="auto">
          <a:xfrm>
            <a:off x="19964" y="1184222"/>
            <a:ext cx="3172941" cy="5718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aphicFrame>
        <p:nvGraphicFramePr>
          <p:cNvPr id="6" name="Tabla 5"/>
          <p:cNvGraphicFramePr>
            <a:graphicFrameLocks noGrp="1"/>
          </p:cNvGraphicFramePr>
          <p:nvPr>
            <p:extLst>
              <p:ext uri="{D42A27DB-BD31-4B8C-83A1-F6EECF244321}">
                <p14:modId xmlns:p14="http://schemas.microsoft.com/office/powerpoint/2010/main" val="3694626235"/>
              </p:ext>
            </p:extLst>
          </p:nvPr>
        </p:nvGraphicFramePr>
        <p:xfrm>
          <a:off x="3563864" y="2095091"/>
          <a:ext cx="7244044" cy="2811147"/>
        </p:xfrm>
        <a:graphic>
          <a:graphicData uri="http://schemas.openxmlformats.org/drawingml/2006/table">
            <a:tbl>
              <a:tblPr firstRow="1" firstCol="1" bandRow="1"/>
              <a:tblGrid>
                <a:gridCol w="1576332">
                  <a:extLst>
                    <a:ext uri="{9D8B030D-6E8A-4147-A177-3AD203B41FA5}">
                      <a16:colId xmlns:a16="http://schemas.microsoft.com/office/drawing/2014/main" val="1957966494"/>
                    </a:ext>
                  </a:extLst>
                </a:gridCol>
                <a:gridCol w="5667712">
                  <a:extLst>
                    <a:ext uri="{9D8B030D-6E8A-4147-A177-3AD203B41FA5}">
                      <a16:colId xmlns:a16="http://schemas.microsoft.com/office/drawing/2014/main" val="3863273499"/>
                    </a:ext>
                  </a:extLst>
                </a:gridCol>
              </a:tblGrid>
              <a:tr h="663099">
                <a:tc>
                  <a:txBody>
                    <a:bodyPr/>
                    <a:lstStyle/>
                    <a:p>
                      <a:pPr>
                        <a:lnSpc>
                          <a:spcPct val="107000"/>
                        </a:lnSpc>
                        <a:spcAft>
                          <a:spcPts val="0"/>
                        </a:spcAft>
                      </a:pPr>
                      <a:r>
                        <a:rPr lang="es-ES_tradnl" sz="1400" b="1" dirty="0">
                          <a:effectLst/>
                          <a:latin typeface="Arial" panose="020B0604020202020204" pitchFamily="34" charset="0"/>
                          <a:ea typeface="Times New Roman" panose="02020603050405020304" pitchFamily="18" charset="0"/>
                          <a:cs typeface="Times New Roman" panose="02020603050405020304" pitchFamily="18" charset="0"/>
                        </a:rPr>
                        <a:t>Identificación del requerimiento: </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ES_tradnl" sz="1400" dirty="0">
                          <a:effectLst/>
                          <a:latin typeface="Arial" panose="020B0604020202020204" pitchFamily="34" charset="0"/>
                          <a:ea typeface="Times New Roman" panose="02020603050405020304" pitchFamily="18" charset="0"/>
                          <a:cs typeface="Times New Roman" panose="02020603050405020304" pitchFamily="18" charset="0"/>
                        </a:rPr>
                        <a:t>RF7</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1771198"/>
                  </a:ext>
                </a:extLst>
              </a:tr>
              <a:tr h="335280">
                <a:tc>
                  <a:txBody>
                    <a:bodyPr/>
                    <a:lstStyle/>
                    <a:p>
                      <a:pPr>
                        <a:lnSpc>
                          <a:spcPct val="107000"/>
                        </a:lnSpc>
                        <a:spcAft>
                          <a:spcPts val="0"/>
                        </a:spcAft>
                      </a:pPr>
                      <a:r>
                        <a:rPr lang="es-ES_tradnl" sz="1400" b="1" dirty="0">
                          <a:effectLst/>
                          <a:latin typeface="Arial" panose="020B0604020202020204" pitchFamily="34" charset="0"/>
                          <a:ea typeface="Times New Roman" panose="02020603050405020304" pitchFamily="18" charset="0"/>
                          <a:cs typeface="Times New Roman" panose="02020603050405020304" pitchFamily="18" charset="0"/>
                        </a:rPr>
                        <a:t>Nombre del Requerimiento: </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ES" sz="1400" dirty="0">
                          <a:effectLst/>
                          <a:latin typeface="Arial" panose="020B0604020202020204" pitchFamily="34" charset="0"/>
                          <a:ea typeface="Times New Roman" panose="02020603050405020304" pitchFamily="18" charset="0"/>
                          <a:cs typeface="Times New Roman" panose="02020603050405020304" pitchFamily="18" charset="0"/>
                        </a:rPr>
                        <a:t>Consulta de productos registrados</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6539705"/>
                  </a:ext>
                </a:extLst>
              </a:tr>
              <a:tr h="335280">
                <a:tc>
                  <a:txBody>
                    <a:bodyPr/>
                    <a:lstStyle/>
                    <a:p>
                      <a:pPr>
                        <a:lnSpc>
                          <a:spcPct val="107000"/>
                        </a:lnSpc>
                        <a:spcAft>
                          <a:spcPts val="0"/>
                        </a:spcAft>
                      </a:pPr>
                      <a:r>
                        <a:rPr lang="es-ES_tradnl" sz="1400" b="1" dirty="0">
                          <a:effectLst/>
                          <a:latin typeface="Arial" panose="020B0604020202020204" pitchFamily="34" charset="0"/>
                          <a:ea typeface="Times New Roman" panose="02020603050405020304" pitchFamily="18" charset="0"/>
                          <a:cs typeface="Times New Roman" panose="02020603050405020304" pitchFamily="18" charset="0"/>
                        </a:rPr>
                        <a:t>Características: </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ES" sz="1400" dirty="0">
                          <a:effectLst/>
                          <a:latin typeface="Arial" panose="020B0604020202020204" pitchFamily="34" charset="0"/>
                          <a:ea typeface="Times New Roman" panose="02020603050405020304" pitchFamily="18" charset="0"/>
                          <a:cs typeface="Times New Roman" panose="02020603050405020304" pitchFamily="18" charset="0"/>
                        </a:rPr>
                        <a:t>Fácil a acceso a la información</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0413527"/>
                  </a:ext>
                </a:extLst>
              </a:tr>
              <a:tr h="335280">
                <a:tc>
                  <a:txBody>
                    <a:bodyPr/>
                    <a:lstStyle/>
                    <a:p>
                      <a:pPr>
                        <a:lnSpc>
                          <a:spcPct val="107000"/>
                        </a:lnSpc>
                        <a:spcAft>
                          <a:spcPts val="0"/>
                        </a:spcAft>
                      </a:pPr>
                      <a:r>
                        <a:rPr lang="es-ES_tradnl" sz="1400" b="1" kern="1200" dirty="0">
                          <a:effectLst/>
                          <a:latin typeface="Arial" panose="020B0604020202020204" pitchFamily="34" charset="0"/>
                          <a:ea typeface="Times New Roman" panose="02020603050405020304" pitchFamily="18" charset="0"/>
                          <a:cs typeface="Arial" panose="020B0604020202020204" pitchFamily="34" charset="0"/>
                        </a:rPr>
                        <a:t>Requerimiento NO funcional:</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ES" sz="1400" dirty="0">
                          <a:effectLst/>
                          <a:latin typeface="Arial" panose="020B0604020202020204" pitchFamily="34" charset="0"/>
                          <a:ea typeface="Times New Roman" panose="02020603050405020304" pitchFamily="18" charset="0"/>
                          <a:cs typeface="Times New Roman" panose="02020603050405020304" pitchFamily="18" charset="0"/>
                        </a:rPr>
                        <a:t>RNF02</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s-ES" sz="1400" dirty="0">
                          <a:effectLst/>
                          <a:latin typeface="Arial" panose="020B0604020202020204" pitchFamily="34" charset="0"/>
                          <a:ea typeface="Times New Roman" panose="02020603050405020304" pitchFamily="18" charset="0"/>
                          <a:cs typeface="Times New Roman" panose="02020603050405020304" pitchFamily="18" charset="0"/>
                        </a:rPr>
                        <a:t>RNF03</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2230103"/>
                  </a:ext>
                </a:extLst>
              </a:tr>
              <a:tr h="335280">
                <a:tc>
                  <a:txBody>
                    <a:bodyPr/>
                    <a:lstStyle/>
                    <a:p>
                      <a:pPr>
                        <a:lnSpc>
                          <a:spcPct val="107000"/>
                        </a:lnSpc>
                        <a:spcAft>
                          <a:spcPts val="0"/>
                        </a:spcAft>
                      </a:pPr>
                      <a:r>
                        <a:rPr lang="es-ES_tradnl" sz="1400" b="1" dirty="0">
                          <a:effectLst/>
                          <a:latin typeface="Arial" panose="020B0604020202020204" pitchFamily="34" charset="0"/>
                          <a:ea typeface="Times New Roman" panose="02020603050405020304" pitchFamily="18" charset="0"/>
                          <a:cs typeface="Times New Roman" panose="02020603050405020304" pitchFamily="18" charset="0"/>
                        </a:rPr>
                        <a:t>Descripción del requerimiento: </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ES" sz="1400" dirty="0">
                          <a:effectLst/>
                          <a:latin typeface="Arial" panose="020B0604020202020204" pitchFamily="34" charset="0"/>
                          <a:ea typeface="Times New Roman" panose="02020603050405020304" pitchFamily="18" charset="0"/>
                          <a:cs typeface="Times New Roman" panose="02020603050405020304" pitchFamily="18" charset="0"/>
                        </a:rPr>
                        <a:t>El sistema permitirá que el usuario pueda visualizar los productos registrados.</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1598637"/>
                  </a:ext>
                </a:extLst>
              </a:tr>
              <a:tr h="335280">
                <a:tc gridSpan="2">
                  <a:txBody>
                    <a:bodyPr/>
                    <a:lstStyle/>
                    <a:p>
                      <a:pPr>
                        <a:lnSpc>
                          <a:spcPct val="107000"/>
                        </a:lnSpc>
                        <a:spcAft>
                          <a:spcPts val="0"/>
                        </a:spcAft>
                      </a:pPr>
                      <a:r>
                        <a:rPr lang="es-ES_tradnl" sz="1400" dirty="0">
                          <a:effectLst/>
                          <a:latin typeface="Arial" panose="020B0604020202020204" pitchFamily="34" charset="0"/>
                          <a:ea typeface="Times New Roman" panose="02020603050405020304" pitchFamily="18" charset="0"/>
                          <a:cs typeface="Times New Roman" panose="02020603050405020304" pitchFamily="18" charset="0"/>
                        </a:rPr>
                        <a:t>Prioridad del requerimiento:     </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s-ES_tradnl" sz="1400" dirty="0">
                          <a:effectLst/>
                          <a:latin typeface="Arial" panose="020B0604020202020204" pitchFamily="34" charset="0"/>
                          <a:ea typeface="Times New Roman" panose="02020603050405020304" pitchFamily="18" charset="0"/>
                          <a:cs typeface="Times New Roman" panose="02020603050405020304" pitchFamily="18" charset="0"/>
                        </a:rPr>
                        <a:t>Alta</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extLst>
                  <a:ext uri="{0D108BD9-81ED-4DB2-BD59-A6C34878D82A}">
                    <a16:rowId xmlns:a16="http://schemas.microsoft.com/office/drawing/2014/main" val="3107599487"/>
                  </a:ext>
                </a:extLst>
              </a:tr>
            </a:tbl>
          </a:graphicData>
        </a:graphic>
      </p:graphicFrame>
    </p:spTree>
    <p:extLst>
      <p:ext uri="{BB962C8B-B14F-4D97-AF65-F5344CB8AC3E}">
        <p14:creationId xmlns:p14="http://schemas.microsoft.com/office/powerpoint/2010/main" val="2892553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9964" y="1184222"/>
            <a:ext cx="3172941" cy="5718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aphicFrame>
        <p:nvGraphicFramePr>
          <p:cNvPr id="4" name="Tabla 3"/>
          <p:cNvGraphicFramePr>
            <a:graphicFrameLocks noGrp="1"/>
          </p:cNvGraphicFramePr>
          <p:nvPr>
            <p:extLst>
              <p:ext uri="{D42A27DB-BD31-4B8C-83A1-F6EECF244321}">
                <p14:modId xmlns:p14="http://schemas.microsoft.com/office/powerpoint/2010/main" val="3249317794"/>
              </p:ext>
            </p:extLst>
          </p:nvPr>
        </p:nvGraphicFramePr>
        <p:xfrm>
          <a:off x="3192905" y="2044417"/>
          <a:ext cx="7420131" cy="3153667"/>
        </p:xfrm>
        <a:graphic>
          <a:graphicData uri="http://schemas.openxmlformats.org/drawingml/2006/table">
            <a:tbl>
              <a:tblPr firstRow="1" firstCol="1" bandRow="1"/>
              <a:tblGrid>
                <a:gridCol w="1588208">
                  <a:extLst>
                    <a:ext uri="{9D8B030D-6E8A-4147-A177-3AD203B41FA5}">
                      <a16:colId xmlns:a16="http://schemas.microsoft.com/office/drawing/2014/main" val="1652728588"/>
                    </a:ext>
                  </a:extLst>
                </a:gridCol>
                <a:gridCol w="5831923">
                  <a:extLst>
                    <a:ext uri="{9D8B030D-6E8A-4147-A177-3AD203B41FA5}">
                      <a16:colId xmlns:a16="http://schemas.microsoft.com/office/drawing/2014/main" val="1406122554"/>
                    </a:ext>
                  </a:extLst>
                </a:gridCol>
              </a:tblGrid>
              <a:tr h="351155">
                <a:tc>
                  <a:txBody>
                    <a:bodyPr/>
                    <a:lstStyle/>
                    <a:p>
                      <a:pPr algn="l">
                        <a:lnSpc>
                          <a:spcPct val="107000"/>
                        </a:lnSpc>
                        <a:spcAft>
                          <a:spcPts val="0"/>
                        </a:spcAft>
                      </a:pPr>
                      <a:r>
                        <a:rPr lang="es-ES_tradnl" sz="1400" b="1" dirty="0">
                          <a:effectLst/>
                          <a:latin typeface="Arial" panose="020B0604020202020204" pitchFamily="34" charset="0"/>
                          <a:ea typeface="Times New Roman" panose="02020603050405020304" pitchFamily="18" charset="0"/>
                          <a:cs typeface="Times New Roman" panose="02020603050405020304" pitchFamily="18" charset="0"/>
                        </a:rPr>
                        <a:t>Identificación del requerimiento: </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s-ES_tradnl" sz="1400" dirty="0">
                          <a:effectLst/>
                          <a:latin typeface="Arial" panose="020B0604020202020204" pitchFamily="34" charset="0"/>
                          <a:ea typeface="Times New Roman" panose="02020603050405020304" pitchFamily="18" charset="0"/>
                          <a:cs typeface="Times New Roman" panose="02020603050405020304" pitchFamily="18" charset="0"/>
                        </a:rPr>
                        <a:t>RF8</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0935966"/>
                  </a:ext>
                </a:extLst>
              </a:tr>
              <a:tr h="391795">
                <a:tc>
                  <a:txBody>
                    <a:bodyPr/>
                    <a:lstStyle/>
                    <a:p>
                      <a:pPr algn="l">
                        <a:lnSpc>
                          <a:spcPct val="107000"/>
                        </a:lnSpc>
                        <a:spcAft>
                          <a:spcPts val="0"/>
                        </a:spcAft>
                      </a:pPr>
                      <a:r>
                        <a:rPr lang="es-ES_tradnl" sz="1400" b="1" dirty="0">
                          <a:effectLst/>
                          <a:latin typeface="Arial" panose="020B0604020202020204" pitchFamily="34" charset="0"/>
                          <a:ea typeface="Times New Roman" panose="02020603050405020304" pitchFamily="18" charset="0"/>
                          <a:cs typeface="Times New Roman" panose="02020603050405020304" pitchFamily="18" charset="0"/>
                        </a:rPr>
                        <a:t>Nombre del Requerimiento: </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s-ES" sz="1400" dirty="0">
                          <a:effectLst/>
                          <a:latin typeface="Arial" panose="020B0604020202020204" pitchFamily="34" charset="0"/>
                          <a:ea typeface="Times New Roman" panose="02020603050405020304" pitchFamily="18" charset="0"/>
                          <a:cs typeface="Times New Roman" panose="02020603050405020304" pitchFamily="18" charset="0"/>
                        </a:rPr>
                        <a:t>Registro de facturas</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4361863"/>
                  </a:ext>
                </a:extLst>
              </a:tr>
              <a:tr h="391795">
                <a:tc>
                  <a:txBody>
                    <a:bodyPr/>
                    <a:lstStyle/>
                    <a:p>
                      <a:pPr algn="l">
                        <a:lnSpc>
                          <a:spcPct val="107000"/>
                        </a:lnSpc>
                        <a:spcAft>
                          <a:spcPts val="0"/>
                        </a:spcAft>
                      </a:pPr>
                      <a:r>
                        <a:rPr lang="es-ES_tradnl" sz="1400" b="1" dirty="0">
                          <a:effectLst/>
                          <a:latin typeface="Arial" panose="020B0604020202020204" pitchFamily="34" charset="0"/>
                          <a:ea typeface="Times New Roman" panose="02020603050405020304" pitchFamily="18" charset="0"/>
                          <a:cs typeface="Times New Roman" panose="02020603050405020304" pitchFamily="18" charset="0"/>
                        </a:rPr>
                        <a:t>Características: </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s-ES" sz="1400" dirty="0">
                          <a:effectLst/>
                          <a:latin typeface="Arial" panose="020B0604020202020204" pitchFamily="34" charset="0"/>
                          <a:ea typeface="Times New Roman" panose="02020603050405020304" pitchFamily="18" charset="0"/>
                          <a:cs typeface="Times New Roman" panose="02020603050405020304" pitchFamily="18" charset="0"/>
                        </a:rPr>
                        <a:t>Se tendrá un mayor control de gastos y ganancias</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p>
                      <a:pPr algn="l">
                        <a:lnSpc>
                          <a:spcPct val="107000"/>
                        </a:lnSpc>
                        <a:spcAft>
                          <a:spcPts val="0"/>
                        </a:spcAft>
                      </a:pPr>
                      <a:r>
                        <a:rPr lang="es-ES" sz="1400" dirty="0">
                          <a:effectLst/>
                          <a:latin typeface="Arial" panose="020B0604020202020204" pitchFamily="34" charset="0"/>
                          <a:ea typeface="Times New Roman" panose="02020603050405020304" pitchFamily="18" charset="0"/>
                          <a:cs typeface="Times New Roman" panose="02020603050405020304" pitchFamily="18" charset="0"/>
                        </a:rPr>
                        <a:t>Facilitará la visualización de inconsistencias</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4621256"/>
                  </a:ext>
                </a:extLst>
              </a:tr>
              <a:tr h="391795">
                <a:tc>
                  <a:txBody>
                    <a:bodyPr/>
                    <a:lstStyle/>
                    <a:p>
                      <a:pPr algn="l">
                        <a:lnSpc>
                          <a:spcPct val="107000"/>
                        </a:lnSpc>
                        <a:spcAft>
                          <a:spcPts val="0"/>
                        </a:spcAft>
                      </a:pPr>
                      <a:r>
                        <a:rPr lang="es-ES_tradnl" sz="1400" b="1" kern="1200" dirty="0">
                          <a:effectLst/>
                          <a:latin typeface="Arial" panose="020B0604020202020204" pitchFamily="34" charset="0"/>
                          <a:ea typeface="Times New Roman" panose="02020603050405020304" pitchFamily="18" charset="0"/>
                          <a:cs typeface="Arial" panose="020B0604020202020204" pitchFamily="34" charset="0"/>
                        </a:rPr>
                        <a:t>Requerimiento NO funcional:</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CO" sz="1400" dirty="0">
                          <a:effectLst/>
                          <a:latin typeface="Arial" panose="020B0604020202020204" pitchFamily="34" charset="0"/>
                          <a:ea typeface="Times New Roman" panose="02020603050405020304" pitchFamily="18" charset="0"/>
                          <a:cs typeface="Arial" panose="020B0604020202020204" pitchFamily="34" charset="0"/>
                        </a:rPr>
                        <a:t>RNF02</a:t>
                      </a:r>
                    </a:p>
                    <a:p>
                      <a:pPr>
                        <a:lnSpc>
                          <a:spcPct val="107000"/>
                        </a:lnSpc>
                        <a:spcAft>
                          <a:spcPts val="0"/>
                        </a:spcAft>
                      </a:pPr>
                      <a:r>
                        <a:rPr lang="es-CO" sz="1400" dirty="0">
                          <a:effectLst/>
                          <a:latin typeface="Arial" panose="020B0604020202020204" pitchFamily="34" charset="0"/>
                          <a:ea typeface="Times New Roman" panose="02020603050405020304" pitchFamily="18" charset="0"/>
                          <a:cs typeface="Arial" panose="020B0604020202020204" pitchFamily="34" charset="0"/>
                        </a:rPr>
                        <a:t>RNF04</a:t>
                      </a:r>
                    </a:p>
                    <a:p>
                      <a:pPr>
                        <a:lnSpc>
                          <a:spcPct val="107000"/>
                        </a:lnSpc>
                        <a:spcAft>
                          <a:spcPts val="0"/>
                        </a:spcAft>
                      </a:pPr>
                      <a:r>
                        <a:rPr lang="es-CO" sz="1400" dirty="0">
                          <a:effectLst/>
                          <a:latin typeface="Arial" panose="020B0604020202020204" pitchFamily="34" charset="0"/>
                          <a:ea typeface="Times New Roman" panose="02020603050405020304" pitchFamily="18" charset="0"/>
                          <a:cs typeface="Arial" panose="020B0604020202020204" pitchFamily="34" charset="0"/>
                        </a:rPr>
                        <a:t>RNF05</a:t>
                      </a:r>
                    </a:p>
                    <a:p>
                      <a:pPr>
                        <a:lnSpc>
                          <a:spcPct val="107000"/>
                        </a:lnSpc>
                        <a:spcAft>
                          <a:spcPts val="0"/>
                        </a:spcAft>
                      </a:pPr>
                      <a:r>
                        <a:rPr lang="es-CO" sz="1400" dirty="0">
                          <a:effectLst/>
                          <a:latin typeface="Arial" panose="020B0604020202020204" pitchFamily="34" charset="0"/>
                          <a:ea typeface="Times New Roman" panose="02020603050405020304" pitchFamily="18" charset="0"/>
                          <a:cs typeface="Arial" panose="020B0604020202020204" pitchFamily="34" charset="0"/>
                        </a:rPr>
                        <a:t>RNF06</a:t>
                      </a: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7664438"/>
                  </a:ext>
                </a:extLst>
              </a:tr>
              <a:tr h="391795">
                <a:tc>
                  <a:txBody>
                    <a:bodyPr/>
                    <a:lstStyle/>
                    <a:p>
                      <a:pPr algn="l">
                        <a:lnSpc>
                          <a:spcPct val="107000"/>
                        </a:lnSpc>
                        <a:spcAft>
                          <a:spcPts val="0"/>
                        </a:spcAft>
                      </a:pPr>
                      <a:r>
                        <a:rPr lang="es-ES_tradnl" sz="1400" b="1" dirty="0">
                          <a:effectLst/>
                          <a:latin typeface="Arial" panose="020B0604020202020204" pitchFamily="34" charset="0"/>
                          <a:ea typeface="Times New Roman" panose="02020603050405020304" pitchFamily="18" charset="0"/>
                          <a:cs typeface="Times New Roman" panose="02020603050405020304" pitchFamily="18" charset="0"/>
                        </a:rPr>
                        <a:t>Descripción del requerimiento: </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s-ES" sz="1400" dirty="0">
                          <a:effectLst/>
                          <a:latin typeface="Arial" panose="020B0604020202020204" pitchFamily="34" charset="0"/>
                          <a:ea typeface="Times New Roman" panose="02020603050405020304" pitchFamily="18" charset="0"/>
                          <a:cs typeface="Times New Roman" panose="02020603050405020304" pitchFamily="18" charset="0"/>
                        </a:rPr>
                        <a:t>El sistema permitirá registrar las facturas canceladas y pendientes</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0500484"/>
                  </a:ext>
                </a:extLst>
              </a:tr>
              <a:tr h="391795">
                <a:tc gridSpan="2">
                  <a:txBody>
                    <a:bodyPr/>
                    <a:lstStyle/>
                    <a:p>
                      <a:pPr algn="l">
                        <a:lnSpc>
                          <a:spcPct val="107000"/>
                        </a:lnSpc>
                        <a:spcAft>
                          <a:spcPts val="0"/>
                        </a:spcAft>
                      </a:pPr>
                      <a:r>
                        <a:rPr lang="es-ES_tradnl" sz="1400" dirty="0">
                          <a:effectLst/>
                          <a:latin typeface="Arial" panose="020B0604020202020204" pitchFamily="34" charset="0"/>
                          <a:ea typeface="Times New Roman" panose="02020603050405020304" pitchFamily="18" charset="0"/>
                          <a:cs typeface="Times New Roman" panose="02020603050405020304" pitchFamily="18" charset="0"/>
                        </a:rPr>
                        <a:t>Prioridad del requerimiento:     </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p>
                      <a:pPr algn="l">
                        <a:lnSpc>
                          <a:spcPct val="107000"/>
                        </a:lnSpc>
                        <a:spcAft>
                          <a:spcPts val="0"/>
                        </a:spcAft>
                      </a:pPr>
                      <a:r>
                        <a:rPr lang="es-ES_tradnl" sz="1400" dirty="0">
                          <a:effectLst/>
                          <a:latin typeface="Arial" panose="020B0604020202020204" pitchFamily="34" charset="0"/>
                          <a:ea typeface="Times New Roman" panose="02020603050405020304" pitchFamily="18" charset="0"/>
                          <a:cs typeface="Times New Roman" panose="02020603050405020304" pitchFamily="18" charset="0"/>
                        </a:rPr>
                        <a:t>Alta</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extLst>
                  <a:ext uri="{0D108BD9-81ED-4DB2-BD59-A6C34878D82A}">
                    <a16:rowId xmlns:a16="http://schemas.microsoft.com/office/drawing/2014/main" val="590821440"/>
                  </a:ext>
                </a:extLst>
              </a:tr>
            </a:tbl>
          </a:graphicData>
        </a:graphic>
      </p:graphicFrame>
    </p:spTree>
    <p:extLst>
      <p:ext uri="{BB962C8B-B14F-4D97-AF65-F5344CB8AC3E}">
        <p14:creationId xmlns:p14="http://schemas.microsoft.com/office/powerpoint/2010/main" val="2687350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l="50000" t="11629" r="-3743" b="17501"/>
          <a:stretch/>
        </p:blipFill>
        <p:spPr bwMode="auto">
          <a:xfrm>
            <a:off x="19964" y="1184222"/>
            <a:ext cx="3172941" cy="5718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aphicFrame>
        <p:nvGraphicFramePr>
          <p:cNvPr id="4" name="Tabla 3"/>
          <p:cNvGraphicFramePr>
            <a:graphicFrameLocks noGrp="1"/>
          </p:cNvGraphicFramePr>
          <p:nvPr>
            <p:extLst>
              <p:ext uri="{D42A27DB-BD31-4B8C-83A1-F6EECF244321}">
                <p14:modId xmlns:p14="http://schemas.microsoft.com/office/powerpoint/2010/main" val="3865475380"/>
              </p:ext>
            </p:extLst>
          </p:nvPr>
        </p:nvGraphicFramePr>
        <p:xfrm>
          <a:off x="3436301" y="1974980"/>
          <a:ext cx="7476537" cy="2697102"/>
        </p:xfrm>
        <a:graphic>
          <a:graphicData uri="http://schemas.openxmlformats.org/drawingml/2006/table">
            <a:tbl>
              <a:tblPr firstRow="1" firstCol="1" bandRow="1"/>
              <a:tblGrid>
                <a:gridCol w="2016175">
                  <a:extLst>
                    <a:ext uri="{9D8B030D-6E8A-4147-A177-3AD203B41FA5}">
                      <a16:colId xmlns:a16="http://schemas.microsoft.com/office/drawing/2014/main" val="342099370"/>
                    </a:ext>
                  </a:extLst>
                </a:gridCol>
                <a:gridCol w="5460362">
                  <a:extLst>
                    <a:ext uri="{9D8B030D-6E8A-4147-A177-3AD203B41FA5}">
                      <a16:colId xmlns:a16="http://schemas.microsoft.com/office/drawing/2014/main" val="1881551504"/>
                    </a:ext>
                  </a:extLst>
                </a:gridCol>
              </a:tblGrid>
              <a:tr h="88900">
                <a:tc>
                  <a:txBody>
                    <a:bodyPr/>
                    <a:lstStyle/>
                    <a:p>
                      <a:pPr algn="l">
                        <a:lnSpc>
                          <a:spcPct val="107000"/>
                        </a:lnSpc>
                        <a:spcAft>
                          <a:spcPts val="0"/>
                        </a:spcAft>
                      </a:pPr>
                      <a:r>
                        <a:rPr lang="es-ES_tradnl" sz="1400" b="1" dirty="0">
                          <a:effectLst/>
                          <a:latin typeface="Arial" panose="020B0604020202020204" pitchFamily="34" charset="0"/>
                          <a:ea typeface="Times New Roman" panose="02020603050405020304" pitchFamily="18" charset="0"/>
                          <a:cs typeface="Times New Roman" panose="02020603050405020304" pitchFamily="18" charset="0"/>
                        </a:rPr>
                        <a:t>Identificación del requerimiento: </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s-ES_tradnl" sz="1400" dirty="0">
                          <a:effectLst/>
                          <a:latin typeface="Arial" panose="020B0604020202020204" pitchFamily="34" charset="0"/>
                          <a:ea typeface="Times New Roman" panose="02020603050405020304" pitchFamily="18" charset="0"/>
                          <a:cs typeface="Times New Roman" panose="02020603050405020304" pitchFamily="18" charset="0"/>
                        </a:rPr>
                        <a:t>RF9</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6618299"/>
                  </a:ext>
                </a:extLst>
              </a:tr>
              <a:tr h="99695">
                <a:tc>
                  <a:txBody>
                    <a:bodyPr/>
                    <a:lstStyle/>
                    <a:p>
                      <a:pPr algn="l">
                        <a:lnSpc>
                          <a:spcPct val="107000"/>
                        </a:lnSpc>
                        <a:spcAft>
                          <a:spcPts val="0"/>
                        </a:spcAft>
                      </a:pPr>
                      <a:r>
                        <a:rPr lang="es-ES_tradnl" sz="1400" b="1" dirty="0">
                          <a:effectLst/>
                          <a:latin typeface="Arial" panose="020B0604020202020204" pitchFamily="34" charset="0"/>
                          <a:ea typeface="Times New Roman" panose="02020603050405020304" pitchFamily="18" charset="0"/>
                          <a:cs typeface="Times New Roman" panose="02020603050405020304" pitchFamily="18" charset="0"/>
                        </a:rPr>
                        <a:t>Nombre del Requerimiento: </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s-ES" sz="1400" dirty="0">
                          <a:effectLst/>
                          <a:latin typeface="Arial" panose="020B0604020202020204" pitchFamily="34" charset="0"/>
                          <a:ea typeface="Times New Roman" panose="02020603050405020304" pitchFamily="18" charset="0"/>
                          <a:cs typeface="Times New Roman" panose="02020603050405020304" pitchFamily="18" charset="0"/>
                        </a:rPr>
                        <a:t>Tener en cuenta los clientes frecuentes</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6709041"/>
                  </a:ext>
                </a:extLst>
              </a:tr>
              <a:tr h="99695">
                <a:tc>
                  <a:txBody>
                    <a:bodyPr/>
                    <a:lstStyle/>
                    <a:p>
                      <a:pPr algn="l">
                        <a:lnSpc>
                          <a:spcPct val="107000"/>
                        </a:lnSpc>
                        <a:spcAft>
                          <a:spcPts val="0"/>
                        </a:spcAft>
                      </a:pPr>
                      <a:r>
                        <a:rPr lang="es-ES_tradnl" sz="1400" b="1" dirty="0">
                          <a:effectLst/>
                          <a:latin typeface="Arial" panose="020B0604020202020204" pitchFamily="34" charset="0"/>
                          <a:ea typeface="Times New Roman" panose="02020603050405020304" pitchFamily="18" charset="0"/>
                          <a:cs typeface="Times New Roman" panose="02020603050405020304" pitchFamily="18" charset="0"/>
                        </a:rPr>
                        <a:t>Características: </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s-ES" sz="1400" dirty="0">
                          <a:effectLst/>
                          <a:latin typeface="Arial" panose="020B0604020202020204" pitchFamily="34" charset="0"/>
                          <a:ea typeface="Times New Roman" panose="02020603050405020304" pitchFamily="18" charset="0"/>
                          <a:cs typeface="Times New Roman" panose="02020603050405020304" pitchFamily="18" charset="0"/>
                        </a:rPr>
                        <a:t>Los clientes frecuentes tendrán un descuento determinado</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p>
                      <a:pPr algn="l">
                        <a:lnSpc>
                          <a:spcPct val="107000"/>
                        </a:lnSpc>
                        <a:spcAft>
                          <a:spcPts val="0"/>
                        </a:spcAft>
                      </a:pPr>
                      <a:r>
                        <a:rPr lang="es-ES" sz="1400" dirty="0">
                          <a:effectLst/>
                          <a:latin typeface="Arial" panose="020B0604020202020204" pitchFamily="34" charset="0"/>
                          <a:ea typeface="Times New Roman" panose="02020603050405020304" pitchFamily="18" charset="0"/>
                          <a:cs typeface="Times New Roman" panose="02020603050405020304" pitchFamily="18" charset="0"/>
                        </a:rPr>
                        <a:t>Se tendrá registro de los clientes</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9379947"/>
                  </a:ext>
                </a:extLst>
              </a:tr>
              <a:tr h="99695">
                <a:tc>
                  <a:txBody>
                    <a:bodyPr/>
                    <a:lstStyle/>
                    <a:p>
                      <a:pPr algn="l">
                        <a:lnSpc>
                          <a:spcPct val="107000"/>
                        </a:lnSpc>
                        <a:spcAft>
                          <a:spcPts val="0"/>
                        </a:spcAft>
                      </a:pPr>
                      <a:r>
                        <a:rPr lang="es-ES_tradnl" sz="1400" b="1" kern="1200" dirty="0">
                          <a:effectLst/>
                          <a:latin typeface="Arial" panose="020B0604020202020204" pitchFamily="34" charset="0"/>
                          <a:ea typeface="Times New Roman" panose="02020603050405020304" pitchFamily="18" charset="0"/>
                          <a:cs typeface="Arial" panose="020B0604020202020204" pitchFamily="34" charset="0"/>
                        </a:rPr>
                        <a:t>Requerimiento NO funcional:</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s-ES" sz="1400" dirty="0">
                          <a:effectLst/>
                          <a:latin typeface="Arial" panose="020B0604020202020204" pitchFamily="34" charset="0"/>
                          <a:ea typeface="Times New Roman" panose="02020603050405020304" pitchFamily="18" charset="0"/>
                          <a:cs typeface="Times New Roman" panose="02020603050405020304" pitchFamily="18" charset="0"/>
                        </a:rPr>
                        <a:t>RNF05</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p>
                      <a:pPr algn="l">
                        <a:lnSpc>
                          <a:spcPct val="107000"/>
                        </a:lnSpc>
                        <a:spcAft>
                          <a:spcPts val="0"/>
                        </a:spcAft>
                      </a:pPr>
                      <a:r>
                        <a:rPr lang="es-ES" sz="1400" dirty="0">
                          <a:effectLst/>
                          <a:latin typeface="Arial" panose="020B0604020202020204" pitchFamily="34" charset="0"/>
                          <a:ea typeface="Times New Roman" panose="02020603050405020304" pitchFamily="18" charset="0"/>
                          <a:cs typeface="Times New Roman" panose="02020603050405020304" pitchFamily="18" charset="0"/>
                        </a:rPr>
                        <a:t>RNF06</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0463984"/>
                  </a:ext>
                </a:extLst>
              </a:tr>
              <a:tr h="99695">
                <a:tc>
                  <a:txBody>
                    <a:bodyPr/>
                    <a:lstStyle/>
                    <a:p>
                      <a:pPr algn="l">
                        <a:lnSpc>
                          <a:spcPct val="107000"/>
                        </a:lnSpc>
                        <a:spcAft>
                          <a:spcPts val="0"/>
                        </a:spcAft>
                      </a:pPr>
                      <a:r>
                        <a:rPr lang="es-ES_tradnl" sz="1400" b="1" dirty="0">
                          <a:effectLst/>
                          <a:latin typeface="Arial" panose="020B0604020202020204" pitchFamily="34" charset="0"/>
                          <a:ea typeface="Times New Roman" panose="02020603050405020304" pitchFamily="18" charset="0"/>
                          <a:cs typeface="Times New Roman" panose="02020603050405020304" pitchFamily="18" charset="0"/>
                        </a:rPr>
                        <a:t>Descripción del requerimiento: </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s-ES" sz="1400" dirty="0">
                          <a:effectLst/>
                          <a:latin typeface="Arial" panose="020B0604020202020204" pitchFamily="34" charset="0"/>
                          <a:ea typeface="Times New Roman" panose="02020603050405020304" pitchFamily="18" charset="0"/>
                          <a:cs typeface="Times New Roman" panose="02020603050405020304" pitchFamily="18" charset="0"/>
                        </a:rPr>
                        <a:t>El sistema permitirá tener acceso a los datos del cliente</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15892336"/>
                  </a:ext>
                </a:extLst>
              </a:tr>
              <a:tr h="99695">
                <a:tc gridSpan="2">
                  <a:txBody>
                    <a:bodyPr/>
                    <a:lstStyle/>
                    <a:p>
                      <a:pPr algn="l">
                        <a:lnSpc>
                          <a:spcPct val="107000"/>
                        </a:lnSpc>
                        <a:spcAft>
                          <a:spcPts val="0"/>
                        </a:spcAft>
                      </a:pPr>
                      <a:r>
                        <a:rPr lang="es-ES_tradnl" sz="1400" dirty="0">
                          <a:effectLst/>
                          <a:latin typeface="Arial" panose="020B0604020202020204" pitchFamily="34" charset="0"/>
                          <a:ea typeface="Times New Roman" panose="02020603050405020304" pitchFamily="18" charset="0"/>
                          <a:cs typeface="Times New Roman" panose="02020603050405020304" pitchFamily="18" charset="0"/>
                        </a:rPr>
                        <a:t>Prioridad del requerimiento:     </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p>
                      <a:pPr algn="l">
                        <a:lnSpc>
                          <a:spcPct val="107000"/>
                        </a:lnSpc>
                        <a:spcAft>
                          <a:spcPts val="0"/>
                        </a:spcAft>
                      </a:pPr>
                      <a:r>
                        <a:rPr lang="es-ES_tradnl" sz="1400" dirty="0">
                          <a:effectLst/>
                          <a:latin typeface="Arial" panose="020B0604020202020204" pitchFamily="34" charset="0"/>
                          <a:ea typeface="Times New Roman" panose="02020603050405020304" pitchFamily="18" charset="0"/>
                          <a:cs typeface="Times New Roman" panose="02020603050405020304" pitchFamily="18" charset="0"/>
                        </a:rPr>
                        <a:t>Alta</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extLst>
                  <a:ext uri="{0D108BD9-81ED-4DB2-BD59-A6C34878D82A}">
                    <a16:rowId xmlns:a16="http://schemas.microsoft.com/office/drawing/2014/main" val="381585101"/>
                  </a:ext>
                </a:extLst>
              </a:tr>
            </a:tbl>
          </a:graphicData>
        </a:graphic>
      </p:graphicFrame>
    </p:spTree>
    <p:extLst>
      <p:ext uri="{BB962C8B-B14F-4D97-AF65-F5344CB8AC3E}">
        <p14:creationId xmlns:p14="http://schemas.microsoft.com/office/powerpoint/2010/main" val="1317789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l="50000" t="11629" r="-3743" b="17501"/>
          <a:stretch/>
        </p:blipFill>
        <p:spPr bwMode="auto">
          <a:xfrm>
            <a:off x="19964" y="1184222"/>
            <a:ext cx="3172941" cy="5718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aphicFrame>
        <p:nvGraphicFramePr>
          <p:cNvPr id="5" name="Tabla 4"/>
          <p:cNvGraphicFramePr>
            <a:graphicFrameLocks noGrp="1"/>
          </p:cNvGraphicFramePr>
          <p:nvPr>
            <p:extLst>
              <p:ext uri="{D42A27DB-BD31-4B8C-83A1-F6EECF244321}">
                <p14:modId xmlns:p14="http://schemas.microsoft.com/office/powerpoint/2010/main" val="537223968"/>
              </p:ext>
            </p:extLst>
          </p:nvPr>
        </p:nvGraphicFramePr>
        <p:xfrm>
          <a:off x="3192905" y="1879191"/>
          <a:ext cx="7332601" cy="2925384"/>
        </p:xfrm>
        <a:graphic>
          <a:graphicData uri="http://schemas.openxmlformats.org/drawingml/2006/table">
            <a:tbl>
              <a:tblPr firstRow="1" firstCol="1" bandRow="1"/>
              <a:tblGrid>
                <a:gridCol w="1974930">
                  <a:extLst>
                    <a:ext uri="{9D8B030D-6E8A-4147-A177-3AD203B41FA5}">
                      <a16:colId xmlns:a16="http://schemas.microsoft.com/office/drawing/2014/main" val="3057408605"/>
                    </a:ext>
                  </a:extLst>
                </a:gridCol>
                <a:gridCol w="5357671">
                  <a:extLst>
                    <a:ext uri="{9D8B030D-6E8A-4147-A177-3AD203B41FA5}">
                      <a16:colId xmlns:a16="http://schemas.microsoft.com/office/drawing/2014/main" val="3630518196"/>
                    </a:ext>
                  </a:extLst>
                </a:gridCol>
              </a:tblGrid>
              <a:tr h="372110">
                <a:tc>
                  <a:txBody>
                    <a:bodyPr/>
                    <a:lstStyle/>
                    <a:p>
                      <a:pPr>
                        <a:lnSpc>
                          <a:spcPct val="107000"/>
                        </a:lnSpc>
                        <a:spcAft>
                          <a:spcPts val="0"/>
                        </a:spcAft>
                      </a:pPr>
                      <a:r>
                        <a:rPr lang="es-ES_tradnl" sz="1400" b="1" dirty="0">
                          <a:effectLst/>
                          <a:latin typeface="Arial" panose="020B0604020202020204" pitchFamily="34" charset="0"/>
                          <a:ea typeface="Times New Roman" panose="02020603050405020304" pitchFamily="18" charset="0"/>
                          <a:cs typeface="Times New Roman" panose="02020603050405020304" pitchFamily="18" charset="0"/>
                        </a:rPr>
                        <a:t>Identificación del requerimiento: </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ES_tradnl" sz="1400" dirty="0">
                          <a:effectLst/>
                          <a:latin typeface="Arial" panose="020B0604020202020204" pitchFamily="34" charset="0"/>
                          <a:ea typeface="Times New Roman" panose="02020603050405020304" pitchFamily="18" charset="0"/>
                          <a:cs typeface="Times New Roman" panose="02020603050405020304" pitchFamily="18" charset="0"/>
                        </a:rPr>
                        <a:t>RF10</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0174321"/>
                  </a:ext>
                </a:extLst>
              </a:tr>
              <a:tr h="414655">
                <a:tc>
                  <a:txBody>
                    <a:bodyPr/>
                    <a:lstStyle/>
                    <a:p>
                      <a:pPr>
                        <a:lnSpc>
                          <a:spcPct val="107000"/>
                        </a:lnSpc>
                        <a:spcAft>
                          <a:spcPts val="0"/>
                        </a:spcAft>
                      </a:pPr>
                      <a:r>
                        <a:rPr lang="es-ES_tradnl" sz="1400" b="1" dirty="0">
                          <a:effectLst/>
                          <a:latin typeface="Arial" panose="020B0604020202020204" pitchFamily="34" charset="0"/>
                          <a:ea typeface="Times New Roman" panose="02020603050405020304" pitchFamily="18" charset="0"/>
                          <a:cs typeface="Times New Roman" panose="02020603050405020304" pitchFamily="18" charset="0"/>
                        </a:rPr>
                        <a:t>Nombre del Requerimiento: </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ES" sz="1400" dirty="0">
                          <a:effectLst/>
                          <a:latin typeface="Arial" panose="020B0604020202020204" pitchFamily="34" charset="0"/>
                          <a:ea typeface="Times New Roman" panose="02020603050405020304" pitchFamily="18" charset="0"/>
                          <a:cs typeface="Times New Roman" panose="02020603050405020304" pitchFamily="18" charset="0"/>
                        </a:rPr>
                        <a:t>Consulta de facturas</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9595791"/>
                  </a:ext>
                </a:extLst>
              </a:tr>
              <a:tr h="414655">
                <a:tc>
                  <a:txBody>
                    <a:bodyPr/>
                    <a:lstStyle/>
                    <a:p>
                      <a:pPr>
                        <a:lnSpc>
                          <a:spcPct val="107000"/>
                        </a:lnSpc>
                        <a:spcAft>
                          <a:spcPts val="0"/>
                        </a:spcAft>
                      </a:pPr>
                      <a:r>
                        <a:rPr lang="es-ES_tradnl" sz="1400" b="1" dirty="0">
                          <a:effectLst/>
                          <a:latin typeface="Arial" panose="020B0604020202020204" pitchFamily="34" charset="0"/>
                          <a:ea typeface="Times New Roman" panose="02020603050405020304" pitchFamily="18" charset="0"/>
                          <a:cs typeface="Times New Roman" panose="02020603050405020304" pitchFamily="18" charset="0"/>
                        </a:rPr>
                        <a:t>Características: </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ES" sz="1400" dirty="0">
                          <a:effectLst/>
                          <a:latin typeface="Arial" panose="020B0604020202020204" pitchFamily="34" charset="0"/>
                          <a:ea typeface="Times New Roman" panose="02020603050405020304" pitchFamily="18" charset="0"/>
                          <a:cs typeface="Times New Roman" panose="02020603050405020304" pitchFamily="18" charset="0"/>
                        </a:rPr>
                        <a:t>Los clientes frecuentes tendrán un descuento determinado</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s-ES" sz="1400" dirty="0">
                          <a:effectLst/>
                          <a:latin typeface="Arial" panose="020B0604020202020204" pitchFamily="34" charset="0"/>
                          <a:ea typeface="Times New Roman" panose="02020603050405020304" pitchFamily="18" charset="0"/>
                          <a:cs typeface="Times New Roman" panose="02020603050405020304" pitchFamily="18" charset="0"/>
                        </a:rPr>
                        <a:t>Se tendrá registro de los clientes</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0768499"/>
                  </a:ext>
                </a:extLst>
              </a:tr>
              <a:tr h="414655">
                <a:tc>
                  <a:txBody>
                    <a:bodyPr/>
                    <a:lstStyle/>
                    <a:p>
                      <a:pPr>
                        <a:lnSpc>
                          <a:spcPct val="107000"/>
                        </a:lnSpc>
                        <a:spcAft>
                          <a:spcPts val="0"/>
                        </a:spcAft>
                      </a:pPr>
                      <a:r>
                        <a:rPr lang="es-ES_tradnl" sz="1400" b="1" kern="1200" dirty="0">
                          <a:effectLst/>
                          <a:latin typeface="Arial" panose="020B0604020202020204" pitchFamily="34" charset="0"/>
                          <a:ea typeface="Times New Roman" panose="02020603050405020304" pitchFamily="18" charset="0"/>
                          <a:cs typeface="Arial" panose="020B0604020202020204" pitchFamily="34" charset="0"/>
                        </a:rPr>
                        <a:t>Requerimiento NO funcional:</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ES" sz="1400" dirty="0">
                          <a:effectLst/>
                          <a:latin typeface="Arial" panose="020B0604020202020204" pitchFamily="34" charset="0"/>
                          <a:ea typeface="Times New Roman" panose="02020603050405020304" pitchFamily="18" charset="0"/>
                          <a:cs typeface="Times New Roman" panose="02020603050405020304" pitchFamily="18" charset="0"/>
                        </a:rPr>
                        <a:t>RNF04</a:t>
                      </a:r>
                    </a:p>
                    <a:p>
                      <a:pPr>
                        <a:lnSpc>
                          <a:spcPct val="107000"/>
                        </a:lnSpc>
                        <a:spcAft>
                          <a:spcPts val="0"/>
                        </a:spcAft>
                      </a:pPr>
                      <a:r>
                        <a:rPr lang="es-CO" sz="1400" dirty="0">
                          <a:effectLst/>
                          <a:latin typeface="Arial" panose="020B0604020202020204" pitchFamily="34" charset="0"/>
                          <a:ea typeface="Times New Roman" panose="02020603050405020304" pitchFamily="18" charset="0"/>
                          <a:cs typeface="Times New Roman" panose="02020603050405020304" pitchFamily="18" charset="0"/>
                        </a:rPr>
                        <a:t>RNF05</a:t>
                      </a:r>
                    </a:p>
                    <a:p>
                      <a:pPr>
                        <a:lnSpc>
                          <a:spcPct val="107000"/>
                        </a:lnSpc>
                        <a:spcAft>
                          <a:spcPts val="0"/>
                        </a:spcAft>
                      </a:pPr>
                      <a:r>
                        <a:rPr lang="es-ES" sz="1400" dirty="0">
                          <a:effectLst/>
                          <a:latin typeface="Arial" panose="020B0604020202020204" pitchFamily="34" charset="0"/>
                          <a:ea typeface="Times New Roman" panose="02020603050405020304" pitchFamily="18" charset="0"/>
                          <a:cs typeface="Times New Roman" panose="02020603050405020304" pitchFamily="18" charset="0"/>
                        </a:rPr>
                        <a:t>RNF06</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1816215"/>
                  </a:ext>
                </a:extLst>
              </a:tr>
              <a:tr h="414655">
                <a:tc>
                  <a:txBody>
                    <a:bodyPr/>
                    <a:lstStyle/>
                    <a:p>
                      <a:pPr>
                        <a:lnSpc>
                          <a:spcPct val="107000"/>
                        </a:lnSpc>
                        <a:spcAft>
                          <a:spcPts val="0"/>
                        </a:spcAft>
                      </a:pPr>
                      <a:r>
                        <a:rPr lang="es-ES_tradnl" sz="1400" b="1" dirty="0">
                          <a:effectLst/>
                          <a:latin typeface="Arial" panose="020B0604020202020204" pitchFamily="34" charset="0"/>
                          <a:ea typeface="Times New Roman" panose="02020603050405020304" pitchFamily="18" charset="0"/>
                          <a:cs typeface="Times New Roman" panose="02020603050405020304" pitchFamily="18" charset="0"/>
                        </a:rPr>
                        <a:t>Descripción del requerimiento: </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ES" sz="1400" dirty="0">
                          <a:effectLst/>
                          <a:latin typeface="Arial" panose="020B0604020202020204" pitchFamily="34" charset="0"/>
                          <a:ea typeface="Times New Roman" panose="02020603050405020304" pitchFamily="18" charset="0"/>
                          <a:cs typeface="Times New Roman" panose="02020603050405020304" pitchFamily="18" charset="0"/>
                        </a:rPr>
                        <a:t>El sistema permitirá al usuario visualizar las facturas registradas ya sean canceladas o pendientes</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4182134"/>
                  </a:ext>
                </a:extLst>
              </a:tr>
              <a:tr h="414655">
                <a:tc gridSpan="2">
                  <a:txBody>
                    <a:bodyPr/>
                    <a:lstStyle/>
                    <a:p>
                      <a:pPr>
                        <a:lnSpc>
                          <a:spcPct val="107000"/>
                        </a:lnSpc>
                        <a:spcAft>
                          <a:spcPts val="0"/>
                        </a:spcAft>
                      </a:pPr>
                      <a:r>
                        <a:rPr lang="es-ES_tradnl" sz="1400" dirty="0">
                          <a:effectLst/>
                          <a:latin typeface="Arial" panose="020B0604020202020204" pitchFamily="34" charset="0"/>
                          <a:ea typeface="Times New Roman" panose="02020603050405020304" pitchFamily="18" charset="0"/>
                          <a:cs typeface="Times New Roman" panose="02020603050405020304" pitchFamily="18" charset="0"/>
                        </a:rPr>
                        <a:t>Prioridad del requerimiento:     </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s-ES_tradnl" sz="1400" dirty="0">
                          <a:effectLst/>
                          <a:latin typeface="Arial" panose="020B0604020202020204" pitchFamily="34" charset="0"/>
                          <a:ea typeface="Times New Roman" panose="02020603050405020304" pitchFamily="18" charset="0"/>
                          <a:cs typeface="Times New Roman" panose="02020603050405020304" pitchFamily="18" charset="0"/>
                        </a:rPr>
                        <a:t>Alta</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extLst>
                  <a:ext uri="{0D108BD9-81ED-4DB2-BD59-A6C34878D82A}">
                    <a16:rowId xmlns:a16="http://schemas.microsoft.com/office/drawing/2014/main" val="2206026346"/>
                  </a:ext>
                </a:extLst>
              </a:tr>
            </a:tbl>
          </a:graphicData>
        </a:graphic>
      </p:graphicFrame>
    </p:spTree>
    <p:extLst>
      <p:ext uri="{BB962C8B-B14F-4D97-AF65-F5344CB8AC3E}">
        <p14:creationId xmlns:p14="http://schemas.microsoft.com/office/powerpoint/2010/main" val="728228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l="50000" t="11629" r="-3743" b="17501"/>
          <a:stretch/>
        </p:blipFill>
        <p:spPr bwMode="auto">
          <a:xfrm>
            <a:off x="19964" y="1184222"/>
            <a:ext cx="3172941" cy="5718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aphicFrame>
        <p:nvGraphicFramePr>
          <p:cNvPr id="4" name="Tabla 3"/>
          <p:cNvGraphicFramePr>
            <a:graphicFrameLocks noGrp="1"/>
          </p:cNvGraphicFramePr>
          <p:nvPr>
            <p:extLst>
              <p:ext uri="{D42A27DB-BD31-4B8C-83A1-F6EECF244321}">
                <p14:modId xmlns:p14="http://schemas.microsoft.com/office/powerpoint/2010/main" val="3549731212"/>
              </p:ext>
            </p:extLst>
          </p:nvPr>
        </p:nvGraphicFramePr>
        <p:xfrm>
          <a:off x="3470910" y="2244803"/>
          <a:ext cx="6557510" cy="3153666"/>
        </p:xfrm>
        <a:graphic>
          <a:graphicData uri="http://schemas.openxmlformats.org/drawingml/2006/table">
            <a:tbl>
              <a:tblPr firstRow="1" firstCol="1" bandRow="1"/>
              <a:tblGrid>
                <a:gridCol w="1548169">
                  <a:extLst>
                    <a:ext uri="{9D8B030D-6E8A-4147-A177-3AD203B41FA5}">
                      <a16:colId xmlns:a16="http://schemas.microsoft.com/office/drawing/2014/main" val="3198736365"/>
                    </a:ext>
                  </a:extLst>
                </a:gridCol>
                <a:gridCol w="5009341">
                  <a:extLst>
                    <a:ext uri="{9D8B030D-6E8A-4147-A177-3AD203B41FA5}">
                      <a16:colId xmlns:a16="http://schemas.microsoft.com/office/drawing/2014/main" val="446289717"/>
                    </a:ext>
                  </a:extLst>
                </a:gridCol>
              </a:tblGrid>
              <a:tr h="177165">
                <a:tc>
                  <a:txBody>
                    <a:bodyPr/>
                    <a:lstStyle/>
                    <a:p>
                      <a:pPr>
                        <a:lnSpc>
                          <a:spcPct val="107000"/>
                        </a:lnSpc>
                        <a:spcAft>
                          <a:spcPts val="0"/>
                        </a:spcAft>
                      </a:pPr>
                      <a:r>
                        <a:rPr lang="es-ES_tradnl" sz="1400" b="1" dirty="0">
                          <a:effectLst/>
                          <a:latin typeface="Arial" panose="020B0604020202020204" pitchFamily="34" charset="0"/>
                          <a:ea typeface="Times New Roman" panose="02020603050405020304" pitchFamily="18" charset="0"/>
                          <a:cs typeface="Times New Roman" panose="02020603050405020304" pitchFamily="18" charset="0"/>
                        </a:rPr>
                        <a:t>Identificación del requerimiento: </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ES_tradnl" sz="1400" dirty="0">
                          <a:effectLst/>
                          <a:latin typeface="Arial" panose="020B0604020202020204" pitchFamily="34" charset="0"/>
                          <a:ea typeface="Times New Roman" panose="02020603050405020304" pitchFamily="18" charset="0"/>
                          <a:cs typeface="Times New Roman" panose="02020603050405020304" pitchFamily="18" charset="0"/>
                        </a:rPr>
                        <a:t>RF11</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9504983"/>
                  </a:ext>
                </a:extLst>
              </a:tr>
              <a:tr h="197485">
                <a:tc>
                  <a:txBody>
                    <a:bodyPr/>
                    <a:lstStyle/>
                    <a:p>
                      <a:pPr>
                        <a:lnSpc>
                          <a:spcPct val="107000"/>
                        </a:lnSpc>
                        <a:spcAft>
                          <a:spcPts val="0"/>
                        </a:spcAft>
                      </a:pPr>
                      <a:r>
                        <a:rPr lang="es-ES_tradnl" sz="1400" b="1" dirty="0">
                          <a:effectLst/>
                          <a:latin typeface="Arial" panose="020B0604020202020204" pitchFamily="34" charset="0"/>
                          <a:ea typeface="Times New Roman" panose="02020603050405020304" pitchFamily="18" charset="0"/>
                          <a:cs typeface="Times New Roman" panose="02020603050405020304" pitchFamily="18" charset="0"/>
                        </a:rPr>
                        <a:t>Nombre del Requerimiento: </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ES" sz="1400" dirty="0">
                          <a:effectLst/>
                          <a:latin typeface="Arial" panose="020B0604020202020204" pitchFamily="34" charset="0"/>
                          <a:ea typeface="Times New Roman" panose="02020603050405020304" pitchFamily="18" charset="0"/>
                          <a:cs typeface="Times New Roman" panose="02020603050405020304" pitchFamily="18" charset="0"/>
                        </a:rPr>
                        <a:t>Modificación de inventario</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9967866"/>
                  </a:ext>
                </a:extLst>
              </a:tr>
              <a:tr h="119380">
                <a:tc>
                  <a:txBody>
                    <a:bodyPr/>
                    <a:lstStyle/>
                    <a:p>
                      <a:pPr>
                        <a:lnSpc>
                          <a:spcPct val="107000"/>
                        </a:lnSpc>
                        <a:spcAft>
                          <a:spcPts val="0"/>
                        </a:spcAft>
                      </a:pPr>
                      <a:r>
                        <a:rPr lang="es-ES_tradnl" sz="1400" b="1" dirty="0">
                          <a:effectLst/>
                          <a:latin typeface="Arial" panose="020B0604020202020204" pitchFamily="34" charset="0"/>
                          <a:ea typeface="Times New Roman" panose="02020603050405020304" pitchFamily="18" charset="0"/>
                          <a:cs typeface="Times New Roman" panose="02020603050405020304" pitchFamily="18" charset="0"/>
                        </a:rPr>
                        <a:t>Características: </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ES" sz="1400" dirty="0">
                          <a:effectLst/>
                          <a:latin typeface="Arial" panose="020B0604020202020204" pitchFamily="34" charset="0"/>
                          <a:ea typeface="Times New Roman" panose="02020603050405020304" pitchFamily="18" charset="0"/>
                          <a:cs typeface="Times New Roman" panose="02020603050405020304" pitchFamily="18" charset="0"/>
                        </a:rPr>
                        <a:t>Siempre podrá modificar los datos del inventario</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5179727"/>
                  </a:ext>
                </a:extLst>
              </a:tr>
              <a:tr h="119380">
                <a:tc>
                  <a:txBody>
                    <a:bodyPr/>
                    <a:lstStyle/>
                    <a:p>
                      <a:pPr>
                        <a:lnSpc>
                          <a:spcPct val="107000"/>
                        </a:lnSpc>
                        <a:spcAft>
                          <a:spcPts val="0"/>
                        </a:spcAft>
                      </a:pPr>
                      <a:r>
                        <a:rPr lang="es-ES_tradnl" sz="1400" b="1" kern="1200" dirty="0">
                          <a:effectLst/>
                          <a:latin typeface="Arial" panose="020B0604020202020204" pitchFamily="34" charset="0"/>
                          <a:ea typeface="Times New Roman" panose="02020603050405020304" pitchFamily="18" charset="0"/>
                          <a:cs typeface="Arial" panose="020B0604020202020204" pitchFamily="34" charset="0"/>
                        </a:rPr>
                        <a:t>Requerimiento NO funcional:</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ES" sz="1400" dirty="0">
                          <a:effectLst/>
                          <a:latin typeface="Arial" panose="020B0604020202020204" pitchFamily="34" charset="0"/>
                          <a:ea typeface="Times New Roman" panose="02020603050405020304" pitchFamily="18" charset="0"/>
                          <a:cs typeface="Times New Roman" panose="02020603050405020304" pitchFamily="18" charset="0"/>
                        </a:rPr>
                        <a:t>RNF03</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s-ES" sz="1400" dirty="0">
                          <a:effectLst/>
                          <a:latin typeface="Arial" panose="020B0604020202020204" pitchFamily="34" charset="0"/>
                          <a:ea typeface="Times New Roman" panose="02020603050405020304" pitchFamily="18" charset="0"/>
                          <a:cs typeface="Times New Roman" panose="02020603050405020304" pitchFamily="18" charset="0"/>
                        </a:rPr>
                        <a:t>RNF04</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s-ES" sz="1400" dirty="0">
                          <a:effectLst/>
                          <a:latin typeface="Arial" panose="020B0604020202020204" pitchFamily="34" charset="0"/>
                          <a:ea typeface="Times New Roman" panose="02020603050405020304" pitchFamily="18" charset="0"/>
                          <a:cs typeface="Times New Roman" panose="02020603050405020304" pitchFamily="18" charset="0"/>
                        </a:rPr>
                        <a:t>RNF05</a:t>
                      </a:r>
                    </a:p>
                    <a:p>
                      <a:pPr>
                        <a:lnSpc>
                          <a:spcPct val="107000"/>
                        </a:lnSpc>
                        <a:spcAft>
                          <a:spcPts val="0"/>
                        </a:spcAft>
                      </a:pPr>
                      <a:r>
                        <a:rPr lang="es-ES" sz="1400" dirty="0">
                          <a:effectLst/>
                          <a:latin typeface="Arial" panose="020B0604020202020204" pitchFamily="34" charset="0"/>
                          <a:ea typeface="Times New Roman" panose="02020603050405020304" pitchFamily="18" charset="0"/>
                          <a:cs typeface="Times New Roman" panose="02020603050405020304" pitchFamily="18" charset="0"/>
                        </a:rPr>
                        <a:t>RNF06</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1120026"/>
                  </a:ext>
                </a:extLst>
              </a:tr>
              <a:tr h="197485">
                <a:tc>
                  <a:txBody>
                    <a:bodyPr/>
                    <a:lstStyle/>
                    <a:p>
                      <a:pPr>
                        <a:lnSpc>
                          <a:spcPct val="107000"/>
                        </a:lnSpc>
                        <a:spcAft>
                          <a:spcPts val="0"/>
                        </a:spcAft>
                      </a:pPr>
                      <a:r>
                        <a:rPr lang="es-ES_tradnl" sz="1400" b="1" dirty="0">
                          <a:effectLst/>
                          <a:latin typeface="Arial" panose="020B0604020202020204" pitchFamily="34" charset="0"/>
                          <a:ea typeface="Times New Roman" panose="02020603050405020304" pitchFamily="18" charset="0"/>
                          <a:cs typeface="Times New Roman" panose="02020603050405020304" pitchFamily="18" charset="0"/>
                        </a:rPr>
                        <a:t>Descripción del requerimiento: </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ES" sz="1400" dirty="0">
                          <a:effectLst/>
                          <a:latin typeface="Arial" panose="020B0604020202020204" pitchFamily="34" charset="0"/>
                          <a:ea typeface="Times New Roman" panose="02020603050405020304" pitchFamily="18" charset="0"/>
                          <a:cs typeface="Times New Roman" panose="02020603050405020304" pitchFamily="18" charset="0"/>
                        </a:rPr>
                        <a:t>El sistema permitirá modificar el inventario siempre que sea necesario</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2433204"/>
                  </a:ext>
                </a:extLst>
              </a:tr>
              <a:tr h="197485">
                <a:tc gridSpan="2">
                  <a:txBody>
                    <a:bodyPr/>
                    <a:lstStyle/>
                    <a:p>
                      <a:pPr>
                        <a:lnSpc>
                          <a:spcPct val="107000"/>
                        </a:lnSpc>
                        <a:spcAft>
                          <a:spcPts val="0"/>
                        </a:spcAft>
                      </a:pPr>
                      <a:r>
                        <a:rPr lang="es-ES_tradnl" sz="1400" dirty="0">
                          <a:effectLst/>
                          <a:latin typeface="Arial" panose="020B0604020202020204" pitchFamily="34" charset="0"/>
                          <a:ea typeface="Times New Roman" panose="02020603050405020304" pitchFamily="18" charset="0"/>
                          <a:cs typeface="Times New Roman" panose="02020603050405020304" pitchFamily="18" charset="0"/>
                        </a:rPr>
                        <a:t>Prioridad del requerimiento:     </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s-ES_tradnl" sz="1400" dirty="0">
                          <a:effectLst/>
                          <a:latin typeface="Arial" panose="020B0604020202020204" pitchFamily="34" charset="0"/>
                          <a:ea typeface="Times New Roman" panose="02020603050405020304" pitchFamily="18" charset="0"/>
                          <a:cs typeface="Times New Roman" panose="02020603050405020304" pitchFamily="18" charset="0"/>
                        </a:rPr>
                        <a:t>Alta</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extLst>
                  <a:ext uri="{0D108BD9-81ED-4DB2-BD59-A6C34878D82A}">
                    <a16:rowId xmlns:a16="http://schemas.microsoft.com/office/drawing/2014/main" val="1556252399"/>
                  </a:ext>
                </a:extLst>
              </a:tr>
            </a:tbl>
          </a:graphicData>
        </a:graphic>
      </p:graphicFrame>
    </p:spTree>
    <p:extLst>
      <p:ext uri="{BB962C8B-B14F-4D97-AF65-F5344CB8AC3E}">
        <p14:creationId xmlns:p14="http://schemas.microsoft.com/office/powerpoint/2010/main" val="944200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548882" y="4242218"/>
            <a:ext cx="8373295" cy="1938992"/>
          </a:xfrm>
          <a:prstGeom prst="rect">
            <a:avLst/>
          </a:prstGeom>
        </p:spPr>
        <p:txBody>
          <a:bodyPr wrap="square">
            <a:spAutoFit/>
          </a:bodyPr>
          <a:lstStyle/>
          <a:p>
            <a:pPr algn="ctr"/>
            <a:r>
              <a:rPr lang="es-CO" sz="6000" dirty="0">
                <a:solidFill>
                  <a:schemeClr val="accent4">
                    <a:lumMod val="20000"/>
                    <a:lumOff val="80000"/>
                  </a:schemeClr>
                </a:solidFill>
                <a:latin typeface="Cooper Black" panose="0208090404030B020404" pitchFamily="18" charset="0"/>
              </a:rPr>
              <a:t>Requisitos no funcionales</a:t>
            </a:r>
          </a:p>
        </p:txBody>
      </p:sp>
    </p:spTree>
    <p:extLst>
      <p:ext uri="{BB962C8B-B14F-4D97-AF65-F5344CB8AC3E}">
        <p14:creationId xmlns:p14="http://schemas.microsoft.com/office/powerpoint/2010/main" val="4053998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l="50000" t="11629" r="-3743" b="17501"/>
          <a:stretch/>
        </p:blipFill>
        <p:spPr bwMode="auto">
          <a:xfrm>
            <a:off x="19964" y="1184222"/>
            <a:ext cx="3172941" cy="5718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aphicFrame>
        <p:nvGraphicFramePr>
          <p:cNvPr id="3" name="Tabla 2"/>
          <p:cNvGraphicFramePr>
            <a:graphicFrameLocks noGrp="1"/>
          </p:cNvGraphicFramePr>
          <p:nvPr>
            <p:extLst>
              <p:ext uri="{D42A27DB-BD31-4B8C-83A1-F6EECF244321}">
                <p14:modId xmlns:p14="http://schemas.microsoft.com/office/powerpoint/2010/main" val="1514715905"/>
              </p:ext>
            </p:extLst>
          </p:nvPr>
        </p:nvGraphicFramePr>
        <p:xfrm>
          <a:off x="2644948" y="1745673"/>
          <a:ext cx="7200000" cy="3600000"/>
        </p:xfrm>
        <a:graphic>
          <a:graphicData uri="http://schemas.openxmlformats.org/drawingml/2006/table">
            <a:tbl>
              <a:tblPr firstRow="1" firstCol="1" bandRow="1"/>
              <a:tblGrid>
                <a:gridCol w="1625081">
                  <a:extLst>
                    <a:ext uri="{9D8B030D-6E8A-4147-A177-3AD203B41FA5}">
                      <a16:colId xmlns:a16="http://schemas.microsoft.com/office/drawing/2014/main" val="4178360264"/>
                    </a:ext>
                  </a:extLst>
                </a:gridCol>
                <a:gridCol w="5574919">
                  <a:extLst>
                    <a:ext uri="{9D8B030D-6E8A-4147-A177-3AD203B41FA5}">
                      <a16:colId xmlns:a16="http://schemas.microsoft.com/office/drawing/2014/main" val="3103126222"/>
                    </a:ext>
                  </a:extLst>
                </a:gridCol>
              </a:tblGrid>
              <a:tr h="731816">
                <a:tc>
                  <a:txBody>
                    <a:bodyPr/>
                    <a:lstStyle/>
                    <a:p>
                      <a:pPr>
                        <a:spcAft>
                          <a:spcPts val="0"/>
                        </a:spcAft>
                      </a:pPr>
                      <a:r>
                        <a:rPr lang="es-ES_tradnl" sz="1400" b="1" kern="1200" dirty="0">
                          <a:effectLst/>
                          <a:latin typeface="Arial" panose="020B0604020202020204" pitchFamily="34" charset="0"/>
                          <a:cs typeface="Arial" panose="020B0604020202020204" pitchFamily="34" charset="0"/>
                        </a:rPr>
                        <a:t>Identificación del requerimiento: </a:t>
                      </a:r>
                      <a:endParaRPr lang="es-CO" sz="14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s-ES_tradnl" sz="1400" b="0" i="0" u="none" strike="noStrike" cap="none" dirty="0">
                          <a:solidFill>
                            <a:srgbClr val="000000"/>
                          </a:solidFill>
                          <a:effectLst/>
                          <a:latin typeface="Arial" panose="020B0604020202020204" pitchFamily="34" charset="0"/>
                          <a:ea typeface="Arial"/>
                          <a:cs typeface="Arial" panose="020B0604020202020204" pitchFamily="34" charset="0"/>
                          <a:sym typeface="Arial"/>
                        </a:rPr>
                        <a:t>RNF01</a:t>
                      </a:r>
                      <a:endParaRPr lang="es-CO"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00873434"/>
                  </a:ext>
                </a:extLst>
              </a:tr>
              <a:tr h="717046">
                <a:tc>
                  <a:txBody>
                    <a:bodyPr/>
                    <a:lstStyle/>
                    <a:p>
                      <a:pPr>
                        <a:spcAft>
                          <a:spcPts val="0"/>
                        </a:spcAft>
                      </a:pPr>
                      <a:r>
                        <a:rPr lang="es-ES_tradnl" sz="1400" b="1" kern="1200" dirty="0">
                          <a:effectLst/>
                          <a:latin typeface="Arial" panose="020B0604020202020204" pitchFamily="34" charset="0"/>
                          <a:cs typeface="Arial" panose="020B0604020202020204" pitchFamily="34" charset="0"/>
                        </a:rPr>
                        <a:t>Nombre del Requerimiento: </a:t>
                      </a:r>
                      <a:endParaRPr lang="es-CO" sz="14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r>
                        <a:rPr lang="es-CO" sz="1400" b="0" i="0" u="none" strike="noStrike" cap="none" dirty="0">
                          <a:solidFill>
                            <a:srgbClr val="000000"/>
                          </a:solidFill>
                          <a:effectLst/>
                          <a:latin typeface="Arial" panose="020B0604020202020204" pitchFamily="34" charset="0"/>
                          <a:ea typeface="Arial"/>
                          <a:cs typeface="Arial" panose="020B0604020202020204" pitchFamily="34" charset="0"/>
                          <a:sym typeface="Arial"/>
                        </a:rPr>
                        <a:t>Mantenibilidad</a:t>
                      </a:r>
                      <a:endParaRPr lang="es-CO" b="0" dirty="0">
                        <a:latin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034342286"/>
                  </a:ext>
                </a:extLst>
              </a:tr>
              <a:tr h="717046">
                <a:tc>
                  <a:txBody>
                    <a:bodyPr/>
                    <a:lstStyle/>
                    <a:p>
                      <a:pPr>
                        <a:spcAft>
                          <a:spcPts val="0"/>
                        </a:spcAft>
                      </a:pPr>
                      <a:r>
                        <a:rPr lang="es-ES_tradnl" sz="1400" b="1" kern="1200" dirty="0">
                          <a:effectLst/>
                          <a:latin typeface="Arial" panose="020B0604020202020204" pitchFamily="34" charset="0"/>
                          <a:cs typeface="Arial" panose="020B0604020202020204" pitchFamily="34" charset="0"/>
                        </a:rPr>
                        <a:t>Características: </a:t>
                      </a:r>
                      <a:endParaRPr lang="es-CO" sz="14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r>
                        <a:rPr lang="es-CO" sz="1400" dirty="0">
                          <a:latin typeface="Arial" panose="020B0604020202020204" pitchFamily="34" charset="0"/>
                          <a:cs typeface="Arial" panose="020B0604020202020204" pitchFamily="34" charset="0"/>
                        </a:rPr>
                        <a:t>Se designará fechas para la realización del mantenimiento</a:t>
                      </a:r>
                    </a:p>
                  </a:txBody>
                  <a:tcPr marL="68580" marR="68580" marT="0" marB="0"/>
                </a:tc>
                <a:extLst>
                  <a:ext uri="{0D108BD9-81ED-4DB2-BD59-A6C34878D82A}">
                    <a16:rowId xmlns:a16="http://schemas.microsoft.com/office/drawing/2014/main" val="2391282475"/>
                  </a:ext>
                </a:extLst>
              </a:tr>
              <a:tr h="717046">
                <a:tc>
                  <a:txBody>
                    <a:bodyPr/>
                    <a:lstStyle/>
                    <a:p>
                      <a:pPr>
                        <a:spcAft>
                          <a:spcPts val="0"/>
                        </a:spcAft>
                      </a:pPr>
                      <a:r>
                        <a:rPr lang="es-ES_tradnl" sz="1400" b="1" kern="1200" dirty="0">
                          <a:effectLst/>
                          <a:latin typeface="Arial" panose="020B0604020202020204" pitchFamily="34" charset="0"/>
                          <a:cs typeface="Arial" panose="020B0604020202020204" pitchFamily="34" charset="0"/>
                        </a:rPr>
                        <a:t>Descripción del requerimiento: </a:t>
                      </a:r>
                      <a:endParaRPr lang="es-CO" sz="14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r>
                        <a:rPr lang="es-ES" sz="1400" b="0" i="0" u="none" strike="noStrike" cap="none" dirty="0">
                          <a:solidFill>
                            <a:srgbClr val="000000"/>
                          </a:solidFill>
                          <a:effectLst/>
                          <a:latin typeface="Arial" panose="020B0604020202020204" pitchFamily="34" charset="0"/>
                          <a:ea typeface="Arial"/>
                          <a:cs typeface="Arial" panose="020B0604020202020204" pitchFamily="34" charset="0"/>
                          <a:sym typeface="Arial"/>
                        </a:rPr>
                        <a:t>El</a:t>
                      </a:r>
                      <a:r>
                        <a:rPr lang="es-ES" sz="1400" b="0" i="0" u="none" strike="noStrike" cap="none" baseline="0" dirty="0">
                          <a:solidFill>
                            <a:srgbClr val="000000"/>
                          </a:solidFill>
                          <a:effectLst/>
                          <a:latin typeface="Arial" panose="020B0604020202020204" pitchFamily="34" charset="0"/>
                          <a:ea typeface="Arial"/>
                          <a:cs typeface="Arial" panose="020B0604020202020204" pitchFamily="34" charset="0"/>
                          <a:sym typeface="Arial"/>
                        </a:rPr>
                        <a:t> sistema debe contar con la p</a:t>
                      </a:r>
                      <a:r>
                        <a:rPr lang="es-ES" sz="1400" b="0" i="0" u="none" strike="noStrike" cap="none" dirty="0">
                          <a:solidFill>
                            <a:srgbClr val="000000"/>
                          </a:solidFill>
                          <a:effectLst/>
                          <a:latin typeface="Arial" panose="020B0604020202020204" pitchFamily="34" charset="0"/>
                          <a:ea typeface="Arial"/>
                          <a:cs typeface="Arial" panose="020B0604020202020204" pitchFamily="34" charset="0"/>
                          <a:sym typeface="Arial"/>
                        </a:rPr>
                        <a:t>osibilidad de realizar modificaciones o reparaciones a un proceso sin afectar la continuidad del servicio.</a:t>
                      </a:r>
                      <a:endParaRPr lang="es-CO" dirty="0">
                        <a:latin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595510762"/>
                  </a:ext>
                </a:extLst>
              </a:tr>
              <a:tr h="717046">
                <a:tc gridSpan="2">
                  <a:txBody>
                    <a:bodyPr/>
                    <a:lstStyle/>
                    <a:p>
                      <a:pPr>
                        <a:spcAft>
                          <a:spcPts val="0"/>
                        </a:spcAft>
                      </a:pPr>
                      <a:r>
                        <a:rPr lang="es-ES_tradnl" sz="1400" dirty="0">
                          <a:effectLst/>
                          <a:latin typeface="Arial" panose="020B0604020202020204" pitchFamily="34" charset="0"/>
                          <a:cs typeface="Arial" panose="020B0604020202020204" pitchFamily="34" charset="0"/>
                        </a:rPr>
                        <a:t>Prioridad del requerimiento:     </a:t>
                      </a:r>
                      <a:endParaRPr lang="es-CO" sz="1400" dirty="0">
                        <a:effectLst/>
                        <a:latin typeface="Arial" panose="020B0604020202020204" pitchFamily="34" charset="0"/>
                        <a:cs typeface="Arial" panose="020B0604020202020204" pitchFamily="34" charset="0"/>
                      </a:endParaRPr>
                    </a:p>
                    <a:p>
                      <a:pPr>
                        <a:spcAft>
                          <a:spcPts val="0"/>
                        </a:spcAft>
                        <a:tabLst>
                          <a:tab pos="895350" algn="l"/>
                        </a:tabLst>
                      </a:pPr>
                      <a:r>
                        <a:rPr lang="es-ES_tradnl" sz="1400" dirty="0">
                          <a:effectLst/>
                          <a:latin typeface="Arial" panose="020B0604020202020204" pitchFamily="34" charset="0"/>
                          <a:cs typeface="Arial" panose="020B0604020202020204" pitchFamily="34" charset="0"/>
                        </a:rPr>
                        <a:t>Alto	</a:t>
                      </a:r>
                      <a:endParaRPr lang="es-CO" sz="14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hMerge="1">
                  <a:txBody>
                    <a:bodyPr/>
                    <a:lstStyle/>
                    <a:p>
                      <a:endParaRPr lang="es-CO"/>
                    </a:p>
                  </a:txBody>
                  <a:tcPr/>
                </a:tc>
                <a:extLst>
                  <a:ext uri="{0D108BD9-81ED-4DB2-BD59-A6C34878D82A}">
                    <a16:rowId xmlns:a16="http://schemas.microsoft.com/office/drawing/2014/main" val="730638498"/>
                  </a:ext>
                </a:extLst>
              </a:tr>
            </a:tbl>
          </a:graphicData>
        </a:graphic>
      </p:graphicFrame>
    </p:spTree>
    <p:extLst>
      <p:ext uri="{BB962C8B-B14F-4D97-AF65-F5344CB8AC3E}">
        <p14:creationId xmlns:p14="http://schemas.microsoft.com/office/powerpoint/2010/main" val="1033021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l="50000" t="11629" r="-3743" b="17501"/>
          <a:stretch/>
        </p:blipFill>
        <p:spPr bwMode="auto">
          <a:xfrm>
            <a:off x="19964" y="1184222"/>
            <a:ext cx="3172941" cy="5718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aphicFrame>
        <p:nvGraphicFramePr>
          <p:cNvPr id="3" name="Tabla 2"/>
          <p:cNvGraphicFramePr>
            <a:graphicFrameLocks noGrp="1"/>
          </p:cNvGraphicFramePr>
          <p:nvPr>
            <p:extLst>
              <p:ext uri="{D42A27DB-BD31-4B8C-83A1-F6EECF244321}">
                <p14:modId xmlns:p14="http://schemas.microsoft.com/office/powerpoint/2010/main" val="1126431411"/>
              </p:ext>
            </p:extLst>
          </p:nvPr>
        </p:nvGraphicFramePr>
        <p:xfrm>
          <a:off x="2784763" y="1773380"/>
          <a:ext cx="7200000" cy="3757688"/>
        </p:xfrm>
        <a:graphic>
          <a:graphicData uri="http://schemas.openxmlformats.org/drawingml/2006/table">
            <a:tbl>
              <a:tblPr firstRow="1" firstCol="1" bandRow="1"/>
              <a:tblGrid>
                <a:gridCol w="1625081">
                  <a:extLst>
                    <a:ext uri="{9D8B030D-6E8A-4147-A177-3AD203B41FA5}">
                      <a16:colId xmlns:a16="http://schemas.microsoft.com/office/drawing/2014/main" val="4178360264"/>
                    </a:ext>
                  </a:extLst>
                </a:gridCol>
                <a:gridCol w="5574919">
                  <a:extLst>
                    <a:ext uri="{9D8B030D-6E8A-4147-A177-3AD203B41FA5}">
                      <a16:colId xmlns:a16="http://schemas.microsoft.com/office/drawing/2014/main" val="3103126222"/>
                    </a:ext>
                  </a:extLst>
                </a:gridCol>
              </a:tblGrid>
              <a:tr h="816989">
                <a:tc>
                  <a:txBody>
                    <a:bodyPr/>
                    <a:lstStyle/>
                    <a:p>
                      <a:pPr>
                        <a:spcAft>
                          <a:spcPts val="0"/>
                        </a:spcAft>
                      </a:pPr>
                      <a:r>
                        <a:rPr lang="es-ES_tradnl" sz="1400" b="1" kern="1200" dirty="0">
                          <a:effectLst/>
                          <a:latin typeface="Arial" panose="020B0604020202020204" pitchFamily="34" charset="0"/>
                          <a:cs typeface="Arial" panose="020B0604020202020204" pitchFamily="34" charset="0"/>
                        </a:rPr>
                        <a:t>Identificación del requerimiento: </a:t>
                      </a:r>
                      <a:endParaRPr lang="es-CO" sz="14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s-ES_tradnl" sz="1400" b="0" i="0" u="none" strike="noStrike" cap="none" dirty="0">
                          <a:solidFill>
                            <a:srgbClr val="000000"/>
                          </a:solidFill>
                          <a:effectLst/>
                          <a:latin typeface="Arial" panose="020B0604020202020204" pitchFamily="34" charset="0"/>
                          <a:ea typeface="Arial"/>
                          <a:cs typeface="Arial" panose="020B0604020202020204" pitchFamily="34" charset="0"/>
                          <a:sym typeface="Arial"/>
                        </a:rPr>
                        <a:t>RNF02</a:t>
                      </a:r>
                      <a:endParaRPr lang="es-CO"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00873434"/>
                  </a:ext>
                </a:extLst>
              </a:tr>
              <a:tr h="695753">
                <a:tc>
                  <a:txBody>
                    <a:bodyPr/>
                    <a:lstStyle/>
                    <a:p>
                      <a:pPr>
                        <a:spcAft>
                          <a:spcPts val="0"/>
                        </a:spcAft>
                      </a:pPr>
                      <a:r>
                        <a:rPr lang="es-ES_tradnl" sz="1400" b="1" kern="1200" dirty="0">
                          <a:effectLst/>
                          <a:latin typeface="Arial" panose="020B0604020202020204" pitchFamily="34" charset="0"/>
                          <a:cs typeface="Arial" panose="020B0604020202020204" pitchFamily="34" charset="0"/>
                        </a:rPr>
                        <a:t>Nombre del Requerimiento: </a:t>
                      </a:r>
                      <a:endParaRPr lang="es-CO" sz="14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s-CO" sz="1400" b="0" i="0" u="none" strike="noStrike" cap="none" dirty="0">
                          <a:solidFill>
                            <a:srgbClr val="000000"/>
                          </a:solidFill>
                          <a:effectLst/>
                          <a:latin typeface="Arial" panose="020B0604020202020204" pitchFamily="34" charset="0"/>
                          <a:ea typeface="Arial"/>
                          <a:cs typeface="Arial" panose="020B0604020202020204" pitchFamily="34" charset="0"/>
                          <a:sym typeface="Arial"/>
                        </a:rPr>
                        <a:t>Disponibilidad</a:t>
                      </a:r>
                      <a:br>
                        <a:rPr lang="es-CO" sz="1400" b="0" dirty="0">
                          <a:latin typeface="Arial" panose="020B0604020202020204" pitchFamily="34" charset="0"/>
                          <a:cs typeface="Arial" panose="020B0604020202020204" pitchFamily="34" charset="0"/>
                        </a:rPr>
                      </a:br>
                      <a:endParaRPr lang="es-CO" sz="1400" b="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34342286"/>
                  </a:ext>
                </a:extLst>
              </a:tr>
              <a:tr h="695753">
                <a:tc>
                  <a:txBody>
                    <a:bodyPr/>
                    <a:lstStyle/>
                    <a:p>
                      <a:pPr>
                        <a:spcAft>
                          <a:spcPts val="0"/>
                        </a:spcAft>
                      </a:pPr>
                      <a:r>
                        <a:rPr lang="es-ES_tradnl" sz="1400" b="1" kern="1200" dirty="0">
                          <a:effectLst/>
                          <a:latin typeface="Arial" panose="020B0604020202020204" pitchFamily="34" charset="0"/>
                          <a:cs typeface="Arial" panose="020B0604020202020204" pitchFamily="34" charset="0"/>
                        </a:rPr>
                        <a:t>Características: </a:t>
                      </a:r>
                      <a:endParaRPr lang="es-CO" sz="14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s-CO" sz="1400" dirty="0">
                          <a:effectLst/>
                          <a:latin typeface="Arial" panose="020B0604020202020204" pitchFamily="34" charset="0"/>
                          <a:ea typeface="Calibri" panose="020F0502020204030204" pitchFamily="34" charset="0"/>
                          <a:cs typeface="Arial" panose="020B0604020202020204" pitchFamily="34" charset="0"/>
                        </a:rPr>
                        <a:t>El sistema debe estar disponible siempre que sea solicitado, debe ser de fácil acceso</a:t>
                      </a:r>
                    </a:p>
                  </a:txBody>
                  <a:tcPr marL="68580" marR="68580" marT="0" marB="0"/>
                </a:tc>
                <a:extLst>
                  <a:ext uri="{0D108BD9-81ED-4DB2-BD59-A6C34878D82A}">
                    <a16:rowId xmlns:a16="http://schemas.microsoft.com/office/drawing/2014/main" val="2391282475"/>
                  </a:ext>
                </a:extLst>
              </a:tr>
              <a:tr h="695753">
                <a:tc>
                  <a:txBody>
                    <a:bodyPr/>
                    <a:lstStyle/>
                    <a:p>
                      <a:pPr>
                        <a:spcAft>
                          <a:spcPts val="0"/>
                        </a:spcAft>
                      </a:pPr>
                      <a:r>
                        <a:rPr lang="es-ES_tradnl" sz="1400" b="1" kern="1200" dirty="0">
                          <a:effectLst/>
                          <a:latin typeface="Arial" panose="020B0604020202020204" pitchFamily="34" charset="0"/>
                          <a:cs typeface="Arial" panose="020B0604020202020204" pitchFamily="34" charset="0"/>
                        </a:rPr>
                        <a:t>Descripción del requerimiento: </a:t>
                      </a:r>
                      <a:endParaRPr lang="es-CO" sz="14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ES" sz="1400" b="0" i="0" u="none" strike="noStrike" cap="none" dirty="0">
                          <a:solidFill>
                            <a:srgbClr val="000000"/>
                          </a:solidFill>
                          <a:effectLst/>
                          <a:latin typeface="Arial" panose="020B0604020202020204" pitchFamily="34" charset="0"/>
                          <a:ea typeface="Arial"/>
                          <a:cs typeface="Arial" panose="020B0604020202020204" pitchFamily="34" charset="0"/>
                          <a:sym typeface="Arial"/>
                        </a:rPr>
                        <a:t>El sistema debe tener una disponibilidad del 90% de las veces en que un usuario intente accederlo, ya que debe contar con disponibilidad para mantenimiento y corrección de errores.</a:t>
                      </a:r>
                    </a:p>
                    <a:p>
                      <a:pPr algn="just">
                        <a:spcAft>
                          <a:spcPts val="0"/>
                        </a:spcAft>
                      </a:pPr>
                      <a:endParaRPr lang="es-CO"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95510762"/>
                  </a:ext>
                </a:extLst>
              </a:tr>
              <a:tr h="695753">
                <a:tc gridSpan="2">
                  <a:txBody>
                    <a:bodyPr/>
                    <a:lstStyle/>
                    <a:p>
                      <a:pPr>
                        <a:spcAft>
                          <a:spcPts val="0"/>
                        </a:spcAft>
                      </a:pPr>
                      <a:r>
                        <a:rPr lang="es-ES_tradnl" sz="1400" dirty="0">
                          <a:effectLst/>
                          <a:latin typeface="Arial" panose="020B0604020202020204" pitchFamily="34" charset="0"/>
                          <a:cs typeface="Arial" panose="020B0604020202020204" pitchFamily="34" charset="0"/>
                        </a:rPr>
                        <a:t>Prioridad del requerimiento:     </a:t>
                      </a:r>
                      <a:endParaRPr lang="es-CO" sz="1400" dirty="0">
                        <a:effectLst/>
                        <a:latin typeface="Arial" panose="020B0604020202020204" pitchFamily="34" charset="0"/>
                        <a:cs typeface="Arial" panose="020B0604020202020204" pitchFamily="34" charset="0"/>
                      </a:endParaRPr>
                    </a:p>
                    <a:p>
                      <a:pPr>
                        <a:spcAft>
                          <a:spcPts val="0"/>
                        </a:spcAft>
                        <a:tabLst>
                          <a:tab pos="895350" algn="l"/>
                        </a:tabLst>
                      </a:pPr>
                      <a:r>
                        <a:rPr lang="es-ES_tradnl" sz="1400" dirty="0">
                          <a:effectLst/>
                          <a:latin typeface="Arial" panose="020B0604020202020204" pitchFamily="34" charset="0"/>
                          <a:cs typeface="Arial" panose="020B0604020202020204" pitchFamily="34" charset="0"/>
                        </a:rPr>
                        <a:t>Alto	</a:t>
                      </a:r>
                      <a:endParaRPr lang="es-CO" sz="14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hMerge="1">
                  <a:txBody>
                    <a:bodyPr/>
                    <a:lstStyle/>
                    <a:p>
                      <a:endParaRPr lang="es-CO"/>
                    </a:p>
                  </a:txBody>
                  <a:tcPr/>
                </a:tc>
                <a:extLst>
                  <a:ext uri="{0D108BD9-81ED-4DB2-BD59-A6C34878D82A}">
                    <a16:rowId xmlns:a16="http://schemas.microsoft.com/office/drawing/2014/main" val="730638498"/>
                  </a:ext>
                </a:extLst>
              </a:tr>
            </a:tbl>
          </a:graphicData>
        </a:graphic>
      </p:graphicFrame>
    </p:spTree>
    <p:extLst>
      <p:ext uri="{BB962C8B-B14F-4D97-AF65-F5344CB8AC3E}">
        <p14:creationId xmlns:p14="http://schemas.microsoft.com/office/powerpoint/2010/main" val="2717261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l="50000" t="11629" r="-3743" b="17501"/>
          <a:stretch/>
        </p:blipFill>
        <p:spPr bwMode="auto">
          <a:xfrm>
            <a:off x="19964" y="1184222"/>
            <a:ext cx="3172941" cy="5718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aphicFrame>
        <p:nvGraphicFramePr>
          <p:cNvPr id="4" name="Tabla 3"/>
          <p:cNvGraphicFramePr>
            <a:graphicFrameLocks noGrp="1"/>
          </p:cNvGraphicFramePr>
          <p:nvPr>
            <p:extLst>
              <p:ext uri="{D42A27DB-BD31-4B8C-83A1-F6EECF244321}">
                <p14:modId xmlns:p14="http://schemas.microsoft.com/office/powerpoint/2010/main" val="1521415997"/>
              </p:ext>
            </p:extLst>
          </p:nvPr>
        </p:nvGraphicFramePr>
        <p:xfrm>
          <a:off x="2729347" y="1690254"/>
          <a:ext cx="7200000" cy="3600000"/>
        </p:xfrm>
        <a:graphic>
          <a:graphicData uri="http://schemas.openxmlformats.org/drawingml/2006/table">
            <a:tbl>
              <a:tblPr firstRow="1" firstCol="1" bandRow="1"/>
              <a:tblGrid>
                <a:gridCol w="1625081">
                  <a:extLst>
                    <a:ext uri="{9D8B030D-6E8A-4147-A177-3AD203B41FA5}">
                      <a16:colId xmlns:a16="http://schemas.microsoft.com/office/drawing/2014/main" val="4178360264"/>
                    </a:ext>
                  </a:extLst>
                </a:gridCol>
                <a:gridCol w="5574919">
                  <a:extLst>
                    <a:ext uri="{9D8B030D-6E8A-4147-A177-3AD203B41FA5}">
                      <a16:colId xmlns:a16="http://schemas.microsoft.com/office/drawing/2014/main" val="3103126222"/>
                    </a:ext>
                  </a:extLst>
                </a:gridCol>
              </a:tblGrid>
              <a:tr h="720000">
                <a:tc>
                  <a:txBody>
                    <a:bodyPr/>
                    <a:lstStyle/>
                    <a:p>
                      <a:pPr>
                        <a:spcAft>
                          <a:spcPts val="0"/>
                        </a:spcAft>
                      </a:pPr>
                      <a:r>
                        <a:rPr lang="es-ES_tradnl" sz="1400" kern="1200" dirty="0">
                          <a:effectLst/>
                          <a:latin typeface="Arial" panose="020B0604020202020204" pitchFamily="34" charset="0"/>
                          <a:cs typeface="Arial" panose="020B0604020202020204" pitchFamily="34" charset="0"/>
                        </a:rPr>
                        <a:t>Identificación del requerimiento: </a:t>
                      </a:r>
                      <a:endParaRPr lang="es-CO"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s-ES_tradnl" sz="1400" b="0" i="0" u="none" strike="noStrike" cap="none" dirty="0">
                          <a:solidFill>
                            <a:srgbClr val="000000"/>
                          </a:solidFill>
                          <a:effectLst/>
                          <a:latin typeface="Arial" panose="020B0604020202020204" pitchFamily="34" charset="0"/>
                          <a:ea typeface="Arial"/>
                          <a:cs typeface="Arial" panose="020B0604020202020204" pitchFamily="34" charset="0"/>
                          <a:sym typeface="Arial"/>
                        </a:rPr>
                        <a:t>RNF03</a:t>
                      </a:r>
                      <a:endParaRPr lang="es-CO"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00873434"/>
                  </a:ext>
                </a:extLst>
              </a:tr>
              <a:tr h="720000">
                <a:tc>
                  <a:txBody>
                    <a:bodyPr/>
                    <a:lstStyle/>
                    <a:p>
                      <a:pPr>
                        <a:spcAft>
                          <a:spcPts val="0"/>
                        </a:spcAft>
                      </a:pPr>
                      <a:r>
                        <a:rPr lang="es-ES_tradnl" sz="1400" kern="1200" dirty="0">
                          <a:effectLst/>
                          <a:latin typeface="Arial" panose="020B0604020202020204" pitchFamily="34" charset="0"/>
                          <a:cs typeface="Arial" panose="020B0604020202020204" pitchFamily="34" charset="0"/>
                        </a:rPr>
                        <a:t>Nombre del Requerimiento: </a:t>
                      </a:r>
                      <a:endParaRPr lang="es-CO"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s-CO" sz="1400" dirty="0">
                          <a:effectLst/>
                          <a:latin typeface="Arial" panose="020B0604020202020204" pitchFamily="34" charset="0"/>
                          <a:ea typeface="Calibri" panose="020F0502020204030204" pitchFamily="34" charset="0"/>
                          <a:cs typeface="Arial" panose="020B0604020202020204" pitchFamily="34" charset="0"/>
                        </a:rPr>
                        <a:t>Simplicidad</a:t>
                      </a:r>
                    </a:p>
                  </a:txBody>
                  <a:tcPr marL="68580" marR="68580" marT="0" marB="0"/>
                </a:tc>
                <a:extLst>
                  <a:ext uri="{0D108BD9-81ED-4DB2-BD59-A6C34878D82A}">
                    <a16:rowId xmlns:a16="http://schemas.microsoft.com/office/drawing/2014/main" val="1034342286"/>
                  </a:ext>
                </a:extLst>
              </a:tr>
              <a:tr h="720000">
                <a:tc>
                  <a:txBody>
                    <a:bodyPr/>
                    <a:lstStyle/>
                    <a:p>
                      <a:pPr>
                        <a:spcAft>
                          <a:spcPts val="0"/>
                        </a:spcAft>
                      </a:pPr>
                      <a:r>
                        <a:rPr lang="es-ES_tradnl" sz="1400" kern="1200" dirty="0">
                          <a:effectLst/>
                          <a:latin typeface="Arial" panose="020B0604020202020204" pitchFamily="34" charset="0"/>
                          <a:cs typeface="Arial" panose="020B0604020202020204" pitchFamily="34" charset="0"/>
                        </a:rPr>
                        <a:t>Características: </a:t>
                      </a:r>
                      <a:endParaRPr lang="es-CO"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s-CO" sz="1400" dirty="0">
                          <a:effectLst/>
                          <a:latin typeface="Arial" panose="020B0604020202020204" pitchFamily="34" charset="0"/>
                          <a:ea typeface="Calibri" panose="020F0502020204030204" pitchFamily="34" charset="0"/>
                          <a:cs typeface="Arial" panose="020B0604020202020204" pitchFamily="34" charset="0"/>
                        </a:rPr>
                        <a:t>La</a:t>
                      </a:r>
                      <a:r>
                        <a:rPr lang="es-CO" sz="1400" baseline="0" dirty="0">
                          <a:effectLst/>
                          <a:latin typeface="Arial" panose="020B0604020202020204" pitchFamily="34" charset="0"/>
                          <a:ea typeface="Calibri" panose="020F0502020204030204" pitchFamily="34" charset="0"/>
                          <a:cs typeface="Arial" panose="020B0604020202020204" pitchFamily="34" charset="0"/>
                        </a:rPr>
                        <a:t> interfaz debe ser sencilla, debe ser clara</a:t>
                      </a:r>
                      <a:endParaRPr lang="es-CO"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91282475"/>
                  </a:ext>
                </a:extLst>
              </a:tr>
              <a:tr h="720000">
                <a:tc>
                  <a:txBody>
                    <a:bodyPr/>
                    <a:lstStyle/>
                    <a:p>
                      <a:pPr>
                        <a:spcAft>
                          <a:spcPts val="0"/>
                        </a:spcAft>
                      </a:pPr>
                      <a:r>
                        <a:rPr lang="es-ES_tradnl" sz="1400" kern="1200" dirty="0">
                          <a:effectLst/>
                          <a:latin typeface="Arial" panose="020B0604020202020204" pitchFamily="34" charset="0"/>
                          <a:cs typeface="Arial" panose="020B0604020202020204" pitchFamily="34" charset="0"/>
                        </a:rPr>
                        <a:t>Descripción del requerimiento: </a:t>
                      </a:r>
                      <a:endParaRPr lang="es-CO"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spcAft>
                          <a:spcPts val="0"/>
                        </a:spcAft>
                      </a:pPr>
                      <a:r>
                        <a:rPr lang="es-ES_tradnl" sz="1400" b="0" i="0" u="none" strike="noStrike" cap="none" dirty="0">
                          <a:solidFill>
                            <a:srgbClr val="000000"/>
                          </a:solidFill>
                          <a:effectLst/>
                          <a:latin typeface="Arial" panose="020B0604020202020204" pitchFamily="34" charset="0"/>
                          <a:ea typeface="Arial"/>
                          <a:cs typeface="Arial" panose="020B0604020202020204" pitchFamily="34" charset="0"/>
                          <a:sym typeface="Arial"/>
                        </a:rPr>
                        <a:t>La interfaz debe estar complementada con un buen sistema de ayuda</a:t>
                      </a:r>
                      <a:endParaRPr lang="es-CO"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95510762"/>
                  </a:ext>
                </a:extLst>
              </a:tr>
              <a:tr h="720000">
                <a:tc gridSpan="2">
                  <a:txBody>
                    <a:bodyPr/>
                    <a:lstStyle/>
                    <a:p>
                      <a:pPr>
                        <a:spcAft>
                          <a:spcPts val="0"/>
                        </a:spcAft>
                      </a:pPr>
                      <a:r>
                        <a:rPr lang="es-ES_tradnl" sz="1400" dirty="0">
                          <a:effectLst/>
                          <a:latin typeface="Arial" panose="020B0604020202020204" pitchFamily="34" charset="0"/>
                          <a:cs typeface="Arial" panose="020B0604020202020204" pitchFamily="34" charset="0"/>
                        </a:rPr>
                        <a:t>Prioridad del requerimiento:     </a:t>
                      </a:r>
                      <a:endParaRPr lang="es-CO" sz="1400" dirty="0">
                        <a:effectLst/>
                        <a:latin typeface="Arial" panose="020B0604020202020204" pitchFamily="34" charset="0"/>
                        <a:cs typeface="Arial" panose="020B0604020202020204" pitchFamily="34" charset="0"/>
                      </a:endParaRPr>
                    </a:p>
                    <a:p>
                      <a:pPr>
                        <a:spcAft>
                          <a:spcPts val="0"/>
                        </a:spcAft>
                        <a:tabLst>
                          <a:tab pos="895350" algn="l"/>
                        </a:tabLst>
                      </a:pPr>
                      <a:r>
                        <a:rPr lang="es-ES_tradnl" sz="1400" dirty="0">
                          <a:effectLst/>
                          <a:latin typeface="Arial" panose="020B0604020202020204" pitchFamily="34" charset="0"/>
                          <a:cs typeface="Arial" panose="020B0604020202020204" pitchFamily="34" charset="0"/>
                        </a:rPr>
                        <a:t>Alto	</a:t>
                      </a:r>
                      <a:endParaRPr lang="es-CO" sz="14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hMerge="1">
                  <a:txBody>
                    <a:bodyPr/>
                    <a:lstStyle/>
                    <a:p>
                      <a:endParaRPr lang="es-CO"/>
                    </a:p>
                  </a:txBody>
                  <a:tcPr/>
                </a:tc>
                <a:extLst>
                  <a:ext uri="{0D108BD9-81ED-4DB2-BD59-A6C34878D82A}">
                    <a16:rowId xmlns:a16="http://schemas.microsoft.com/office/drawing/2014/main" val="730638498"/>
                  </a:ext>
                </a:extLst>
              </a:tr>
            </a:tbl>
          </a:graphicData>
        </a:graphic>
      </p:graphicFrame>
    </p:spTree>
    <p:extLst>
      <p:ext uri="{BB962C8B-B14F-4D97-AF65-F5344CB8AC3E}">
        <p14:creationId xmlns:p14="http://schemas.microsoft.com/office/powerpoint/2010/main" val="367692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l="50000" t="11629" r="-3743" b="17501"/>
          <a:stretch/>
        </p:blipFill>
        <p:spPr bwMode="auto">
          <a:xfrm>
            <a:off x="19964" y="1184222"/>
            <a:ext cx="3172941" cy="5718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aphicFrame>
        <p:nvGraphicFramePr>
          <p:cNvPr id="3" name="Tabla 2"/>
          <p:cNvGraphicFramePr>
            <a:graphicFrameLocks noGrp="1"/>
          </p:cNvGraphicFramePr>
          <p:nvPr>
            <p:extLst>
              <p:ext uri="{D42A27DB-BD31-4B8C-83A1-F6EECF244321}">
                <p14:modId xmlns:p14="http://schemas.microsoft.com/office/powerpoint/2010/main" val="4064237133"/>
              </p:ext>
            </p:extLst>
          </p:nvPr>
        </p:nvGraphicFramePr>
        <p:xfrm>
          <a:off x="2701637" y="1787235"/>
          <a:ext cx="7200000" cy="3785904"/>
        </p:xfrm>
        <a:graphic>
          <a:graphicData uri="http://schemas.openxmlformats.org/drawingml/2006/table">
            <a:tbl>
              <a:tblPr firstRow="1" firstCol="1" bandRow="1"/>
              <a:tblGrid>
                <a:gridCol w="1625080">
                  <a:extLst>
                    <a:ext uri="{9D8B030D-6E8A-4147-A177-3AD203B41FA5}">
                      <a16:colId xmlns:a16="http://schemas.microsoft.com/office/drawing/2014/main" val="4178360264"/>
                    </a:ext>
                  </a:extLst>
                </a:gridCol>
                <a:gridCol w="5574920">
                  <a:extLst>
                    <a:ext uri="{9D8B030D-6E8A-4147-A177-3AD203B41FA5}">
                      <a16:colId xmlns:a16="http://schemas.microsoft.com/office/drawing/2014/main" val="3103126222"/>
                    </a:ext>
                  </a:extLst>
                </a:gridCol>
              </a:tblGrid>
              <a:tr h="669384">
                <a:tc>
                  <a:txBody>
                    <a:bodyPr/>
                    <a:lstStyle/>
                    <a:p>
                      <a:pPr>
                        <a:spcAft>
                          <a:spcPts val="0"/>
                        </a:spcAft>
                      </a:pPr>
                      <a:r>
                        <a:rPr lang="es-ES_tradnl" sz="1400" b="1" kern="1200" dirty="0">
                          <a:effectLst/>
                          <a:latin typeface="Arial" panose="020B0604020202020204" pitchFamily="34" charset="0"/>
                          <a:cs typeface="Arial" panose="020B0604020202020204" pitchFamily="34" charset="0"/>
                        </a:rPr>
                        <a:t>Identificación del requerimiento: </a:t>
                      </a:r>
                      <a:endParaRPr lang="es-CO" sz="14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s-ES_tradnl" sz="1400" b="0" i="0" u="none" strike="noStrike" cap="none" dirty="0">
                          <a:solidFill>
                            <a:srgbClr val="000000"/>
                          </a:solidFill>
                          <a:effectLst/>
                          <a:latin typeface="Arial" panose="020B0604020202020204" pitchFamily="34" charset="0"/>
                          <a:ea typeface="Arial"/>
                          <a:cs typeface="Arial" panose="020B0604020202020204" pitchFamily="34" charset="0"/>
                          <a:sym typeface="Arial"/>
                        </a:rPr>
                        <a:t>RNF04</a:t>
                      </a:r>
                      <a:endParaRPr lang="es-CO"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00873434"/>
                  </a:ext>
                </a:extLst>
              </a:tr>
              <a:tr h="683240">
                <a:tc>
                  <a:txBody>
                    <a:bodyPr/>
                    <a:lstStyle/>
                    <a:p>
                      <a:pPr>
                        <a:spcAft>
                          <a:spcPts val="0"/>
                        </a:spcAft>
                      </a:pPr>
                      <a:r>
                        <a:rPr lang="es-ES_tradnl" sz="1400" b="1" kern="1200" dirty="0">
                          <a:effectLst/>
                          <a:latin typeface="Arial" panose="020B0604020202020204" pitchFamily="34" charset="0"/>
                          <a:cs typeface="Arial" panose="020B0604020202020204" pitchFamily="34" charset="0"/>
                        </a:rPr>
                        <a:t>Nombre del Requerimiento: </a:t>
                      </a:r>
                      <a:endParaRPr lang="es-CO" sz="14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s-ES_tradnl" sz="1400" b="0" i="0" u="none" strike="noStrike" cap="none" dirty="0">
                          <a:solidFill>
                            <a:srgbClr val="000000"/>
                          </a:solidFill>
                          <a:effectLst/>
                          <a:latin typeface="Arial" panose="020B0604020202020204" pitchFamily="34" charset="0"/>
                          <a:ea typeface="Arial"/>
                          <a:cs typeface="Arial" panose="020B0604020202020204" pitchFamily="34" charset="0"/>
                          <a:sym typeface="Arial"/>
                        </a:rPr>
                        <a:t>Seguridad en información</a:t>
                      </a:r>
                      <a:endParaRPr lang="es-CO"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34342286"/>
                  </a:ext>
                </a:extLst>
              </a:tr>
              <a:tr h="683240">
                <a:tc>
                  <a:txBody>
                    <a:bodyPr/>
                    <a:lstStyle/>
                    <a:p>
                      <a:pPr>
                        <a:spcAft>
                          <a:spcPts val="0"/>
                        </a:spcAft>
                      </a:pPr>
                      <a:r>
                        <a:rPr lang="es-ES_tradnl" sz="1400" b="1" kern="1200" dirty="0">
                          <a:effectLst/>
                          <a:latin typeface="Arial" panose="020B0604020202020204" pitchFamily="34" charset="0"/>
                          <a:cs typeface="Arial" panose="020B0604020202020204" pitchFamily="34" charset="0"/>
                        </a:rPr>
                        <a:t>Características: </a:t>
                      </a:r>
                      <a:endParaRPr lang="es-CO" sz="14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spcAft>
                          <a:spcPts val="0"/>
                        </a:spcAft>
                      </a:pPr>
                      <a:r>
                        <a:rPr lang="es-ES_tradnl" sz="1400" b="0" i="0" u="none" strike="noStrike" cap="none" dirty="0">
                          <a:solidFill>
                            <a:srgbClr val="000000"/>
                          </a:solidFill>
                          <a:effectLst/>
                          <a:latin typeface="Arial" panose="020B0604020202020204" pitchFamily="34" charset="0"/>
                          <a:ea typeface="Arial"/>
                          <a:cs typeface="Arial" panose="020B0604020202020204" pitchFamily="34" charset="0"/>
                          <a:sym typeface="Arial"/>
                        </a:rPr>
                        <a:t>El sistema garantizara a los usuarios una seguridad en cuanto a la información que se procede en el sistema.</a:t>
                      </a:r>
                      <a:endParaRPr lang="es-CO"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91282475"/>
                  </a:ext>
                </a:extLst>
              </a:tr>
              <a:tr h="867040">
                <a:tc>
                  <a:txBody>
                    <a:bodyPr/>
                    <a:lstStyle/>
                    <a:p>
                      <a:pPr>
                        <a:spcAft>
                          <a:spcPts val="0"/>
                        </a:spcAft>
                      </a:pPr>
                      <a:r>
                        <a:rPr lang="es-ES_tradnl" sz="1400" b="1" kern="1200" dirty="0">
                          <a:effectLst/>
                          <a:latin typeface="Arial" panose="020B0604020202020204" pitchFamily="34" charset="0"/>
                          <a:cs typeface="Arial" panose="020B0604020202020204" pitchFamily="34" charset="0"/>
                        </a:rPr>
                        <a:t>Descripción del requerimiento: </a:t>
                      </a:r>
                      <a:endParaRPr lang="es-CO" sz="14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ES_tradnl" sz="1400" b="0" i="0" u="none" strike="noStrike" cap="none" dirty="0">
                          <a:solidFill>
                            <a:srgbClr val="000000"/>
                          </a:solidFill>
                          <a:effectLst/>
                          <a:latin typeface="Arial" panose="020B0604020202020204" pitchFamily="34" charset="0"/>
                          <a:ea typeface="Arial"/>
                          <a:cs typeface="Arial" panose="020B0604020202020204" pitchFamily="34" charset="0"/>
                          <a:sym typeface="Arial"/>
                        </a:rPr>
                        <a:t>Garantizar la seguridad del sistema con respecto a la información y datos que se manejan tales sean documentos, facturas, registros de material</a:t>
                      </a:r>
                      <a:r>
                        <a:rPr lang="es-CO" sz="1400" b="0" i="0" u="none" strike="noStrike" cap="none" dirty="0">
                          <a:solidFill>
                            <a:srgbClr val="000000"/>
                          </a:solidFill>
                          <a:effectLst/>
                          <a:latin typeface="Arial" panose="020B0604020202020204" pitchFamily="34" charset="0"/>
                          <a:ea typeface="Arial"/>
                          <a:cs typeface="Arial" panose="020B0604020202020204" pitchFamily="34" charset="0"/>
                          <a:sym typeface="Arial"/>
                        </a:rPr>
                        <a:t>, realizando copias de seguridad de manera periódica de los documentos </a:t>
                      </a:r>
                      <a:endParaRPr lang="es-CO" sz="1400" dirty="0">
                        <a:effectLst/>
                        <a:latin typeface="Arial" panose="020B0604020202020204" pitchFamily="34" charset="0"/>
                        <a:ea typeface="Times New Roman" panose="02020603050405020304" pitchFamily="18" charset="0"/>
                        <a:cs typeface="Arial" panose="020B0604020202020204" pitchFamily="34" charset="0"/>
                      </a:endParaRPr>
                    </a:p>
                    <a:p>
                      <a:pPr algn="just">
                        <a:spcAft>
                          <a:spcPts val="0"/>
                        </a:spcAft>
                      </a:pPr>
                      <a:endParaRPr lang="es-CO"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95510762"/>
                  </a:ext>
                </a:extLst>
              </a:tr>
              <a:tr h="683240">
                <a:tc gridSpan="2">
                  <a:txBody>
                    <a:bodyPr/>
                    <a:lstStyle/>
                    <a:p>
                      <a:pPr>
                        <a:spcAft>
                          <a:spcPts val="0"/>
                        </a:spcAft>
                      </a:pPr>
                      <a:r>
                        <a:rPr lang="es-ES_tradnl" sz="1400" dirty="0">
                          <a:effectLst/>
                          <a:latin typeface="Arial" panose="020B0604020202020204" pitchFamily="34" charset="0"/>
                          <a:cs typeface="Arial" panose="020B0604020202020204" pitchFamily="34" charset="0"/>
                        </a:rPr>
                        <a:t>Prioridad del requerimiento:     </a:t>
                      </a:r>
                      <a:endParaRPr lang="es-CO" sz="1400" dirty="0">
                        <a:effectLst/>
                        <a:latin typeface="Arial" panose="020B0604020202020204" pitchFamily="34" charset="0"/>
                        <a:cs typeface="Arial" panose="020B0604020202020204" pitchFamily="34" charset="0"/>
                      </a:endParaRPr>
                    </a:p>
                    <a:p>
                      <a:pPr>
                        <a:spcAft>
                          <a:spcPts val="0"/>
                        </a:spcAft>
                        <a:tabLst>
                          <a:tab pos="895350" algn="l"/>
                        </a:tabLst>
                      </a:pPr>
                      <a:r>
                        <a:rPr lang="es-ES_tradnl" sz="1400" dirty="0">
                          <a:effectLst/>
                          <a:latin typeface="Arial" panose="020B0604020202020204" pitchFamily="34" charset="0"/>
                          <a:ea typeface="Times New Roman" panose="02020603050405020304" pitchFamily="18" charset="0"/>
                          <a:cs typeface="Arial" panose="020B0604020202020204" pitchFamily="34" charset="0"/>
                        </a:rPr>
                        <a:t>Alto</a:t>
                      </a:r>
                      <a:endParaRPr lang="es-CO" sz="14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hMerge="1">
                  <a:txBody>
                    <a:bodyPr/>
                    <a:lstStyle/>
                    <a:p>
                      <a:endParaRPr lang="es-CO"/>
                    </a:p>
                  </a:txBody>
                  <a:tcPr/>
                </a:tc>
                <a:extLst>
                  <a:ext uri="{0D108BD9-81ED-4DB2-BD59-A6C34878D82A}">
                    <a16:rowId xmlns:a16="http://schemas.microsoft.com/office/drawing/2014/main" val="730638498"/>
                  </a:ext>
                </a:extLst>
              </a:tr>
            </a:tbl>
          </a:graphicData>
        </a:graphic>
      </p:graphicFrame>
    </p:spTree>
    <p:extLst>
      <p:ext uri="{BB962C8B-B14F-4D97-AF65-F5344CB8AC3E}">
        <p14:creationId xmlns:p14="http://schemas.microsoft.com/office/powerpoint/2010/main" val="4050970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182547" y="169722"/>
            <a:ext cx="7590354" cy="156723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n" sz="6000" dirty="0">
                <a:solidFill>
                  <a:schemeClr val="bg1"/>
                </a:solidFill>
                <a:latin typeface="Cooper Black" panose="0208090404030B020404" pitchFamily="18" charset="0"/>
              </a:rPr>
              <a:t>Problema</a:t>
            </a:r>
            <a:endParaRPr lang="es-CO" sz="6000" b="1" dirty="0">
              <a:solidFill>
                <a:schemeClr val="bg1"/>
              </a:solidFill>
            </a:endParaRPr>
          </a:p>
        </p:txBody>
      </p:sp>
      <p:sp>
        <p:nvSpPr>
          <p:cNvPr id="3" name="Título 1"/>
          <p:cNvSpPr txBox="1">
            <a:spLocks/>
          </p:cNvSpPr>
          <p:nvPr/>
        </p:nvSpPr>
        <p:spPr>
          <a:xfrm>
            <a:off x="1869450"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b="1" dirty="0">
              <a:solidFill>
                <a:schemeClr val="bg1">
                  <a:lumMod val="95000"/>
                </a:schemeClr>
              </a:solidFill>
            </a:endParaRPr>
          </a:p>
        </p:txBody>
      </p:sp>
      <p:sp>
        <p:nvSpPr>
          <p:cNvPr id="4" name="Marcador de contenido 2"/>
          <p:cNvSpPr txBox="1">
            <a:spLocks/>
          </p:cNvSpPr>
          <p:nvPr/>
        </p:nvSpPr>
        <p:spPr>
          <a:xfrm>
            <a:off x="1853684" y="2357438"/>
            <a:ext cx="8512309" cy="413795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s-CO" sz="1800" dirty="0">
              <a:solidFill>
                <a:schemeClr val="tx1">
                  <a:lumMod val="75000"/>
                  <a:lumOff val="25000"/>
                </a:schemeClr>
              </a:solidFill>
            </a:endParaRPr>
          </a:p>
        </p:txBody>
      </p:sp>
      <p:sp>
        <p:nvSpPr>
          <p:cNvPr id="7" name="Rectángulo 6"/>
          <p:cNvSpPr/>
          <p:nvPr/>
        </p:nvSpPr>
        <p:spPr>
          <a:xfrm>
            <a:off x="2350534" y="2868868"/>
            <a:ext cx="8517562" cy="2569934"/>
          </a:xfrm>
          <a:prstGeom prst="rect">
            <a:avLst/>
          </a:prstGeom>
        </p:spPr>
        <p:txBody>
          <a:bodyPr wrap="square">
            <a:spAutoFit/>
          </a:bodyPr>
          <a:lstStyle/>
          <a:p>
            <a:r>
              <a:rPr lang="es-CO" sz="2300" dirty="0">
                <a:latin typeface="Arial" panose="020B0604020202020204" pitchFamily="34" charset="0"/>
                <a:cs typeface="Arial" panose="020B0604020202020204" pitchFamily="34" charset="0"/>
              </a:rPr>
              <a:t>Arturo aires es una empresa que se dedica a la </a:t>
            </a:r>
            <a:r>
              <a:rPr lang="es-CO" sz="2300">
                <a:latin typeface="Arial" panose="020B0604020202020204" pitchFamily="34" charset="0"/>
                <a:cs typeface="Arial" panose="020B0604020202020204" pitchFamily="34" charset="0"/>
              </a:rPr>
              <a:t>compra y venta </a:t>
            </a:r>
            <a:r>
              <a:rPr lang="es-CO" sz="2300" dirty="0">
                <a:latin typeface="Arial" panose="020B0604020202020204" pitchFamily="34" charset="0"/>
                <a:cs typeface="Arial" panose="020B0604020202020204" pitchFamily="34" charset="0"/>
              </a:rPr>
              <a:t>de repuestos y reparación enfocado en los aires acondicionados de los vehículos.</a:t>
            </a:r>
          </a:p>
          <a:p>
            <a:r>
              <a:rPr lang="es-ES" sz="2300" dirty="0">
                <a:latin typeface="Arial" panose="020B0604020202020204" pitchFamily="34" charset="0"/>
                <a:cs typeface="Arial" panose="020B0604020202020204" pitchFamily="34" charset="0"/>
              </a:rPr>
              <a:t>Durante el proceso de recolección de información</a:t>
            </a:r>
            <a:r>
              <a:rPr lang="es-CO" sz="2300" dirty="0">
                <a:latin typeface="Arial" panose="020B0604020202020204" pitchFamily="34" charset="0"/>
                <a:cs typeface="Arial" panose="020B0604020202020204" pitchFamily="34" charset="0"/>
              </a:rPr>
              <a:t> evidenciamos problemas en la organización del inventario y de la facturación, esto se ve reflejado en el servicio de domicilio ya que con frecuencia presta el servicio y no realiza la facturación.</a:t>
            </a:r>
          </a:p>
        </p:txBody>
      </p:sp>
      <p:pic>
        <p:nvPicPr>
          <p:cNvPr id="9"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l="50000" t="11629" r="-3743" b="17501"/>
          <a:stretch/>
        </p:blipFill>
        <p:spPr bwMode="auto">
          <a:xfrm>
            <a:off x="0" y="2595282"/>
            <a:ext cx="2042517" cy="42627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6290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l="50000" t="11629" r="-3743" b="17501"/>
          <a:stretch/>
        </p:blipFill>
        <p:spPr bwMode="auto">
          <a:xfrm>
            <a:off x="19964" y="1184222"/>
            <a:ext cx="3172941" cy="5718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aphicFrame>
        <p:nvGraphicFramePr>
          <p:cNvPr id="4" name="Tabla 3">
            <a:extLst>
              <a:ext uri="{FF2B5EF4-FFF2-40B4-BE49-F238E27FC236}">
                <a16:creationId xmlns:a16="http://schemas.microsoft.com/office/drawing/2014/main" id="{CDB3B56C-96E6-4E3E-BDDB-75619808C8C1}"/>
              </a:ext>
            </a:extLst>
          </p:cNvPr>
          <p:cNvGraphicFramePr>
            <a:graphicFrameLocks noGrp="1"/>
          </p:cNvGraphicFramePr>
          <p:nvPr>
            <p:extLst>
              <p:ext uri="{D42A27DB-BD31-4B8C-83A1-F6EECF244321}">
                <p14:modId xmlns:p14="http://schemas.microsoft.com/office/powerpoint/2010/main" val="583897983"/>
              </p:ext>
            </p:extLst>
          </p:nvPr>
        </p:nvGraphicFramePr>
        <p:xfrm>
          <a:off x="2701637" y="1787235"/>
          <a:ext cx="7200000" cy="3586144"/>
        </p:xfrm>
        <a:graphic>
          <a:graphicData uri="http://schemas.openxmlformats.org/drawingml/2006/table">
            <a:tbl>
              <a:tblPr firstRow="1" firstCol="1" bandRow="1"/>
              <a:tblGrid>
                <a:gridCol w="1625080">
                  <a:extLst>
                    <a:ext uri="{9D8B030D-6E8A-4147-A177-3AD203B41FA5}">
                      <a16:colId xmlns:a16="http://schemas.microsoft.com/office/drawing/2014/main" val="4178360264"/>
                    </a:ext>
                  </a:extLst>
                </a:gridCol>
                <a:gridCol w="5574920">
                  <a:extLst>
                    <a:ext uri="{9D8B030D-6E8A-4147-A177-3AD203B41FA5}">
                      <a16:colId xmlns:a16="http://schemas.microsoft.com/office/drawing/2014/main" val="3103126222"/>
                    </a:ext>
                  </a:extLst>
                </a:gridCol>
              </a:tblGrid>
              <a:tr h="669384">
                <a:tc>
                  <a:txBody>
                    <a:bodyPr/>
                    <a:lstStyle/>
                    <a:p>
                      <a:pPr>
                        <a:spcAft>
                          <a:spcPts val="0"/>
                        </a:spcAft>
                      </a:pPr>
                      <a:r>
                        <a:rPr lang="es-ES_tradnl" sz="1400" b="1" kern="1200" dirty="0">
                          <a:effectLst/>
                          <a:latin typeface="Arial" panose="020B0604020202020204" pitchFamily="34" charset="0"/>
                          <a:cs typeface="Arial" panose="020B0604020202020204" pitchFamily="34" charset="0"/>
                        </a:rPr>
                        <a:t>Identificación del requerimiento: </a:t>
                      </a:r>
                      <a:endParaRPr lang="es-CO" sz="14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s-ES_tradnl" sz="1400" b="0" i="0" u="none" strike="noStrike" cap="none" dirty="0">
                          <a:solidFill>
                            <a:srgbClr val="000000"/>
                          </a:solidFill>
                          <a:effectLst/>
                          <a:latin typeface="Arial" panose="020B0604020202020204" pitchFamily="34" charset="0"/>
                          <a:ea typeface="Arial"/>
                          <a:cs typeface="Arial" panose="020B0604020202020204" pitchFamily="34" charset="0"/>
                          <a:sym typeface="Arial"/>
                        </a:rPr>
                        <a:t>RNF05</a:t>
                      </a:r>
                      <a:endParaRPr lang="es-CO"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00873434"/>
                  </a:ext>
                </a:extLst>
              </a:tr>
              <a:tr h="683240">
                <a:tc>
                  <a:txBody>
                    <a:bodyPr/>
                    <a:lstStyle/>
                    <a:p>
                      <a:pPr>
                        <a:spcAft>
                          <a:spcPts val="0"/>
                        </a:spcAft>
                      </a:pPr>
                      <a:r>
                        <a:rPr lang="es-ES_tradnl" sz="1400" b="1" kern="1200" dirty="0">
                          <a:effectLst/>
                          <a:latin typeface="Arial" panose="020B0604020202020204" pitchFamily="34" charset="0"/>
                          <a:cs typeface="Arial" panose="020B0604020202020204" pitchFamily="34" charset="0"/>
                        </a:rPr>
                        <a:t>Nombre del Requerimiento: </a:t>
                      </a:r>
                      <a:endParaRPr lang="es-CO" sz="14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s-ES_tradnl" sz="1400" b="0" i="0" u="none" strike="noStrike" cap="none" dirty="0">
                          <a:solidFill>
                            <a:srgbClr val="000000"/>
                          </a:solidFill>
                          <a:effectLst/>
                          <a:latin typeface="Arial" panose="020B0604020202020204" pitchFamily="34" charset="0"/>
                          <a:ea typeface="Arial"/>
                          <a:cs typeface="Arial" panose="020B0604020202020204" pitchFamily="34" charset="0"/>
                          <a:sym typeface="Arial"/>
                        </a:rPr>
                        <a:t>Seguridad en información</a:t>
                      </a:r>
                      <a:endParaRPr lang="es-CO"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34342286"/>
                  </a:ext>
                </a:extLst>
              </a:tr>
              <a:tr h="683240">
                <a:tc>
                  <a:txBody>
                    <a:bodyPr/>
                    <a:lstStyle/>
                    <a:p>
                      <a:pPr>
                        <a:spcAft>
                          <a:spcPts val="0"/>
                        </a:spcAft>
                      </a:pPr>
                      <a:r>
                        <a:rPr lang="es-ES_tradnl" sz="1400" b="1" kern="1200" dirty="0">
                          <a:effectLst/>
                          <a:latin typeface="Arial" panose="020B0604020202020204" pitchFamily="34" charset="0"/>
                          <a:cs typeface="Arial" panose="020B0604020202020204" pitchFamily="34" charset="0"/>
                        </a:rPr>
                        <a:t>Características: </a:t>
                      </a:r>
                      <a:endParaRPr lang="es-CO" sz="14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spcAft>
                          <a:spcPts val="0"/>
                        </a:spcAft>
                      </a:pPr>
                      <a:r>
                        <a:rPr lang="es-ES_tradnl" sz="1400" b="0" i="0" u="none" strike="noStrike" cap="none" dirty="0">
                          <a:solidFill>
                            <a:srgbClr val="000000"/>
                          </a:solidFill>
                          <a:effectLst/>
                          <a:latin typeface="Arial" panose="020B0604020202020204" pitchFamily="34" charset="0"/>
                          <a:ea typeface="Arial"/>
                          <a:cs typeface="Arial" panose="020B0604020202020204" pitchFamily="34" charset="0"/>
                          <a:sym typeface="Arial"/>
                        </a:rPr>
                        <a:t>El sistema garantizara a los usuarios una seguridad en cuanto a la información que se procede en el sistema.</a:t>
                      </a:r>
                      <a:endParaRPr lang="es-CO"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91282475"/>
                  </a:ext>
                </a:extLst>
              </a:tr>
              <a:tr h="867040">
                <a:tc>
                  <a:txBody>
                    <a:bodyPr/>
                    <a:lstStyle/>
                    <a:p>
                      <a:pPr>
                        <a:spcAft>
                          <a:spcPts val="0"/>
                        </a:spcAft>
                      </a:pPr>
                      <a:r>
                        <a:rPr lang="es-ES_tradnl" sz="1400" b="1" kern="1200" dirty="0">
                          <a:effectLst/>
                          <a:latin typeface="Arial" panose="020B0604020202020204" pitchFamily="34" charset="0"/>
                          <a:cs typeface="Arial" panose="020B0604020202020204" pitchFamily="34" charset="0"/>
                        </a:rPr>
                        <a:t>Descripción del requerimiento: </a:t>
                      </a:r>
                      <a:endParaRPr lang="es-CO" sz="14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ES_tradnl" sz="1400" b="0" i="0" u="none" strike="noStrike" cap="none" dirty="0">
                          <a:solidFill>
                            <a:srgbClr val="000000"/>
                          </a:solidFill>
                          <a:effectLst/>
                          <a:latin typeface="Arial" panose="020B0604020202020204" pitchFamily="34" charset="0"/>
                          <a:ea typeface="Arial"/>
                          <a:cs typeface="Arial" panose="020B0604020202020204" pitchFamily="34" charset="0"/>
                          <a:sym typeface="Arial"/>
                        </a:rPr>
                        <a:t>Garantizar la seguridad del sistema con respecto a la información y datos que se manejan tales sean documentos, facturas, registros de material, dando acceso solo a personal autorizado </a:t>
                      </a:r>
                      <a:endParaRPr lang="es-CO"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95510762"/>
                  </a:ext>
                </a:extLst>
              </a:tr>
              <a:tr h="683240">
                <a:tc gridSpan="2">
                  <a:txBody>
                    <a:bodyPr/>
                    <a:lstStyle/>
                    <a:p>
                      <a:pPr>
                        <a:spcAft>
                          <a:spcPts val="0"/>
                        </a:spcAft>
                      </a:pPr>
                      <a:r>
                        <a:rPr lang="es-ES_tradnl" sz="1400" dirty="0">
                          <a:effectLst/>
                          <a:latin typeface="Arial" panose="020B0604020202020204" pitchFamily="34" charset="0"/>
                          <a:cs typeface="Arial" panose="020B0604020202020204" pitchFamily="34" charset="0"/>
                        </a:rPr>
                        <a:t>Prioridad del requerimiento:     </a:t>
                      </a:r>
                      <a:endParaRPr lang="es-CO" sz="1400" dirty="0">
                        <a:effectLst/>
                        <a:latin typeface="Arial" panose="020B0604020202020204" pitchFamily="34" charset="0"/>
                        <a:cs typeface="Arial" panose="020B0604020202020204" pitchFamily="34" charset="0"/>
                      </a:endParaRPr>
                    </a:p>
                    <a:p>
                      <a:pPr>
                        <a:spcAft>
                          <a:spcPts val="0"/>
                        </a:spcAft>
                        <a:tabLst>
                          <a:tab pos="895350" algn="l"/>
                        </a:tabLst>
                      </a:pPr>
                      <a:r>
                        <a:rPr lang="es-ES_tradnl" sz="1400" dirty="0">
                          <a:effectLst/>
                          <a:latin typeface="Arial" panose="020B0604020202020204" pitchFamily="34" charset="0"/>
                          <a:ea typeface="Times New Roman" panose="02020603050405020304" pitchFamily="18" charset="0"/>
                          <a:cs typeface="Arial" panose="020B0604020202020204" pitchFamily="34" charset="0"/>
                        </a:rPr>
                        <a:t>Alto</a:t>
                      </a:r>
                      <a:endParaRPr lang="es-CO" sz="14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hMerge="1">
                  <a:txBody>
                    <a:bodyPr/>
                    <a:lstStyle/>
                    <a:p>
                      <a:endParaRPr lang="es-CO"/>
                    </a:p>
                  </a:txBody>
                  <a:tcPr/>
                </a:tc>
                <a:extLst>
                  <a:ext uri="{0D108BD9-81ED-4DB2-BD59-A6C34878D82A}">
                    <a16:rowId xmlns:a16="http://schemas.microsoft.com/office/drawing/2014/main" val="730638498"/>
                  </a:ext>
                </a:extLst>
              </a:tr>
            </a:tbl>
          </a:graphicData>
        </a:graphic>
      </p:graphicFrame>
    </p:spTree>
    <p:extLst>
      <p:ext uri="{BB962C8B-B14F-4D97-AF65-F5344CB8AC3E}">
        <p14:creationId xmlns:p14="http://schemas.microsoft.com/office/powerpoint/2010/main" val="2604711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l="50000" t="11629" r="-3743" b="17501"/>
          <a:stretch/>
        </p:blipFill>
        <p:spPr bwMode="auto">
          <a:xfrm>
            <a:off x="19964" y="1184222"/>
            <a:ext cx="3172941" cy="5718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aphicFrame>
        <p:nvGraphicFramePr>
          <p:cNvPr id="3" name="Tabla 2"/>
          <p:cNvGraphicFramePr>
            <a:graphicFrameLocks noGrp="1"/>
          </p:cNvGraphicFramePr>
          <p:nvPr>
            <p:extLst>
              <p:ext uri="{D42A27DB-BD31-4B8C-83A1-F6EECF244321}">
                <p14:modId xmlns:p14="http://schemas.microsoft.com/office/powerpoint/2010/main" val="3998449695"/>
              </p:ext>
            </p:extLst>
          </p:nvPr>
        </p:nvGraphicFramePr>
        <p:xfrm>
          <a:off x="2701637" y="1787235"/>
          <a:ext cx="7200000" cy="3681656"/>
        </p:xfrm>
        <a:graphic>
          <a:graphicData uri="http://schemas.openxmlformats.org/drawingml/2006/table">
            <a:tbl>
              <a:tblPr firstRow="1" firstCol="1" bandRow="1"/>
              <a:tblGrid>
                <a:gridCol w="1625080">
                  <a:extLst>
                    <a:ext uri="{9D8B030D-6E8A-4147-A177-3AD203B41FA5}">
                      <a16:colId xmlns:a16="http://schemas.microsoft.com/office/drawing/2014/main" val="4178360264"/>
                    </a:ext>
                  </a:extLst>
                </a:gridCol>
                <a:gridCol w="5574920">
                  <a:extLst>
                    <a:ext uri="{9D8B030D-6E8A-4147-A177-3AD203B41FA5}">
                      <a16:colId xmlns:a16="http://schemas.microsoft.com/office/drawing/2014/main" val="3103126222"/>
                    </a:ext>
                  </a:extLst>
                </a:gridCol>
              </a:tblGrid>
              <a:tr h="764896">
                <a:tc>
                  <a:txBody>
                    <a:bodyPr/>
                    <a:lstStyle/>
                    <a:p>
                      <a:pPr>
                        <a:spcAft>
                          <a:spcPts val="0"/>
                        </a:spcAft>
                      </a:pPr>
                      <a:r>
                        <a:rPr lang="es-ES_tradnl" sz="1400" b="1" kern="1200" dirty="0">
                          <a:effectLst/>
                          <a:latin typeface="Arial" panose="020B0604020202020204" pitchFamily="34" charset="0"/>
                          <a:cs typeface="Arial" panose="020B0604020202020204" pitchFamily="34" charset="0"/>
                        </a:rPr>
                        <a:t>Identificación del requerimiento: </a:t>
                      </a:r>
                      <a:endParaRPr lang="es-CO" sz="14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s-ES_tradnl" sz="1400" b="0" i="0" u="none" strike="noStrike" cap="none" dirty="0">
                          <a:solidFill>
                            <a:srgbClr val="000000"/>
                          </a:solidFill>
                          <a:effectLst/>
                          <a:latin typeface="Arial" panose="020B0604020202020204" pitchFamily="34" charset="0"/>
                          <a:ea typeface="Arial"/>
                          <a:cs typeface="Arial" panose="020B0604020202020204" pitchFamily="34" charset="0"/>
                          <a:sym typeface="Arial"/>
                        </a:rPr>
                        <a:t>RNF06</a:t>
                      </a:r>
                    </a:p>
                    <a:p>
                      <a:pPr>
                        <a:spcAft>
                          <a:spcPts val="0"/>
                        </a:spcAft>
                      </a:pPr>
                      <a:endParaRPr lang="es-CO"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00873434"/>
                  </a:ext>
                </a:extLst>
              </a:tr>
              <a:tr h="683240">
                <a:tc>
                  <a:txBody>
                    <a:bodyPr/>
                    <a:lstStyle/>
                    <a:p>
                      <a:pPr>
                        <a:spcAft>
                          <a:spcPts val="0"/>
                        </a:spcAft>
                      </a:pPr>
                      <a:r>
                        <a:rPr lang="es-ES_tradnl" sz="1400" b="1" kern="1200" dirty="0">
                          <a:effectLst/>
                          <a:latin typeface="Arial" panose="020B0604020202020204" pitchFamily="34" charset="0"/>
                          <a:cs typeface="Arial" panose="020B0604020202020204" pitchFamily="34" charset="0"/>
                        </a:rPr>
                        <a:t>Nombre del Requerimiento: </a:t>
                      </a:r>
                      <a:endParaRPr lang="es-CO" sz="14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s-ES_tradnl" sz="1400" b="0" i="0" u="none" strike="noStrike" cap="none" dirty="0">
                          <a:solidFill>
                            <a:srgbClr val="000000"/>
                          </a:solidFill>
                          <a:effectLst/>
                          <a:latin typeface="Arial" panose="020B0604020202020204" pitchFamily="34" charset="0"/>
                          <a:ea typeface="Calibri" panose="020F0502020204030204" pitchFamily="34" charset="0"/>
                          <a:cs typeface="Arial" panose="020B0604020202020204" pitchFamily="34" charset="0"/>
                          <a:sym typeface="Arial"/>
                        </a:rPr>
                        <a:t>Tratamiento de datos</a:t>
                      </a:r>
                      <a:endParaRPr lang="es-CO"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34342286"/>
                  </a:ext>
                </a:extLst>
              </a:tr>
              <a:tr h="683240">
                <a:tc>
                  <a:txBody>
                    <a:bodyPr/>
                    <a:lstStyle/>
                    <a:p>
                      <a:pPr>
                        <a:spcAft>
                          <a:spcPts val="0"/>
                        </a:spcAft>
                      </a:pPr>
                      <a:r>
                        <a:rPr lang="es-ES_tradnl" sz="1400" b="1" kern="1200" dirty="0">
                          <a:effectLst/>
                          <a:latin typeface="Arial" panose="020B0604020202020204" pitchFamily="34" charset="0"/>
                          <a:cs typeface="Arial" panose="020B0604020202020204" pitchFamily="34" charset="0"/>
                        </a:rPr>
                        <a:t>Características: </a:t>
                      </a:r>
                      <a:endParaRPr lang="es-CO" sz="14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spcAft>
                          <a:spcPts val="0"/>
                        </a:spcAft>
                      </a:pPr>
                      <a:r>
                        <a:rPr lang="es-CO" sz="1400" dirty="0">
                          <a:effectLst/>
                          <a:latin typeface="Arial" panose="020B0604020202020204" pitchFamily="34" charset="0"/>
                          <a:ea typeface="Calibri" panose="020F0502020204030204" pitchFamily="34" charset="0"/>
                          <a:cs typeface="Arial" panose="020B0604020202020204" pitchFamily="34" charset="0"/>
                        </a:rPr>
                        <a:t>Se tiene el </a:t>
                      </a:r>
                      <a:r>
                        <a:rPr lang="es-ES" sz="1400" dirty="0">
                          <a:effectLst/>
                          <a:latin typeface="Arial" panose="020B0604020202020204" pitchFamily="34" charset="0"/>
                          <a:ea typeface="Calibri" panose="020F0502020204030204" pitchFamily="34" charset="0"/>
                          <a:cs typeface="Arial" panose="020B0604020202020204" pitchFamily="34" charset="0"/>
                        </a:rPr>
                        <a:t>consentimiento para tratar los datos de parte de los afectados</a:t>
                      </a:r>
                      <a:endParaRPr lang="es-CO"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91282475"/>
                  </a:ext>
                </a:extLst>
              </a:tr>
              <a:tr h="867040">
                <a:tc>
                  <a:txBody>
                    <a:bodyPr/>
                    <a:lstStyle/>
                    <a:p>
                      <a:pPr>
                        <a:spcAft>
                          <a:spcPts val="0"/>
                        </a:spcAft>
                      </a:pPr>
                      <a:r>
                        <a:rPr lang="es-ES_tradnl" sz="1400" b="1" kern="1200" dirty="0">
                          <a:effectLst/>
                          <a:latin typeface="Arial" panose="020B0604020202020204" pitchFamily="34" charset="0"/>
                          <a:cs typeface="Arial" panose="020B0604020202020204" pitchFamily="34" charset="0"/>
                        </a:rPr>
                        <a:t>Descripción del requerimiento: </a:t>
                      </a:r>
                      <a:endParaRPr lang="es-CO" sz="14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spcAft>
                          <a:spcPts val="0"/>
                        </a:spcAft>
                      </a:pPr>
                      <a:r>
                        <a:rPr lang="es-CO" sz="1400" dirty="0">
                          <a:effectLst/>
                          <a:latin typeface="Arial" panose="020B0604020202020204" pitchFamily="34" charset="0"/>
                          <a:ea typeface="Calibri" panose="020F0502020204030204" pitchFamily="34" charset="0"/>
                          <a:cs typeface="Arial" panose="020B0604020202020204" pitchFamily="34" charset="0"/>
                        </a:rPr>
                        <a:t>Se tendrá el acceso para el uso datos con consentimiento de los afectados para poder realizar operaciones</a:t>
                      </a:r>
                    </a:p>
                  </a:txBody>
                  <a:tcPr marL="68580" marR="68580" marT="0" marB="0"/>
                </a:tc>
                <a:extLst>
                  <a:ext uri="{0D108BD9-81ED-4DB2-BD59-A6C34878D82A}">
                    <a16:rowId xmlns:a16="http://schemas.microsoft.com/office/drawing/2014/main" val="1595510762"/>
                  </a:ext>
                </a:extLst>
              </a:tr>
              <a:tr h="683240">
                <a:tc gridSpan="2">
                  <a:txBody>
                    <a:bodyPr/>
                    <a:lstStyle/>
                    <a:p>
                      <a:pPr>
                        <a:spcAft>
                          <a:spcPts val="0"/>
                        </a:spcAft>
                      </a:pPr>
                      <a:r>
                        <a:rPr lang="es-ES_tradnl" sz="1400" dirty="0">
                          <a:effectLst/>
                          <a:latin typeface="Arial" panose="020B0604020202020204" pitchFamily="34" charset="0"/>
                          <a:cs typeface="Arial" panose="020B0604020202020204" pitchFamily="34" charset="0"/>
                        </a:rPr>
                        <a:t>Prioridad del requerimiento:     </a:t>
                      </a:r>
                      <a:endParaRPr lang="es-CO" sz="1400" dirty="0">
                        <a:effectLst/>
                        <a:latin typeface="Arial" panose="020B0604020202020204" pitchFamily="34" charset="0"/>
                        <a:cs typeface="Arial" panose="020B0604020202020204" pitchFamily="34" charset="0"/>
                      </a:endParaRPr>
                    </a:p>
                    <a:p>
                      <a:pPr>
                        <a:spcAft>
                          <a:spcPts val="0"/>
                        </a:spcAft>
                        <a:tabLst>
                          <a:tab pos="895350" algn="l"/>
                        </a:tabLst>
                      </a:pPr>
                      <a:r>
                        <a:rPr lang="es-ES_tradnl" sz="1400" dirty="0">
                          <a:effectLst/>
                          <a:latin typeface="Arial" panose="020B0604020202020204" pitchFamily="34" charset="0"/>
                          <a:ea typeface="Times New Roman" panose="02020603050405020304" pitchFamily="18" charset="0"/>
                          <a:cs typeface="Arial" panose="020B0604020202020204" pitchFamily="34" charset="0"/>
                        </a:rPr>
                        <a:t>Alto</a:t>
                      </a:r>
                      <a:endParaRPr lang="es-CO" sz="14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hMerge="1">
                  <a:txBody>
                    <a:bodyPr/>
                    <a:lstStyle/>
                    <a:p>
                      <a:endParaRPr lang="es-CO"/>
                    </a:p>
                  </a:txBody>
                  <a:tcPr/>
                </a:tc>
                <a:extLst>
                  <a:ext uri="{0D108BD9-81ED-4DB2-BD59-A6C34878D82A}">
                    <a16:rowId xmlns:a16="http://schemas.microsoft.com/office/drawing/2014/main" val="730638498"/>
                  </a:ext>
                </a:extLst>
              </a:tr>
            </a:tbl>
          </a:graphicData>
        </a:graphic>
      </p:graphicFrame>
    </p:spTree>
    <p:extLst>
      <p:ext uri="{BB962C8B-B14F-4D97-AF65-F5344CB8AC3E}">
        <p14:creationId xmlns:p14="http://schemas.microsoft.com/office/powerpoint/2010/main" val="1132575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429000" y="4900613"/>
            <a:ext cx="8158163" cy="1228725"/>
          </a:xfrm>
          <a:prstGeom prst="rect">
            <a:avLst/>
          </a:prstGeom>
        </p:spPr>
        <p:txBody>
          <a:bodyPr vert="horz" wrap="square" lIns="91440" tIns="45720" rIns="91440" bIns="45720" rtlCol="0" anchor="ctr">
            <a:noAutofit/>
          </a:bodyPr>
          <a:lstStyle/>
          <a:p>
            <a:pPr algn="l"/>
            <a:endParaRPr lang="es-CO" sz="8000" b="1" dirty="0">
              <a:solidFill>
                <a:srgbClr val="92D050"/>
              </a:solidFill>
            </a:endParaRPr>
          </a:p>
        </p:txBody>
      </p:sp>
      <p:sp>
        <p:nvSpPr>
          <p:cNvPr id="3" name="CuadroTexto 2"/>
          <p:cNvSpPr txBox="1"/>
          <p:nvPr/>
        </p:nvSpPr>
        <p:spPr>
          <a:xfrm>
            <a:off x="1835943" y="5129213"/>
            <a:ext cx="11344275" cy="1114425"/>
          </a:xfrm>
          <a:prstGeom prst="rect">
            <a:avLst/>
          </a:prstGeom>
        </p:spPr>
        <p:txBody>
          <a:bodyPr vert="horz" wrap="square" lIns="91440" tIns="45720" rIns="91440" bIns="45720" rtlCol="0" anchor="ctr">
            <a:noAutofit/>
          </a:bodyPr>
          <a:lstStyle/>
          <a:p>
            <a:pPr algn="l"/>
            <a:endParaRPr lang="es-CO" sz="8000" b="1" dirty="0">
              <a:solidFill>
                <a:srgbClr val="92D050"/>
              </a:solidFill>
            </a:endParaRPr>
          </a:p>
        </p:txBody>
      </p:sp>
      <p:sp>
        <p:nvSpPr>
          <p:cNvPr id="4" name="CuadroTexto 3"/>
          <p:cNvSpPr txBox="1"/>
          <p:nvPr/>
        </p:nvSpPr>
        <p:spPr>
          <a:xfrm>
            <a:off x="4557713" y="5029200"/>
            <a:ext cx="7634287" cy="1414463"/>
          </a:xfrm>
          <a:prstGeom prst="rect">
            <a:avLst/>
          </a:prstGeom>
        </p:spPr>
        <p:txBody>
          <a:bodyPr vert="horz" wrap="square" lIns="91440" tIns="45720" rIns="91440" bIns="45720" rtlCol="0" anchor="ctr">
            <a:noAutofit/>
          </a:bodyPr>
          <a:lstStyle/>
          <a:p>
            <a:pPr algn="l"/>
            <a:endParaRPr lang="es-CO" sz="8000" b="1" dirty="0">
              <a:solidFill>
                <a:srgbClr val="92D050"/>
              </a:solidFill>
            </a:endParaRPr>
          </a:p>
        </p:txBody>
      </p:sp>
      <p:sp>
        <p:nvSpPr>
          <p:cNvPr id="5" name="CuadroTexto 4"/>
          <p:cNvSpPr txBox="1"/>
          <p:nvPr/>
        </p:nvSpPr>
        <p:spPr>
          <a:xfrm>
            <a:off x="5062537" y="4900613"/>
            <a:ext cx="8420100" cy="1343025"/>
          </a:xfrm>
          <a:prstGeom prst="rect">
            <a:avLst/>
          </a:prstGeom>
        </p:spPr>
        <p:txBody>
          <a:bodyPr vert="horz" wrap="square" lIns="91440" tIns="45720" rIns="91440" bIns="45720" rtlCol="0" anchor="ctr">
            <a:noAutofit/>
          </a:bodyPr>
          <a:lstStyle/>
          <a:p>
            <a:pPr algn="l"/>
            <a:r>
              <a:rPr lang="es-CO" sz="6000" b="1" dirty="0">
                <a:solidFill>
                  <a:srgbClr val="92D050"/>
                </a:solidFill>
              </a:rPr>
              <a:t>Casos de uso</a:t>
            </a:r>
          </a:p>
        </p:txBody>
      </p:sp>
    </p:spTree>
    <p:extLst>
      <p:ext uri="{BB962C8B-B14F-4D97-AF65-F5344CB8AC3E}">
        <p14:creationId xmlns:p14="http://schemas.microsoft.com/office/powerpoint/2010/main" val="1384504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l="50000" t="14562" r="-4532" b="14562"/>
          <a:stretch/>
        </p:blipFill>
        <p:spPr bwMode="auto">
          <a:xfrm>
            <a:off x="-1" y="2563318"/>
            <a:ext cx="2604715" cy="42946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aphicFrame>
        <p:nvGraphicFramePr>
          <p:cNvPr id="16" name="Tabla 15"/>
          <p:cNvGraphicFramePr>
            <a:graphicFrameLocks noGrp="1"/>
          </p:cNvGraphicFramePr>
          <p:nvPr>
            <p:extLst>
              <p:ext uri="{D42A27DB-BD31-4B8C-83A1-F6EECF244321}">
                <p14:modId xmlns:p14="http://schemas.microsoft.com/office/powerpoint/2010/main" val="1204399281"/>
              </p:ext>
            </p:extLst>
          </p:nvPr>
        </p:nvGraphicFramePr>
        <p:xfrm>
          <a:off x="3078163" y="1730185"/>
          <a:ext cx="5605780" cy="1427099"/>
        </p:xfrm>
        <a:graphic>
          <a:graphicData uri="http://schemas.openxmlformats.org/drawingml/2006/table">
            <a:tbl>
              <a:tblPr firstRow="1" firstCol="1" bandRow="1"/>
              <a:tblGrid>
                <a:gridCol w="1076960">
                  <a:extLst>
                    <a:ext uri="{9D8B030D-6E8A-4147-A177-3AD203B41FA5}">
                      <a16:colId xmlns:a16="http://schemas.microsoft.com/office/drawing/2014/main" val="1029004159"/>
                    </a:ext>
                  </a:extLst>
                </a:gridCol>
                <a:gridCol w="4528820">
                  <a:extLst>
                    <a:ext uri="{9D8B030D-6E8A-4147-A177-3AD203B41FA5}">
                      <a16:colId xmlns:a16="http://schemas.microsoft.com/office/drawing/2014/main" val="4016739094"/>
                    </a:ext>
                  </a:extLst>
                </a:gridCol>
              </a:tblGrid>
              <a:tr h="0">
                <a:tc gridSpan="2">
                  <a:txBody>
                    <a:bodyPr/>
                    <a:lstStyle/>
                    <a:p>
                      <a:pPr marL="342900" lvl="0" indent="-342900">
                        <a:lnSpc>
                          <a:spcPct val="107000"/>
                        </a:lnSpc>
                        <a:spcAft>
                          <a:spcPts val="0"/>
                        </a:spcAft>
                        <a:buFont typeface="Symbol" panose="05050102010706020507" pitchFamily="18" charset="2"/>
                        <a:buBlip>
                          <a:blip r:embed="rId3"/>
                        </a:buBlip>
                      </a:pPr>
                      <a:r>
                        <a:rPr lang="es-CO" sz="1200" b="1" dirty="0">
                          <a:effectLst/>
                          <a:latin typeface="Calibri" panose="020F0502020204030204" pitchFamily="34" charset="0"/>
                          <a:ea typeface="Calibri" panose="020F0502020204030204" pitchFamily="34" charset="0"/>
                          <a:cs typeface="Times New Roman" panose="02020603050405020304" pitchFamily="18" charset="0"/>
                        </a:rPr>
                        <a:t>RF1: El sistema debe permitirá el registro de nuevos usuarios y la asignación de un rol dentro de la empresa</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extLst>
                  <a:ext uri="{0D108BD9-81ED-4DB2-BD59-A6C34878D82A}">
                    <a16:rowId xmlns:a16="http://schemas.microsoft.com/office/drawing/2014/main" val="3625206846"/>
                  </a:ext>
                </a:extLst>
              </a:tr>
              <a:tr h="0">
                <a:tc>
                  <a:txBody>
                    <a:bodyPr/>
                    <a:lstStyle/>
                    <a:p>
                      <a:pPr algn="ctr">
                        <a:lnSpc>
                          <a:spcPct val="107000"/>
                        </a:lnSpc>
                        <a:spcAft>
                          <a:spcPts val="0"/>
                        </a:spcAft>
                      </a:pPr>
                      <a:r>
                        <a:rPr lang="es-CO" sz="1200" b="1" dirty="0">
                          <a:effectLst/>
                          <a:latin typeface="Calibri" panose="020F0502020204030204" pitchFamily="34" charset="0"/>
                          <a:ea typeface="Calibri" panose="020F0502020204030204" pitchFamily="34" charset="0"/>
                          <a:cs typeface="Times New Roman" panose="02020603050405020304" pitchFamily="18" charset="0"/>
                        </a:rPr>
                        <a:t>CASOS DE USO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CO" sz="1200" b="1" dirty="0">
                          <a:effectLst/>
                          <a:latin typeface="Calibri" panose="020F0502020204030204" pitchFamily="34" charset="0"/>
                          <a:ea typeface="Calibri" panose="020F0502020204030204" pitchFamily="34" charset="0"/>
                          <a:cs typeface="Times New Roman" panose="02020603050405020304" pitchFamily="18" charset="0"/>
                        </a:rPr>
                        <a:t>DESCRIPCION</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7010576"/>
                  </a:ext>
                </a:extLst>
              </a:tr>
              <a:tr h="0">
                <a:tc>
                  <a:txBody>
                    <a:bodyPr/>
                    <a:lstStyle/>
                    <a:p>
                      <a:pPr>
                        <a:lnSpc>
                          <a:spcPct val="107000"/>
                        </a:lnSpc>
                        <a:spcAft>
                          <a:spcPts val="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CU 001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Registrar datos de usuario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6362482"/>
                  </a:ext>
                </a:extLst>
              </a:tr>
              <a:tr h="0">
                <a:tc>
                  <a:txBody>
                    <a:bodyPr/>
                    <a:lstStyle/>
                    <a:p>
                      <a:pPr>
                        <a:lnSpc>
                          <a:spcPct val="107000"/>
                        </a:lnSpc>
                        <a:spcAft>
                          <a:spcPts val="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CU 002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Modificar usuario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9197145"/>
                  </a:ext>
                </a:extLst>
              </a:tr>
              <a:tr h="0">
                <a:tc>
                  <a:txBody>
                    <a:bodyPr/>
                    <a:lstStyle/>
                    <a:p>
                      <a:pPr>
                        <a:lnSpc>
                          <a:spcPct val="107000"/>
                        </a:lnSpc>
                        <a:spcAft>
                          <a:spcPts val="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CU 003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Consultar usuario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7644805"/>
                  </a:ext>
                </a:extLst>
              </a:tr>
              <a:tr h="0">
                <a:tc>
                  <a:txBody>
                    <a:bodyPr/>
                    <a:lstStyle/>
                    <a:p>
                      <a:pPr>
                        <a:lnSpc>
                          <a:spcPct val="107000"/>
                        </a:lnSpc>
                        <a:spcAft>
                          <a:spcPts val="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CU 004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Cambiar contraseña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9612796"/>
                  </a:ext>
                </a:extLst>
              </a:tr>
              <a:tr h="0">
                <a:tc>
                  <a:txBody>
                    <a:bodyPr/>
                    <a:lstStyle/>
                    <a:p>
                      <a:pPr>
                        <a:lnSpc>
                          <a:spcPct val="107000"/>
                        </a:lnSpc>
                        <a:spcAft>
                          <a:spcPts val="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CU 005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Asignar</a:t>
                      </a:r>
                      <a:r>
                        <a:rPr lang="es-CO" sz="1100" baseline="0" dirty="0">
                          <a:effectLst/>
                          <a:latin typeface="Calibri" panose="020F0502020204030204" pitchFamily="34" charset="0"/>
                          <a:ea typeface="Calibri" panose="020F0502020204030204" pitchFamily="34" charset="0"/>
                          <a:cs typeface="Times New Roman" panose="02020603050405020304" pitchFamily="18" charset="0"/>
                        </a:rPr>
                        <a:t> </a:t>
                      </a:r>
                      <a:r>
                        <a:rPr lang="es-CO" sz="1100" dirty="0">
                          <a:effectLst/>
                          <a:latin typeface="Calibri" panose="020F0502020204030204" pitchFamily="34" charset="0"/>
                          <a:ea typeface="Calibri" panose="020F0502020204030204" pitchFamily="34" charset="0"/>
                          <a:cs typeface="Times New Roman" panose="02020603050405020304" pitchFamily="18" charset="0"/>
                        </a:rPr>
                        <a:t> rol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21625"/>
                  </a:ext>
                </a:extLst>
              </a:tr>
            </a:tbl>
          </a:graphicData>
        </a:graphic>
      </p:graphicFrame>
      <p:graphicFrame>
        <p:nvGraphicFramePr>
          <p:cNvPr id="17" name="Tabla 16"/>
          <p:cNvGraphicFramePr>
            <a:graphicFrameLocks noGrp="1"/>
          </p:cNvGraphicFramePr>
          <p:nvPr>
            <p:extLst>
              <p:ext uri="{D42A27DB-BD31-4B8C-83A1-F6EECF244321}">
                <p14:modId xmlns:p14="http://schemas.microsoft.com/office/powerpoint/2010/main" val="202050941"/>
              </p:ext>
            </p:extLst>
          </p:nvPr>
        </p:nvGraphicFramePr>
        <p:xfrm>
          <a:off x="3078163" y="3288418"/>
          <a:ext cx="5605780" cy="1231392"/>
        </p:xfrm>
        <a:graphic>
          <a:graphicData uri="http://schemas.openxmlformats.org/drawingml/2006/table">
            <a:tbl>
              <a:tblPr firstRow="1" firstCol="1" bandRow="1"/>
              <a:tblGrid>
                <a:gridCol w="1076960">
                  <a:extLst>
                    <a:ext uri="{9D8B030D-6E8A-4147-A177-3AD203B41FA5}">
                      <a16:colId xmlns:a16="http://schemas.microsoft.com/office/drawing/2014/main" val="252824830"/>
                    </a:ext>
                  </a:extLst>
                </a:gridCol>
                <a:gridCol w="4528820">
                  <a:extLst>
                    <a:ext uri="{9D8B030D-6E8A-4147-A177-3AD203B41FA5}">
                      <a16:colId xmlns:a16="http://schemas.microsoft.com/office/drawing/2014/main" val="867285502"/>
                    </a:ext>
                  </a:extLst>
                </a:gridCol>
              </a:tblGrid>
              <a:tr h="31250">
                <a:tc gridSpan="2">
                  <a:txBody>
                    <a:bodyPr/>
                    <a:lstStyle/>
                    <a:p>
                      <a:pPr marL="342900" lvl="0" indent="-342900">
                        <a:lnSpc>
                          <a:spcPct val="107000"/>
                        </a:lnSpc>
                        <a:spcAft>
                          <a:spcPts val="0"/>
                        </a:spcAft>
                        <a:buFont typeface="Symbol" panose="05050102010706020507" pitchFamily="18" charset="2"/>
                        <a:buBlip>
                          <a:blip r:embed="rId3"/>
                        </a:buBlip>
                      </a:pPr>
                      <a:r>
                        <a:rPr lang="es-CO" sz="1200" b="1" dirty="0">
                          <a:effectLst/>
                          <a:latin typeface="Calibri" panose="020F0502020204030204" pitchFamily="34" charset="0"/>
                          <a:ea typeface="Calibri" panose="020F0502020204030204" pitchFamily="34" charset="0"/>
                          <a:cs typeface="Times New Roman" panose="02020603050405020304" pitchFamily="18" charset="0"/>
                        </a:rPr>
                        <a:t>RF2: El sistema permitirá el ingreso a usuarios registrados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extLst>
                  <a:ext uri="{0D108BD9-81ED-4DB2-BD59-A6C34878D82A}">
                    <a16:rowId xmlns:a16="http://schemas.microsoft.com/office/drawing/2014/main" val="1142833546"/>
                  </a:ext>
                </a:extLst>
              </a:tr>
              <a:tr h="0">
                <a:tc>
                  <a:txBody>
                    <a:bodyPr/>
                    <a:lstStyle/>
                    <a:p>
                      <a:pPr algn="ctr">
                        <a:lnSpc>
                          <a:spcPct val="107000"/>
                        </a:lnSpc>
                        <a:spcAft>
                          <a:spcPts val="0"/>
                        </a:spcAft>
                      </a:pPr>
                      <a:r>
                        <a:rPr lang="es-CO" sz="1200" b="1" dirty="0">
                          <a:effectLst/>
                          <a:latin typeface="Calibri" panose="020F0502020204030204" pitchFamily="34" charset="0"/>
                          <a:ea typeface="Calibri" panose="020F0502020204030204" pitchFamily="34" charset="0"/>
                          <a:cs typeface="Times New Roman" panose="02020603050405020304" pitchFamily="18" charset="0"/>
                        </a:rPr>
                        <a:t>CASOS DE USO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CO" sz="1200" b="1" dirty="0">
                          <a:effectLst/>
                          <a:latin typeface="Calibri" panose="020F0502020204030204" pitchFamily="34" charset="0"/>
                          <a:ea typeface="Calibri" panose="020F0502020204030204" pitchFamily="34" charset="0"/>
                          <a:cs typeface="Times New Roman" panose="02020603050405020304" pitchFamily="18" charset="0"/>
                        </a:rPr>
                        <a:t>DESCRIPCION</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2837506"/>
                  </a:ext>
                </a:extLst>
              </a:tr>
              <a:tr h="0">
                <a:tc>
                  <a:txBody>
                    <a:bodyPr/>
                    <a:lstStyle/>
                    <a:p>
                      <a:pPr>
                        <a:lnSpc>
                          <a:spcPct val="107000"/>
                        </a:lnSpc>
                        <a:spcAft>
                          <a:spcPts val="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CU 003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Consultar usuario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801629"/>
                  </a:ext>
                </a:extLst>
              </a:tr>
              <a:tr h="0">
                <a:tc>
                  <a:txBody>
                    <a:bodyPr/>
                    <a:lstStyle/>
                    <a:p>
                      <a:pPr>
                        <a:lnSpc>
                          <a:spcPct val="107000"/>
                        </a:lnSpc>
                        <a:spcAft>
                          <a:spcPts val="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CU 006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Cerrar</a:t>
                      </a:r>
                      <a:r>
                        <a:rPr lang="es-CO" sz="1100" baseline="0" dirty="0">
                          <a:effectLst/>
                          <a:latin typeface="Calibri" panose="020F0502020204030204" pitchFamily="34" charset="0"/>
                          <a:ea typeface="Calibri" panose="020F0502020204030204" pitchFamily="34" charset="0"/>
                          <a:cs typeface="Times New Roman" panose="02020603050405020304" pitchFamily="18" charset="0"/>
                        </a:rPr>
                        <a:t> sesión</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3796772"/>
                  </a:ext>
                </a:extLst>
              </a:tr>
              <a:tr h="0">
                <a:tc>
                  <a:txBody>
                    <a:bodyPr/>
                    <a:lstStyle/>
                    <a:p>
                      <a:pPr>
                        <a:lnSpc>
                          <a:spcPct val="107000"/>
                        </a:lnSpc>
                        <a:spcAft>
                          <a:spcPts val="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CU 007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Iniciar sesión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4680726"/>
                  </a:ext>
                </a:extLst>
              </a:tr>
              <a:tr h="0">
                <a:tc>
                  <a:txBody>
                    <a:bodyPr/>
                    <a:lstStyle/>
                    <a:p>
                      <a:pPr>
                        <a:lnSpc>
                          <a:spcPct val="107000"/>
                        </a:lnSpc>
                        <a:spcAft>
                          <a:spcPts val="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CU 008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Recuperar contraseña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776457"/>
                  </a:ext>
                </a:extLst>
              </a:tr>
              <a:tr h="0">
                <a:tc>
                  <a:txBody>
                    <a:bodyPr/>
                    <a:lstStyle/>
                    <a:p>
                      <a:pPr>
                        <a:lnSpc>
                          <a:spcPct val="107000"/>
                        </a:lnSpc>
                        <a:spcAft>
                          <a:spcPts val="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CU 004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Cambiar contraseña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53863072"/>
                  </a:ext>
                </a:extLst>
              </a:tr>
            </a:tbl>
          </a:graphicData>
        </a:graphic>
      </p:graphicFrame>
      <p:graphicFrame>
        <p:nvGraphicFramePr>
          <p:cNvPr id="18" name="Tabla 17"/>
          <p:cNvGraphicFramePr>
            <a:graphicFrameLocks noGrp="1"/>
          </p:cNvGraphicFramePr>
          <p:nvPr>
            <p:extLst>
              <p:ext uri="{D42A27DB-BD31-4B8C-83A1-F6EECF244321}">
                <p14:modId xmlns:p14="http://schemas.microsoft.com/office/powerpoint/2010/main" val="974098884"/>
              </p:ext>
            </p:extLst>
          </p:nvPr>
        </p:nvGraphicFramePr>
        <p:xfrm>
          <a:off x="3078163" y="4646392"/>
          <a:ext cx="5605780" cy="897128"/>
        </p:xfrm>
        <a:graphic>
          <a:graphicData uri="http://schemas.openxmlformats.org/drawingml/2006/table">
            <a:tbl>
              <a:tblPr firstRow="1" firstCol="1" bandRow="1"/>
              <a:tblGrid>
                <a:gridCol w="1076960">
                  <a:extLst>
                    <a:ext uri="{9D8B030D-6E8A-4147-A177-3AD203B41FA5}">
                      <a16:colId xmlns:a16="http://schemas.microsoft.com/office/drawing/2014/main" val="2974629941"/>
                    </a:ext>
                  </a:extLst>
                </a:gridCol>
                <a:gridCol w="4528820">
                  <a:extLst>
                    <a:ext uri="{9D8B030D-6E8A-4147-A177-3AD203B41FA5}">
                      <a16:colId xmlns:a16="http://schemas.microsoft.com/office/drawing/2014/main" val="4006915756"/>
                    </a:ext>
                  </a:extLst>
                </a:gridCol>
              </a:tblGrid>
              <a:tr h="31306">
                <a:tc gridSpan="2">
                  <a:txBody>
                    <a:bodyPr/>
                    <a:lstStyle/>
                    <a:p>
                      <a:pPr marL="342900" lvl="0" indent="-342900">
                        <a:lnSpc>
                          <a:spcPct val="107000"/>
                        </a:lnSpc>
                        <a:spcAft>
                          <a:spcPts val="0"/>
                        </a:spcAft>
                        <a:buFont typeface="Symbol" panose="05050102010706020507" pitchFamily="18" charset="2"/>
                        <a:buBlip>
                          <a:blip r:embed="rId3"/>
                        </a:buBlip>
                      </a:pPr>
                      <a:r>
                        <a:rPr lang="es-CO" sz="1200" b="1" dirty="0">
                          <a:effectLst/>
                          <a:latin typeface="Calibri" panose="020F0502020204030204" pitchFamily="34" charset="0"/>
                          <a:ea typeface="Calibri" panose="020F0502020204030204" pitchFamily="34" charset="0"/>
                          <a:cs typeface="Times New Roman" panose="02020603050405020304" pitchFamily="18" charset="0"/>
                        </a:rPr>
                        <a:t>RF3:</a:t>
                      </a:r>
                      <a:r>
                        <a:rPr lang="es-CO" sz="1100" dirty="0">
                          <a:effectLst/>
                          <a:latin typeface="Calibri" panose="020F0502020204030204" pitchFamily="34" charset="0"/>
                          <a:ea typeface="Calibri" panose="020F0502020204030204" pitchFamily="34" charset="0"/>
                          <a:cs typeface="Times New Roman" panose="02020603050405020304" pitchFamily="18" charset="0"/>
                        </a:rPr>
                        <a:t> </a:t>
                      </a:r>
                      <a:r>
                        <a:rPr lang="es-CO" sz="1100" b="1" dirty="0">
                          <a:effectLst/>
                          <a:latin typeface="Calibri" panose="020F0502020204030204" pitchFamily="34" charset="0"/>
                          <a:ea typeface="Calibri" panose="020F0502020204030204" pitchFamily="34" charset="0"/>
                          <a:cs typeface="Times New Roman" panose="02020603050405020304" pitchFamily="18" charset="0"/>
                        </a:rPr>
                        <a:t>El sistema permitirá registrar el inventarío de repuestos y almacenará la información.</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extLst>
                  <a:ext uri="{0D108BD9-81ED-4DB2-BD59-A6C34878D82A}">
                    <a16:rowId xmlns:a16="http://schemas.microsoft.com/office/drawing/2014/main" val="2691982041"/>
                  </a:ext>
                </a:extLst>
              </a:tr>
              <a:tr h="0">
                <a:tc>
                  <a:txBody>
                    <a:bodyPr/>
                    <a:lstStyle/>
                    <a:p>
                      <a:pPr algn="ctr">
                        <a:lnSpc>
                          <a:spcPct val="107000"/>
                        </a:lnSpc>
                        <a:spcAft>
                          <a:spcPts val="0"/>
                        </a:spcAft>
                      </a:pPr>
                      <a:r>
                        <a:rPr lang="es-CO" sz="1200" b="1" dirty="0">
                          <a:effectLst/>
                          <a:latin typeface="Calibri" panose="020F0502020204030204" pitchFamily="34" charset="0"/>
                          <a:ea typeface="Calibri" panose="020F0502020204030204" pitchFamily="34" charset="0"/>
                          <a:cs typeface="Times New Roman" panose="02020603050405020304" pitchFamily="18" charset="0"/>
                        </a:rPr>
                        <a:t>CASOS DE USO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CO" sz="1200" b="1" dirty="0">
                          <a:effectLst/>
                          <a:latin typeface="Calibri" panose="020F0502020204030204" pitchFamily="34" charset="0"/>
                          <a:ea typeface="Calibri" panose="020F0502020204030204" pitchFamily="34" charset="0"/>
                          <a:cs typeface="Times New Roman" panose="02020603050405020304" pitchFamily="18" charset="0"/>
                        </a:rPr>
                        <a:t>DESCRIPCION</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1366732"/>
                  </a:ext>
                </a:extLst>
              </a:tr>
              <a:tr h="0">
                <a:tc>
                  <a:txBody>
                    <a:bodyPr/>
                    <a:lstStyle/>
                    <a:p>
                      <a:pPr>
                        <a:lnSpc>
                          <a:spcPct val="107000"/>
                        </a:lnSpc>
                        <a:spcAft>
                          <a:spcPts val="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CU 009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Reportar entrada de repuestos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4016477"/>
                  </a:ext>
                </a:extLst>
              </a:tr>
              <a:tr h="0">
                <a:tc>
                  <a:txBody>
                    <a:bodyPr/>
                    <a:lstStyle/>
                    <a:p>
                      <a:pPr>
                        <a:lnSpc>
                          <a:spcPct val="107000"/>
                        </a:lnSpc>
                        <a:spcAft>
                          <a:spcPts val="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CU 0010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Reportar salida de repuestos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5939165"/>
                  </a:ext>
                </a:extLst>
              </a:tr>
            </a:tbl>
          </a:graphicData>
        </a:graphic>
      </p:graphicFrame>
      <p:graphicFrame>
        <p:nvGraphicFramePr>
          <p:cNvPr id="19" name="Tabla 18"/>
          <p:cNvGraphicFramePr>
            <a:graphicFrameLocks noGrp="1"/>
          </p:cNvGraphicFramePr>
          <p:nvPr>
            <p:extLst>
              <p:ext uri="{D42A27DB-BD31-4B8C-83A1-F6EECF244321}">
                <p14:modId xmlns:p14="http://schemas.microsoft.com/office/powerpoint/2010/main" val="501003188"/>
              </p:ext>
            </p:extLst>
          </p:nvPr>
        </p:nvGraphicFramePr>
        <p:xfrm>
          <a:off x="3078163" y="5691392"/>
          <a:ext cx="5605780" cy="1084199"/>
        </p:xfrm>
        <a:graphic>
          <a:graphicData uri="http://schemas.openxmlformats.org/drawingml/2006/table">
            <a:tbl>
              <a:tblPr firstRow="1" firstCol="1" bandRow="1"/>
              <a:tblGrid>
                <a:gridCol w="1076960">
                  <a:extLst>
                    <a:ext uri="{9D8B030D-6E8A-4147-A177-3AD203B41FA5}">
                      <a16:colId xmlns:a16="http://schemas.microsoft.com/office/drawing/2014/main" val="431812202"/>
                    </a:ext>
                  </a:extLst>
                </a:gridCol>
                <a:gridCol w="4528820">
                  <a:extLst>
                    <a:ext uri="{9D8B030D-6E8A-4147-A177-3AD203B41FA5}">
                      <a16:colId xmlns:a16="http://schemas.microsoft.com/office/drawing/2014/main" val="583618798"/>
                    </a:ext>
                  </a:extLst>
                </a:gridCol>
              </a:tblGrid>
              <a:tr h="0">
                <a:tc gridSpan="2">
                  <a:txBody>
                    <a:bodyPr/>
                    <a:lstStyle/>
                    <a:p>
                      <a:pPr marL="342900" lvl="0" indent="-342900">
                        <a:lnSpc>
                          <a:spcPct val="107000"/>
                        </a:lnSpc>
                        <a:spcAft>
                          <a:spcPts val="0"/>
                        </a:spcAft>
                        <a:buFont typeface="Symbol" panose="05050102010706020507" pitchFamily="18" charset="2"/>
                        <a:buBlip>
                          <a:blip r:embed="rId3"/>
                        </a:buBlip>
                      </a:pPr>
                      <a:r>
                        <a:rPr lang="es-CO" sz="1200" b="1" dirty="0">
                          <a:effectLst/>
                          <a:latin typeface="Calibri" panose="020F0502020204030204" pitchFamily="34" charset="0"/>
                          <a:ea typeface="Calibri" panose="020F0502020204030204" pitchFamily="34" charset="0"/>
                          <a:cs typeface="Times New Roman" panose="02020603050405020304" pitchFamily="18" charset="0"/>
                        </a:rPr>
                        <a:t>RF4: El sistema permitirá eliminar y añadir a los proveedores con los que la empresa tenga contacto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extLst>
                  <a:ext uri="{0D108BD9-81ED-4DB2-BD59-A6C34878D82A}">
                    <a16:rowId xmlns:a16="http://schemas.microsoft.com/office/drawing/2014/main" val="954361178"/>
                  </a:ext>
                </a:extLst>
              </a:tr>
              <a:tr h="0">
                <a:tc>
                  <a:txBody>
                    <a:bodyPr/>
                    <a:lstStyle/>
                    <a:p>
                      <a:pPr algn="ctr">
                        <a:lnSpc>
                          <a:spcPct val="107000"/>
                        </a:lnSpc>
                        <a:spcAft>
                          <a:spcPts val="0"/>
                        </a:spcAft>
                      </a:pPr>
                      <a:r>
                        <a:rPr lang="es-CO" sz="1200" b="1" dirty="0">
                          <a:effectLst/>
                          <a:latin typeface="Calibri" panose="020F0502020204030204" pitchFamily="34" charset="0"/>
                          <a:ea typeface="Calibri" panose="020F0502020204030204" pitchFamily="34" charset="0"/>
                          <a:cs typeface="Times New Roman" panose="02020603050405020304" pitchFamily="18" charset="0"/>
                        </a:rPr>
                        <a:t>CASOS DE USO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CO" sz="1200" b="1" dirty="0">
                          <a:effectLst/>
                          <a:latin typeface="Calibri" panose="020F0502020204030204" pitchFamily="34" charset="0"/>
                          <a:ea typeface="Calibri" panose="020F0502020204030204" pitchFamily="34" charset="0"/>
                          <a:cs typeface="Times New Roman" panose="02020603050405020304" pitchFamily="18" charset="0"/>
                        </a:rPr>
                        <a:t>DESCRIPCION</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6052516"/>
                  </a:ext>
                </a:extLst>
              </a:tr>
              <a:tr h="0">
                <a:tc>
                  <a:txBody>
                    <a:bodyPr/>
                    <a:lstStyle/>
                    <a:p>
                      <a:pPr>
                        <a:lnSpc>
                          <a:spcPct val="107000"/>
                        </a:lnSpc>
                        <a:spcAft>
                          <a:spcPts val="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CU 011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Registrar proveedor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4609774"/>
                  </a:ext>
                </a:extLst>
              </a:tr>
              <a:tr h="0">
                <a:tc>
                  <a:txBody>
                    <a:bodyPr/>
                    <a:lstStyle/>
                    <a:p>
                      <a:pPr>
                        <a:lnSpc>
                          <a:spcPct val="107000"/>
                        </a:lnSpc>
                        <a:spcAft>
                          <a:spcPts val="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CU 012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Eliminar proveedor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7319774"/>
                  </a:ext>
                </a:extLst>
              </a:tr>
              <a:tr h="0">
                <a:tc>
                  <a:txBody>
                    <a:bodyPr/>
                    <a:lstStyle/>
                    <a:p>
                      <a:pPr>
                        <a:lnSpc>
                          <a:spcPct val="107000"/>
                        </a:lnSpc>
                        <a:spcAft>
                          <a:spcPts val="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CU 013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Consultar proveedores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8671517"/>
                  </a:ext>
                </a:extLst>
              </a:tr>
            </a:tbl>
          </a:graphicData>
        </a:graphic>
      </p:graphicFrame>
      <p:sp>
        <p:nvSpPr>
          <p:cNvPr id="27" name="Rectangle 2"/>
          <p:cNvSpPr>
            <a:spLocks noChangeArrowheads="1"/>
          </p:cNvSpPr>
          <p:nvPr/>
        </p:nvSpPr>
        <p:spPr bwMode="auto">
          <a:xfrm>
            <a:off x="3078163" y="463775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dirty="0"/>
          </a:p>
        </p:txBody>
      </p:sp>
    </p:spTree>
    <p:extLst>
      <p:ext uri="{BB962C8B-B14F-4D97-AF65-F5344CB8AC3E}">
        <p14:creationId xmlns:p14="http://schemas.microsoft.com/office/powerpoint/2010/main" val="2833962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l="50000" t="14562" r="-4532" b="14562"/>
          <a:stretch/>
        </p:blipFill>
        <p:spPr bwMode="auto">
          <a:xfrm>
            <a:off x="0" y="2486958"/>
            <a:ext cx="2604715" cy="42946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aphicFrame>
        <p:nvGraphicFramePr>
          <p:cNvPr id="4" name="Tabla 3"/>
          <p:cNvGraphicFramePr>
            <a:graphicFrameLocks noGrp="1"/>
          </p:cNvGraphicFramePr>
          <p:nvPr>
            <p:extLst>
              <p:ext uri="{D42A27DB-BD31-4B8C-83A1-F6EECF244321}">
                <p14:modId xmlns:p14="http://schemas.microsoft.com/office/powerpoint/2010/main" val="1700715644"/>
              </p:ext>
            </p:extLst>
          </p:nvPr>
        </p:nvGraphicFramePr>
        <p:xfrm>
          <a:off x="3464849" y="2012064"/>
          <a:ext cx="5605780" cy="595443"/>
        </p:xfrm>
        <a:graphic>
          <a:graphicData uri="http://schemas.openxmlformats.org/drawingml/2006/table">
            <a:tbl>
              <a:tblPr firstRow="1" firstCol="1" bandRow="1"/>
              <a:tblGrid>
                <a:gridCol w="1076960">
                  <a:extLst>
                    <a:ext uri="{9D8B030D-6E8A-4147-A177-3AD203B41FA5}">
                      <a16:colId xmlns:a16="http://schemas.microsoft.com/office/drawing/2014/main" val="1906404273"/>
                    </a:ext>
                  </a:extLst>
                </a:gridCol>
                <a:gridCol w="4528820">
                  <a:extLst>
                    <a:ext uri="{9D8B030D-6E8A-4147-A177-3AD203B41FA5}">
                      <a16:colId xmlns:a16="http://schemas.microsoft.com/office/drawing/2014/main" val="3678196610"/>
                    </a:ext>
                  </a:extLst>
                </a:gridCol>
              </a:tblGrid>
              <a:tr h="204164">
                <a:tc gridSpan="2">
                  <a:txBody>
                    <a:bodyPr/>
                    <a:lstStyle/>
                    <a:p>
                      <a:pPr marL="342900" lvl="0" indent="-342900">
                        <a:lnSpc>
                          <a:spcPct val="107000"/>
                        </a:lnSpc>
                        <a:spcAft>
                          <a:spcPts val="0"/>
                        </a:spcAft>
                        <a:buFont typeface="Symbol" panose="05050102010706020507" pitchFamily="18" charset="2"/>
                        <a:buBlip>
                          <a:blip r:embed="rId3"/>
                        </a:buBlip>
                      </a:pPr>
                      <a:r>
                        <a:rPr lang="es-CO" sz="1200" b="1" dirty="0">
                          <a:effectLst/>
                          <a:latin typeface="Calibri" panose="020F0502020204030204" pitchFamily="34" charset="0"/>
                          <a:ea typeface="Calibri" panose="020F0502020204030204" pitchFamily="34" charset="0"/>
                          <a:cs typeface="Times New Roman" panose="02020603050405020304" pitchFamily="18" charset="0"/>
                        </a:rPr>
                        <a:t>RF5: El sistema notificara inconsistencias de documentos de servicio.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extLst>
                  <a:ext uri="{0D108BD9-81ED-4DB2-BD59-A6C34878D82A}">
                    <a16:rowId xmlns:a16="http://schemas.microsoft.com/office/drawing/2014/main" val="648091333"/>
                  </a:ext>
                </a:extLst>
              </a:tr>
              <a:tr h="204164">
                <a:tc>
                  <a:txBody>
                    <a:bodyPr/>
                    <a:lstStyle/>
                    <a:p>
                      <a:pPr algn="ctr">
                        <a:lnSpc>
                          <a:spcPct val="107000"/>
                        </a:lnSpc>
                        <a:spcAft>
                          <a:spcPts val="0"/>
                        </a:spcAft>
                      </a:pPr>
                      <a:r>
                        <a:rPr lang="es-CO" sz="1200" b="1" dirty="0">
                          <a:effectLst/>
                          <a:latin typeface="Calibri" panose="020F0502020204030204" pitchFamily="34" charset="0"/>
                          <a:ea typeface="Calibri" panose="020F0502020204030204" pitchFamily="34" charset="0"/>
                          <a:cs typeface="Times New Roman" panose="02020603050405020304" pitchFamily="18" charset="0"/>
                        </a:rPr>
                        <a:t>CASOS DE USO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CO" sz="1200" b="1" dirty="0">
                          <a:effectLst/>
                          <a:latin typeface="Calibri" panose="020F0502020204030204" pitchFamily="34" charset="0"/>
                          <a:ea typeface="Calibri" panose="020F0502020204030204" pitchFamily="34" charset="0"/>
                          <a:cs typeface="Times New Roman" panose="02020603050405020304" pitchFamily="18" charset="0"/>
                        </a:rPr>
                        <a:t>DESCRIPCION</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6173302"/>
                  </a:ext>
                </a:extLst>
              </a:tr>
              <a:tr h="187115">
                <a:tc>
                  <a:txBody>
                    <a:bodyPr/>
                    <a:lstStyle/>
                    <a:p>
                      <a:pPr>
                        <a:lnSpc>
                          <a:spcPct val="107000"/>
                        </a:lnSpc>
                        <a:spcAft>
                          <a:spcPts val="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CU 014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Notificar incumplimientos pagos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3092594"/>
                  </a:ext>
                </a:extLst>
              </a:tr>
            </a:tbl>
          </a:graphicData>
        </a:graphic>
      </p:graphicFrame>
      <p:graphicFrame>
        <p:nvGraphicFramePr>
          <p:cNvPr id="5" name="Tabla 4"/>
          <p:cNvGraphicFramePr>
            <a:graphicFrameLocks noGrp="1"/>
          </p:cNvGraphicFramePr>
          <p:nvPr>
            <p:extLst>
              <p:ext uri="{D42A27DB-BD31-4B8C-83A1-F6EECF244321}">
                <p14:modId xmlns:p14="http://schemas.microsoft.com/office/powerpoint/2010/main" val="4072977366"/>
              </p:ext>
            </p:extLst>
          </p:nvPr>
        </p:nvGraphicFramePr>
        <p:xfrm>
          <a:off x="3464849" y="2839398"/>
          <a:ext cx="5605780" cy="888492"/>
        </p:xfrm>
        <a:graphic>
          <a:graphicData uri="http://schemas.openxmlformats.org/drawingml/2006/table">
            <a:tbl>
              <a:tblPr firstRow="1" firstCol="1" bandRow="1"/>
              <a:tblGrid>
                <a:gridCol w="1076960">
                  <a:extLst>
                    <a:ext uri="{9D8B030D-6E8A-4147-A177-3AD203B41FA5}">
                      <a16:colId xmlns:a16="http://schemas.microsoft.com/office/drawing/2014/main" val="223752386"/>
                    </a:ext>
                  </a:extLst>
                </a:gridCol>
                <a:gridCol w="4528820">
                  <a:extLst>
                    <a:ext uri="{9D8B030D-6E8A-4147-A177-3AD203B41FA5}">
                      <a16:colId xmlns:a16="http://schemas.microsoft.com/office/drawing/2014/main" val="1528349525"/>
                    </a:ext>
                  </a:extLst>
                </a:gridCol>
              </a:tblGrid>
              <a:tr h="0">
                <a:tc gridSpan="2">
                  <a:txBody>
                    <a:bodyPr/>
                    <a:lstStyle/>
                    <a:p>
                      <a:pPr marL="342900" lvl="0" indent="-342900">
                        <a:lnSpc>
                          <a:spcPct val="107000"/>
                        </a:lnSpc>
                        <a:spcAft>
                          <a:spcPts val="0"/>
                        </a:spcAft>
                        <a:buFont typeface="Symbol" panose="05050102010706020507" pitchFamily="18" charset="2"/>
                        <a:buBlip>
                          <a:blip r:embed="rId3"/>
                        </a:buBlip>
                      </a:pPr>
                      <a:r>
                        <a:rPr lang="es-CO" sz="1200" b="1" dirty="0">
                          <a:effectLst/>
                          <a:latin typeface="Calibri" panose="020F0502020204030204" pitchFamily="34" charset="0"/>
                          <a:ea typeface="Calibri" panose="020F0502020204030204" pitchFamily="34" charset="0"/>
                          <a:cs typeface="Times New Roman" panose="02020603050405020304" pitchFamily="18" charset="0"/>
                        </a:rPr>
                        <a:t>RF6: El sistema permitirá registrar los datos del servicio prestado </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extLst>
                  <a:ext uri="{0D108BD9-81ED-4DB2-BD59-A6C34878D82A}">
                    <a16:rowId xmlns:a16="http://schemas.microsoft.com/office/drawing/2014/main" val="336884558"/>
                  </a:ext>
                </a:extLst>
              </a:tr>
              <a:tr h="0">
                <a:tc>
                  <a:txBody>
                    <a:bodyPr/>
                    <a:lstStyle/>
                    <a:p>
                      <a:pPr algn="ctr">
                        <a:lnSpc>
                          <a:spcPct val="107000"/>
                        </a:lnSpc>
                        <a:spcAft>
                          <a:spcPts val="0"/>
                        </a:spcAft>
                      </a:pPr>
                      <a:r>
                        <a:rPr lang="es-CO" sz="1200" b="1" dirty="0">
                          <a:effectLst/>
                          <a:latin typeface="Calibri" panose="020F0502020204030204" pitchFamily="34" charset="0"/>
                          <a:ea typeface="Calibri" panose="020F0502020204030204" pitchFamily="34" charset="0"/>
                          <a:cs typeface="Times New Roman" panose="02020603050405020304" pitchFamily="18" charset="0"/>
                        </a:rPr>
                        <a:t>CASOS DE USO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CO" sz="1200" b="1" dirty="0">
                          <a:effectLst/>
                          <a:latin typeface="Calibri" panose="020F0502020204030204" pitchFamily="34" charset="0"/>
                          <a:ea typeface="Calibri" panose="020F0502020204030204" pitchFamily="34" charset="0"/>
                          <a:cs typeface="Times New Roman" panose="02020603050405020304" pitchFamily="18" charset="0"/>
                        </a:rPr>
                        <a:t>DESCRIPCION</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5320958"/>
                  </a:ext>
                </a:extLst>
              </a:tr>
              <a:tr h="0">
                <a:tc>
                  <a:txBody>
                    <a:bodyPr/>
                    <a:lstStyle/>
                    <a:p>
                      <a:pPr algn="l">
                        <a:lnSpc>
                          <a:spcPct val="107000"/>
                        </a:lnSpc>
                        <a:spcAft>
                          <a:spcPts val="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CU 015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ES" sz="1100" dirty="0">
                          <a:effectLst/>
                          <a:latin typeface="Calibri" panose="020F0502020204030204" pitchFamily="34" charset="0"/>
                          <a:ea typeface="Calibri" panose="020F0502020204030204" pitchFamily="34" charset="0"/>
                          <a:cs typeface="Times New Roman" panose="02020603050405020304" pitchFamily="18" charset="0"/>
                        </a:rPr>
                        <a:t>Consultar datos del servicio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5434215"/>
                  </a:ext>
                </a:extLst>
              </a:tr>
              <a:tr h="0">
                <a:tc>
                  <a:txBody>
                    <a:bodyPr/>
                    <a:lstStyle/>
                    <a:p>
                      <a:pPr>
                        <a:lnSpc>
                          <a:spcPct val="107000"/>
                        </a:lnSpc>
                        <a:spcAft>
                          <a:spcPts val="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CU 016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Registrar datos del cliente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9483"/>
                  </a:ext>
                </a:extLst>
              </a:tr>
              <a:tr h="0">
                <a:tc>
                  <a:txBody>
                    <a:bodyPr/>
                    <a:lstStyle/>
                    <a:p>
                      <a:pPr>
                        <a:lnSpc>
                          <a:spcPct val="107000"/>
                        </a:lnSpc>
                        <a:spcAft>
                          <a:spcPts val="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CU 017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Registrar servicio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4167949"/>
                  </a:ext>
                </a:extLst>
              </a:tr>
            </a:tbl>
          </a:graphicData>
        </a:graphic>
      </p:graphicFrame>
      <p:graphicFrame>
        <p:nvGraphicFramePr>
          <p:cNvPr id="6" name="Tabla 5"/>
          <p:cNvGraphicFramePr>
            <a:graphicFrameLocks noGrp="1"/>
          </p:cNvGraphicFramePr>
          <p:nvPr>
            <p:extLst>
              <p:ext uri="{D42A27DB-BD31-4B8C-83A1-F6EECF244321}">
                <p14:modId xmlns:p14="http://schemas.microsoft.com/office/powerpoint/2010/main" val="4140962405"/>
              </p:ext>
            </p:extLst>
          </p:nvPr>
        </p:nvGraphicFramePr>
        <p:xfrm>
          <a:off x="3464849" y="3788331"/>
          <a:ext cx="5605780" cy="912749"/>
        </p:xfrm>
        <a:graphic>
          <a:graphicData uri="http://schemas.openxmlformats.org/drawingml/2006/table">
            <a:tbl>
              <a:tblPr firstRow="1" firstCol="1" bandRow="1"/>
              <a:tblGrid>
                <a:gridCol w="1076960">
                  <a:extLst>
                    <a:ext uri="{9D8B030D-6E8A-4147-A177-3AD203B41FA5}">
                      <a16:colId xmlns:a16="http://schemas.microsoft.com/office/drawing/2014/main" val="630122590"/>
                    </a:ext>
                  </a:extLst>
                </a:gridCol>
                <a:gridCol w="4528820">
                  <a:extLst>
                    <a:ext uri="{9D8B030D-6E8A-4147-A177-3AD203B41FA5}">
                      <a16:colId xmlns:a16="http://schemas.microsoft.com/office/drawing/2014/main" val="1251497675"/>
                    </a:ext>
                  </a:extLst>
                </a:gridCol>
              </a:tblGrid>
              <a:tr h="0">
                <a:tc gridSpan="2">
                  <a:txBody>
                    <a:bodyPr/>
                    <a:lstStyle/>
                    <a:p>
                      <a:pPr marL="342900" lvl="0" indent="-342900">
                        <a:lnSpc>
                          <a:spcPct val="107000"/>
                        </a:lnSpc>
                        <a:spcAft>
                          <a:spcPts val="0"/>
                        </a:spcAft>
                        <a:buFont typeface="Symbol" panose="05050102010706020507" pitchFamily="18" charset="2"/>
                        <a:buBlip>
                          <a:blip r:embed="rId3"/>
                        </a:buBlip>
                      </a:pPr>
                      <a:r>
                        <a:rPr lang="es-CO" sz="1200" b="1" dirty="0">
                          <a:effectLst/>
                          <a:latin typeface="Calibri" panose="020F0502020204030204" pitchFamily="34" charset="0"/>
                          <a:ea typeface="Calibri" panose="020F0502020204030204" pitchFamily="34" charset="0"/>
                          <a:cs typeface="Times New Roman" panose="02020603050405020304" pitchFamily="18" charset="0"/>
                        </a:rPr>
                        <a:t>RF7: El sistema permitirá que el usuario pueda consultar los productos registrados en él inventario.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extLst>
                  <a:ext uri="{0D108BD9-81ED-4DB2-BD59-A6C34878D82A}">
                    <a16:rowId xmlns:a16="http://schemas.microsoft.com/office/drawing/2014/main" val="953900273"/>
                  </a:ext>
                </a:extLst>
              </a:tr>
              <a:tr h="0">
                <a:tc>
                  <a:txBody>
                    <a:bodyPr/>
                    <a:lstStyle/>
                    <a:p>
                      <a:pPr algn="ctr">
                        <a:lnSpc>
                          <a:spcPct val="107000"/>
                        </a:lnSpc>
                        <a:spcAft>
                          <a:spcPts val="0"/>
                        </a:spcAft>
                      </a:pPr>
                      <a:r>
                        <a:rPr lang="es-CO" sz="1200" b="1" dirty="0">
                          <a:effectLst/>
                          <a:latin typeface="Calibri" panose="020F0502020204030204" pitchFamily="34" charset="0"/>
                          <a:ea typeface="Calibri" panose="020F0502020204030204" pitchFamily="34" charset="0"/>
                          <a:cs typeface="Times New Roman" panose="02020603050405020304" pitchFamily="18" charset="0"/>
                        </a:rPr>
                        <a:t>CASOS DE USO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CO" sz="1200" b="1" dirty="0">
                          <a:effectLst/>
                          <a:latin typeface="Calibri" panose="020F0502020204030204" pitchFamily="34" charset="0"/>
                          <a:ea typeface="Calibri" panose="020F0502020204030204" pitchFamily="34" charset="0"/>
                          <a:cs typeface="Times New Roman" panose="02020603050405020304" pitchFamily="18" charset="0"/>
                        </a:rPr>
                        <a:t>DESCRIPCION</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8762587"/>
                  </a:ext>
                </a:extLst>
              </a:tr>
              <a:tr h="0">
                <a:tc>
                  <a:txBody>
                    <a:bodyPr/>
                    <a:lstStyle/>
                    <a:p>
                      <a:pPr>
                        <a:lnSpc>
                          <a:spcPct val="107000"/>
                        </a:lnSpc>
                        <a:spcAft>
                          <a:spcPts val="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CU 018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Consultar disponibilidad de productos en inventario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5805812"/>
                  </a:ext>
                </a:extLst>
              </a:tr>
              <a:tr h="0">
                <a:tc>
                  <a:txBody>
                    <a:bodyPr/>
                    <a:lstStyle/>
                    <a:p>
                      <a:pPr>
                        <a:lnSpc>
                          <a:spcPct val="107000"/>
                        </a:lnSpc>
                        <a:spcAft>
                          <a:spcPts val="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CU 019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Seleccionar los productos necesarios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8809895"/>
                  </a:ext>
                </a:extLst>
              </a:tr>
            </a:tbl>
          </a:graphicData>
        </a:graphic>
      </p:graphicFrame>
      <p:graphicFrame>
        <p:nvGraphicFramePr>
          <p:cNvPr id="7" name="Tabla 6"/>
          <p:cNvGraphicFramePr>
            <a:graphicFrameLocks noGrp="1"/>
          </p:cNvGraphicFramePr>
          <p:nvPr>
            <p:extLst>
              <p:ext uri="{D42A27DB-BD31-4B8C-83A1-F6EECF244321}">
                <p14:modId xmlns:p14="http://schemas.microsoft.com/office/powerpoint/2010/main" val="518364547"/>
              </p:ext>
            </p:extLst>
          </p:nvPr>
        </p:nvGraphicFramePr>
        <p:xfrm>
          <a:off x="3464849" y="4932971"/>
          <a:ext cx="5605780" cy="717042"/>
        </p:xfrm>
        <a:graphic>
          <a:graphicData uri="http://schemas.openxmlformats.org/drawingml/2006/table">
            <a:tbl>
              <a:tblPr firstRow="1" firstCol="1" bandRow="1"/>
              <a:tblGrid>
                <a:gridCol w="1076960">
                  <a:extLst>
                    <a:ext uri="{9D8B030D-6E8A-4147-A177-3AD203B41FA5}">
                      <a16:colId xmlns:a16="http://schemas.microsoft.com/office/drawing/2014/main" val="2799398723"/>
                    </a:ext>
                  </a:extLst>
                </a:gridCol>
                <a:gridCol w="4528820">
                  <a:extLst>
                    <a:ext uri="{9D8B030D-6E8A-4147-A177-3AD203B41FA5}">
                      <a16:colId xmlns:a16="http://schemas.microsoft.com/office/drawing/2014/main" val="4030489705"/>
                    </a:ext>
                  </a:extLst>
                </a:gridCol>
              </a:tblGrid>
              <a:tr h="0">
                <a:tc gridSpan="2">
                  <a:txBody>
                    <a:bodyPr/>
                    <a:lstStyle/>
                    <a:p>
                      <a:pPr marL="342900" lvl="0" indent="-342900">
                        <a:lnSpc>
                          <a:spcPct val="107000"/>
                        </a:lnSpc>
                        <a:spcAft>
                          <a:spcPts val="0"/>
                        </a:spcAft>
                        <a:buFont typeface="Symbol" panose="05050102010706020507" pitchFamily="18" charset="2"/>
                        <a:buBlip>
                          <a:blip r:embed="rId3"/>
                        </a:buBlip>
                      </a:pPr>
                      <a:r>
                        <a:rPr lang="es-CO" sz="1200" b="1" dirty="0">
                          <a:effectLst/>
                          <a:latin typeface="Calibri" panose="020F0502020204030204" pitchFamily="34" charset="0"/>
                          <a:ea typeface="Calibri" panose="020F0502020204030204" pitchFamily="34" charset="0"/>
                          <a:cs typeface="Times New Roman" panose="02020603050405020304" pitchFamily="18" charset="0"/>
                        </a:rPr>
                        <a:t>RF8: El sistema permitirá registrar las facturas canceladas y pendientes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extLst>
                  <a:ext uri="{0D108BD9-81ED-4DB2-BD59-A6C34878D82A}">
                    <a16:rowId xmlns:a16="http://schemas.microsoft.com/office/drawing/2014/main" val="679911973"/>
                  </a:ext>
                </a:extLst>
              </a:tr>
              <a:tr h="0">
                <a:tc>
                  <a:txBody>
                    <a:bodyPr/>
                    <a:lstStyle/>
                    <a:p>
                      <a:pPr algn="ctr">
                        <a:lnSpc>
                          <a:spcPct val="107000"/>
                        </a:lnSpc>
                        <a:spcAft>
                          <a:spcPts val="0"/>
                        </a:spcAft>
                      </a:pPr>
                      <a:r>
                        <a:rPr lang="es-CO" sz="1200" b="1" dirty="0">
                          <a:effectLst/>
                          <a:latin typeface="Calibri" panose="020F0502020204030204" pitchFamily="34" charset="0"/>
                          <a:ea typeface="Calibri" panose="020F0502020204030204" pitchFamily="34" charset="0"/>
                          <a:cs typeface="Times New Roman" panose="02020603050405020304" pitchFamily="18" charset="0"/>
                        </a:rPr>
                        <a:t>CASOS DE USO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CO" sz="1200" b="1" dirty="0">
                          <a:effectLst/>
                          <a:latin typeface="Calibri" panose="020F0502020204030204" pitchFamily="34" charset="0"/>
                          <a:ea typeface="Calibri" panose="020F0502020204030204" pitchFamily="34" charset="0"/>
                          <a:cs typeface="Times New Roman" panose="02020603050405020304" pitchFamily="18" charset="0"/>
                        </a:rPr>
                        <a:t>DESCRIPCION</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1168371"/>
                  </a:ext>
                </a:extLst>
              </a:tr>
              <a:tr h="0">
                <a:tc>
                  <a:txBody>
                    <a:bodyPr/>
                    <a:lstStyle/>
                    <a:p>
                      <a:pPr>
                        <a:lnSpc>
                          <a:spcPct val="107000"/>
                        </a:lnSpc>
                        <a:spcAft>
                          <a:spcPts val="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CU 020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Registrar facturas canceladas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0453932"/>
                  </a:ext>
                </a:extLst>
              </a:tr>
              <a:tr h="0">
                <a:tc>
                  <a:txBody>
                    <a:bodyPr/>
                    <a:lstStyle/>
                    <a:p>
                      <a:pPr>
                        <a:lnSpc>
                          <a:spcPct val="107000"/>
                        </a:lnSpc>
                        <a:spcAft>
                          <a:spcPts val="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CU 021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Registrar facturas pendientes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7988585"/>
                  </a:ext>
                </a:extLst>
              </a:tr>
            </a:tbl>
          </a:graphicData>
        </a:graphic>
      </p:graphicFrame>
    </p:spTree>
    <p:extLst>
      <p:ext uri="{BB962C8B-B14F-4D97-AF65-F5344CB8AC3E}">
        <p14:creationId xmlns:p14="http://schemas.microsoft.com/office/powerpoint/2010/main" val="598375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l="50000" t="14562" r="-4532" b="14562"/>
          <a:stretch/>
        </p:blipFill>
        <p:spPr bwMode="auto">
          <a:xfrm>
            <a:off x="-1" y="2563318"/>
            <a:ext cx="2604715" cy="42946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aphicFrame>
        <p:nvGraphicFramePr>
          <p:cNvPr id="8" name="Tabla 7"/>
          <p:cNvGraphicFramePr>
            <a:graphicFrameLocks noGrp="1"/>
          </p:cNvGraphicFramePr>
          <p:nvPr>
            <p:extLst>
              <p:ext uri="{D42A27DB-BD31-4B8C-83A1-F6EECF244321}">
                <p14:modId xmlns:p14="http://schemas.microsoft.com/office/powerpoint/2010/main" val="3680968110"/>
              </p:ext>
            </p:extLst>
          </p:nvPr>
        </p:nvGraphicFramePr>
        <p:xfrm>
          <a:off x="3829425" y="1937959"/>
          <a:ext cx="5605780" cy="888492"/>
        </p:xfrm>
        <a:graphic>
          <a:graphicData uri="http://schemas.openxmlformats.org/drawingml/2006/table">
            <a:tbl>
              <a:tblPr firstRow="1" firstCol="1" bandRow="1"/>
              <a:tblGrid>
                <a:gridCol w="1076960">
                  <a:extLst>
                    <a:ext uri="{9D8B030D-6E8A-4147-A177-3AD203B41FA5}">
                      <a16:colId xmlns:a16="http://schemas.microsoft.com/office/drawing/2014/main" val="61009344"/>
                    </a:ext>
                  </a:extLst>
                </a:gridCol>
                <a:gridCol w="4528820">
                  <a:extLst>
                    <a:ext uri="{9D8B030D-6E8A-4147-A177-3AD203B41FA5}">
                      <a16:colId xmlns:a16="http://schemas.microsoft.com/office/drawing/2014/main" val="4245629212"/>
                    </a:ext>
                  </a:extLst>
                </a:gridCol>
              </a:tblGrid>
              <a:tr h="0">
                <a:tc gridSpan="2">
                  <a:txBody>
                    <a:bodyPr/>
                    <a:lstStyle/>
                    <a:p>
                      <a:pPr marL="342900" lvl="0" indent="-342900">
                        <a:lnSpc>
                          <a:spcPct val="107000"/>
                        </a:lnSpc>
                        <a:spcAft>
                          <a:spcPts val="800"/>
                        </a:spcAft>
                        <a:buFont typeface="Symbol" panose="05050102010706020507" pitchFamily="18" charset="2"/>
                        <a:buBlip>
                          <a:blip r:embed="rId3"/>
                        </a:buBlip>
                      </a:pPr>
                      <a:r>
                        <a:rPr lang="es-CO" sz="1200" b="1" dirty="0">
                          <a:effectLst/>
                          <a:latin typeface="Calibri" panose="020F0502020204030204" pitchFamily="34" charset="0"/>
                          <a:ea typeface="Calibri" panose="020F0502020204030204" pitchFamily="34" charset="0"/>
                          <a:cs typeface="Times New Roman" panose="02020603050405020304" pitchFamily="18" charset="0"/>
                        </a:rPr>
                        <a:t>RF9: </a:t>
                      </a:r>
                      <a:r>
                        <a:rPr lang="es-ES" sz="1100" b="1" dirty="0">
                          <a:effectLst/>
                          <a:latin typeface="Calibri" panose="020F0502020204030204" pitchFamily="34" charset="0"/>
                          <a:ea typeface="Calibri" panose="020F0502020204030204" pitchFamily="34" charset="0"/>
                          <a:cs typeface="Times New Roman" panose="02020603050405020304" pitchFamily="18" charset="0"/>
                        </a:rPr>
                        <a:t>El sistema permitirá tener acceso a los datos del cliente</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extLst>
                  <a:ext uri="{0D108BD9-81ED-4DB2-BD59-A6C34878D82A}">
                    <a16:rowId xmlns:a16="http://schemas.microsoft.com/office/drawing/2014/main" val="197044070"/>
                  </a:ext>
                </a:extLst>
              </a:tr>
              <a:tr h="0">
                <a:tc>
                  <a:txBody>
                    <a:bodyPr/>
                    <a:lstStyle/>
                    <a:p>
                      <a:pPr algn="ctr">
                        <a:lnSpc>
                          <a:spcPct val="107000"/>
                        </a:lnSpc>
                        <a:spcAft>
                          <a:spcPts val="0"/>
                        </a:spcAft>
                      </a:pPr>
                      <a:r>
                        <a:rPr lang="es-CO" sz="1200" b="1" dirty="0">
                          <a:effectLst/>
                          <a:latin typeface="Calibri" panose="020F0502020204030204" pitchFamily="34" charset="0"/>
                          <a:ea typeface="Calibri" panose="020F0502020204030204" pitchFamily="34" charset="0"/>
                          <a:cs typeface="Times New Roman" panose="02020603050405020304" pitchFamily="18" charset="0"/>
                        </a:rPr>
                        <a:t>CASOS DE USO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CO" sz="1200" b="1" dirty="0">
                          <a:effectLst/>
                          <a:latin typeface="Calibri" panose="020F0502020204030204" pitchFamily="34" charset="0"/>
                          <a:ea typeface="Calibri" panose="020F0502020204030204" pitchFamily="34" charset="0"/>
                          <a:cs typeface="Times New Roman" panose="02020603050405020304" pitchFamily="18" charset="0"/>
                        </a:rPr>
                        <a:t>DESCRIPCION</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2797084"/>
                  </a:ext>
                </a:extLst>
              </a:tr>
              <a:tr h="0">
                <a:tc>
                  <a:txBody>
                    <a:bodyPr/>
                    <a:lstStyle/>
                    <a:p>
                      <a:pPr>
                        <a:lnSpc>
                          <a:spcPct val="107000"/>
                        </a:lnSpc>
                        <a:spcAft>
                          <a:spcPts val="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CU 022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Consultar datos de los clientes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765672"/>
                  </a:ext>
                </a:extLst>
              </a:tr>
              <a:tr h="0">
                <a:tc>
                  <a:txBody>
                    <a:bodyPr/>
                    <a:lstStyle/>
                    <a:p>
                      <a:pPr>
                        <a:lnSpc>
                          <a:spcPct val="107000"/>
                        </a:lnSpc>
                        <a:spcAft>
                          <a:spcPts val="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CU 023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Consultar antigüedad de los clientes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5860857"/>
                  </a:ext>
                </a:extLst>
              </a:tr>
              <a:tr h="0">
                <a:tc>
                  <a:txBody>
                    <a:bodyPr/>
                    <a:lstStyle/>
                    <a:p>
                      <a:pPr>
                        <a:lnSpc>
                          <a:spcPct val="107000"/>
                        </a:lnSpc>
                        <a:spcAft>
                          <a:spcPts val="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CU 024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Consultar acuerdos de pago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8387019"/>
                  </a:ext>
                </a:extLst>
              </a:tr>
            </a:tbl>
          </a:graphicData>
        </a:graphic>
      </p:graphicFrame>
      <p:graphicFrame>
        <p:nvGraphicFramePr>
          <p:cNvPr id="9" name="Tabla 8"/>
          <p:cNvGraphicFramePr>
            <a:graphicFrameLocks noGrp="1"/>
          </p:cNvGraphicFramePr>
          <p:nvPr>
            <p:extLst>
              <p:ext uri="{D42A27DB-BD31-4B8C-83A1-F6EECF244321}">
                <p14:modId xmlns:p14="http://schemas.microsoft.com/office/powerpoint/2010/main" val="4121886632"/>
              </p:ext>
            </p:extLst>
          </p:nvPr>
        </p:nvGraphicFramePr>
        <p:xfrm>
          <a:off x="3829425" y="3173297"/>
          <a:ext cx="5605780" cy="912749"/>
        </p:xfrm>
        <a:graphic>
          <a:graphicData uri="http://schemas.openxmlformats.org/drawingml/2006/table">
            <a:tbl>
              <a:tblPr firstRow="1" firstCol="1" bandRow="1"/>
              <a:tblGrid>
                <a:gridCol w="1076960">
                  <a:extLst>
                    <a:ext uri="{9D8B030D-6E8A-4147-A177-3AD203B41FA5}">
                      <a16:colId xmlns:a16="http://schemas.microsoft.com/office/drawing/2014/main" val="4235661527"/>
                    </a:ext>
                  </a:extLst>
                </a:gridCol>
                <a:gridCol w="4528820">
                  <a:extLst>
                    <a:ext uri="{9D8B030D-6E8A-4147-A177-3AD203B41FA5}">
                      <a16:colId xmlns:a16="http://schemas.microsoft.com/office/drawing/2014/main" val="1528435934"/>
                    </a:ext>
                  </a:extLst>
                </a:gridCol>
              </a:tblGrid>
              <a:tr h="0">
                <a:tc gridSpan="2">
                  <a:txBody>
                    <a:bodyPr/>
                    <a:lstStyle/>
                    <a:p>
                      <a:pPr marL="342900" lvl="0" indent="-342900">
                        <a:lnSpc>
                          <a:spcPct val="107000"/>
                        </a:lnSpc>
                        <a:spcAft>
                          <a:spcPts val="0"/>
                        </a:spcAft>
                        <a:buFont typeface="Symbol" panose="05050102010706020507" pitchFamily="18" charset="2"/>
                        <a:buBlip>
                          <a:blip r:embed="rId3"/>
                        </a:buBlip>
                      </a:pPr>
                      <a:r>
                        <a:rPr lang="es-CO" sz="1200" b="1" dirty="0">
                          <a:effectLst/>
                          <a:latin typeface="Calibri" panose="020F0502020204030204" pitchFamily="34" charset="0"/>
                          <a:ea typeface="Calibri" panose="020F0502020204030204" pitchFamily="34" charset="0"/>
                          <a:cs typeface="Times New Roman" panose="02020603050405020304" pitchFamily="18" charset="0"/>
                        </a:rPr>
                        <a:t>RF10: El sistema permitirá al usuario visualizar las facturas registradas ya sean canceladas o pendientes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extLst>
                  <a:ext uri="{0D108BD9-81ED-4DB2-BD59-A6C34878D82A}">
                    <a16:rowId xmlns:a16="http://schemas.microsoft.com/office/drawing/2014/main" val="3831193335"/>
                  </a:ext>
                </a:extLst>
              </a:tr>
              <a:tr h="0">
                <a:tc>
                  <a:txBody>
                    <a:bodyPr/>
                    <a:lstStyle/>
                    <a:p>
                      <a:pPr algn="ctr">
                        <a:lnSpc>
                          <a:spcPct val="107000"/>
                        </a:lnSpc>
                        <a:spcAft>
                          <a:spcPts val="0"/>
                        </a:spcAft>
                      </a:pPr>
                      <a:r>
                        <a:rPr lang="es-CO" sz="1200" b="1" dirty="0">
                          <a:effectLst/>
                          <a:latin typeface="Calibri" panose="020F0502020204030204" pitchFamily="34" charset="0"/>
                          <a:ea typeface="Calibri" panose="020F0502020204030204" pitchFamily="34" charset="0"/>
                          <a:cs typeface="Times New Roman" panose="02020603050405020304" pitchFamily="18" charset="0"/>
                        </a:rPr>
                        <a:t>CASOS DE USO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CO" sz="1200" b="1" dirty="0">
                          <a:effectLst/>
                          <a:latin typeface="Calibri" panose="020F0502020204030204" pitchFamily="34" charset="0"/>
                          <a:ea typeface="Calibri" panose="020F0502020204030204" pitchFamily="34" charset="0"/>
                          <a:cs typeface="Times New Roman" panose="02020603050405020304" pitchFamily="18" charset="0"/>
                        </a:rPr>
                        <a:t>DESCRIPCION</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32309867"/>
                  </a:ext>
                </a:extLst>
              </a:tr>
              <a:tr h="0">
                <a:tc>
                  <a:txBody>
                    <a:bodyPr/>
                    <a:lstStyle/>
                    <a:p>
                      <a:pPr>
                        <a:lnSpc>
                          <a:spcPct val="107000"/>
                        </a:lnSpc>
                        <a:spcAft>
                          <a:spcPts val="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CU 025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Consultar facturas canceladas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5525189"/>
                  </a:ext>
                </a:extLst>
              </a:tr>
              <a:tr h="0">
                <a:tc>
                  <a:txBody>
                    <a:bodyPr/>
                    <a:lstStyle/>
                    <a:p>
                      <a:pPr>
                        <a:lnSpc>
                          <a:spcPct val="107000"/>
                        </a:lnSpc>
                        <a:spcAft>
                          <a:spcPts val="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CU 026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Consultar facturas pendientes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6514212"/>
                  </a:ext>
                </a:extLst>
              </a:tr>
            </a:tbl>
          </a:graphicData>
        </a:graphic>
      </p:graphicFrame>
      <p:graphicFrame>
        <p:nvGraphicFramePr>
          <p:cNvPr id="10" name="Tabla 9"/>
          <p:cNvGraphicFramePr>
            <a:graphicFrameLocks noGrp="1"/>
          </p:cNvGraphicFramePr>
          <p:nvPr>
            <p:extLst>
              <p:ext uri="{D42A27DB-BD31-4B8C-83A1-F6EECF244321}">
                <p14:modId xmlns:p14="http://schemas.microsoft.com/office/powerpoint/2010/main" val="2895179531"/>
              </p:ext>
            </p:extLst>
          </p:nvPr>
        </p:nvGraphicFramePr>
        <p:xfrm>
          <a:off x="3829425" y="4424954"/>
          <a:ext cx="5605780" cy="912190"/>
        </p:xfrm>
        <a:graphic>
          <a:graphicData uri="http://schemas.openxmlformats.org/drawingml/2006/table">
            <a:tbl>
              <a:tblPr firstRow="1" firstCol="1" bandRow="1"/>
              <a:tblGrid>
                <a:gridCol w="1076960">
                  <a:extLst>
                    <a:ext uri="{9D8B030D-6E8A-4147-A177-3AD203B41FA5}">
                      <a16:colId xmlns:a16="http://schemas.microsoft.com/office/drawing/2014/main" val="1820715840"/>
                    </a:ext>
                  </a:extLst>
                </a:gridCol>
                <a:gridCol w="4528820">
                  <a:extLst>
                    <a:ext uri="{9D8B030D-6E8A-4147-A177-3AD203B41FA5}">
                      <a16:colId xmlns:a16="http://schemas.microsoft.com/office/drawing/2014/main" val="3812023384"/>
                    </a:ext>
                  </a:extLst>
                </a:gridCol>
              </a:tblGrid>
              <a:tr h="210769">
                <a:tc gridSpan="2">
                  <a:txBody>
                    <a:bodyPr/>
                    <a:lstStyle/>
                    <a:p>
                      <a:pPr marL="342900" lvl="0" indent="-342900">
                        <a:lnSpc>
                          <a:spcPct val="107000"/>
                        </a:lnSpc>
                        <a:spcAft>
                          <a:spcPts val="0"/>
                        </a:spcAft>
                        <a:buFont typeface="Symbol" panose="05050102010706020507" pitchFamily="18" charset="2"/>
                        <a:buBlip>
                          <a:blip r:embed="rId3"/>
                        </a:buBlip>
                      </a:pPr>
                      <a:r>
                        <a:rPr lang="es-CO" sz="1200" b="1" dirty="0">
                          <a:effectLst/>
                          <a:latin typeface="Calibri" panose="020F0502020204030204" pitchFamily="34" charset="0"/>
                          <a:ea typeface="Calibri" panose="020F0502020204030204" pitchFamily="34" charset="0"/>
                          <a:cs typeface="Times New Roman" panose="02020603050405020304" pitchFamily="18" charset="0"/>
                        </a:rPr>
                        <a:t>RF11:</a:t>
                      </a:r>
                      <a:r>
                        <a:rPr lang="es-CO" sz="1100" dirty="0">
                          <a:effectLst/>
                          <a:latin typeface="Calibri" panose="020F0502020204030204" pitchFamily="34" charset="0"/>
                          <a:ea typeface="Calibri" panose="020F0502020204030204" pitchFamily="34" charset="0"/>
                          <a:cs typeface="Times New Roman" panose="02020603050405020304" pitchFamily="18" charset="0"/>
                        </a:rPr>
                        <a:t> </a:t>
                      </a:r>
                      <a:r>
                        <a:rPr lang="es-CO" sz="1200" b="1" dirty="0">
                          <a:effectLst/>
                          <a:latin typeface="Calibri" panose="020F0502020204030204" pitchFamily="34" charset="0"/>
                          <a:ea typeface="Calibri" panose="020F0502020204030204" pitchFamily="34" charset="0"/>
                          <a:cs typeface="Times New Roman" panose="02020603050405020304" pitchFamily="18" charset="0"/>
                        </a:rPr>
                        <a:t>El sistema permitirá modificar el inventario siempre que sea necesario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extLst>
                  <a:ext uri="{0D108BD9-81ED-4DB2-BD59-A6C34878D82A}">
                    <a16:rowId xmlns:a16="http://schemas.microsoft.com/office/drawing/2014/main" val="2383371319"/>
                  </a:ext>
                </a:extLst>
              </a:tr>
              <a:tr h="0">
                <a:tc>
                  <a:txBody>
                    <a:bodyPr/>
                    <a:lstStyle/>
                    <a:p>
                      <a:pPr algn="ctr">
                        <a:lnSpc>
                          <a:spcPct val="107000"/>
                        </a:lnSpc>
                        <a:spcAft>
                          <a:spcPts val="0"/>
                        </a:spcAft>
                      </a:pPr>
                      <a:r>
                        <a:rPr lang="es-CO" sz="1200" b="1" dirty="0">
                          <a:effectLst/>
                          <a:latin typeface="Calibri" panose="020F0502020204030204" pitchFamily="34" charset="0"/>
                          <a:ea typeface="Calibri" panose="020F0502020204030204" pitchFamily="34" charset="0"/>
                          <a:cs typeface="Times New Roman" panose="02020603050405020304" pitchFamily="18" charset="0"/>
                        </a:rPr>
                        <a:t>CASOS DE USO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CO" sz="1200" b="1" dirty="0">
                          <a:effectLst/>
                          <a:latin typeface="Calibri" panose="020F0502020204030204" pitchFamily="34" charset="0"/>
                          <a:ea typeface="Calibri" panose="020F0502020204030204" pitchFamily="34" charset="0"/>
                          <a:cs typeface="Times New Roman" panose="02020603050405020304" pitchFamily="18" charset="0"/>
                        </a:rPr>
                        <a:t>DESCRIPCION</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866639"/>
                  </a:ext>
                </a:extLst>
              </a:tr>
              <a:tr h="0">
                <a:tc>
                  <a:txBody>
                    <a:bodyPr/>
                    <a:lstStyle/>
                    <a:p>
                      <a:pPr>
                        <a:lnSpc>
                          <a:spcPct val="107000"/>
                        </a:lnSpc>
                        <a:spcAft>
                          <a:spcPts val="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CU 027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Registrar salida de repuestos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9705421"/>
                  </a:ext>
                </a:extLst>
              </a:tr>
              <a:tr h="0">
                <a:tc>
                  <a:txBody>
                    <a:bodyPr/>
                    <a:lstStyle/>
                    <a:p>
                      <a:pPr>
                        <a:lnSpc>
                          <a:spcPct val="107000"/>
                        </a:lnSpc>
                        <a:spcAft>
                          <a:spcPts val="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CU 028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Registrar entrada de repuestos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2691929"/>
                  </a:ext>
                </a:extLst>
              </a:tr>
              <a:tr h="0">
                <a:tc>
                  <a:txBody>
                    <a:bodyPr/>
                    <a:lstStyle/>
                    <a:p>
                      <a:pPr>
                        <a:lnSpc>
                          <a:spcPct val="107000"/>
                        </a:lnSpc>
                        <a:spcAft>
                          <a:spcPts val="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CU 029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s-CO" sz="1100" dirty="0">
                          <a:effectLst/>
                          <a:latin typeface="Calibri" panose="020F0502020204030204" pitchFamily="34" charset="0"/>
                          <a:ea typeface="Calibri" panose="020F0502020204030204" pitchFamily="34" charset="0"/>
                          <a:cs typeface="Times New Roman" panose="02020603050405020304" pitchFamily="18" charset="0"/>
                        </a:rPr>
                        <a:t>Actualizar inventario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9268998"/>
                  </a:ext>
                </a:extLst>
              </a:tr>
            </a:tbl>
          </a:graphicData>
        </a:graphic>
      </p:graphicFrame>
    </p:spTree>
    <p:extLst>
      <p:ext uri="{BB962C8B-B14F-4D97-AF65-F5344CB8AC3E}">
        <p14:creationId xmlns:p14="http://schemas.microsoft.com/office/powerpoint/2010/main" val="4259189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l="50000" t="14562" r="-4532" b="14562"/>
          <a:stretch/>
        </p:blipFill>
        <p:spPr bwMode="auto">
          <a:xfrm>
            <a:off x="-1" y="2563318"/>
            <a:ext cx="2604715" cy="42946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 name="Imagen 4">
            <a:extLst>
              <a:ext uri="{FF2B5EF4-FFF2-40B4-BE49-F238E27FC236}">
                <a16:creationId xmlns:a16="http://schemas.microsoft.com/office/drawing/2014/main" id="{CB13A3B7-6CF1-4102-943D-329F8E1FB431}"/>
              </a:ext>
            </a:extLst>
          </p:cNvPr>
          <p:cNvPicPr>
            <a:picLocks noChangeAspect="1"/>
          </p:cNvPicPr>
          <p:nvPr/>
        </p:nvPicPr>
        <p:blipFill>
          <a:blip r:embed="rId3"/>
          <a:stretch>
            <a:fillRect/>
          </a:stretch>
        </p:blipFill>
        <p:spPr>
          <a:xfrm>
            <a:off x="1302356" y="68239"/>
            <a:ext cx="9632117" cy="6721522"/>
          </a:xfrm>
          <a:prstGeom prst="rect">
            <a:avLst/>
          </a:prstGeom>
        </p:spPr>
      </p:pic>
    </p:spTree>
    <p:extLst>
      <p:ext uri="{BB962C8B-B14F-4D97-AF65-F5344CB8AC3E}">
        <p14:creationId xmlns:p14="http://schemas.microsoft.com/office/powerpoint/2010/main" val="3779069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l="50000" t="14562" r="-4532" b="14562"/>
          <a:stretch/>
        </p:blipFill>
        <p:spPr bwMode="auto">
          <a:xfrm>
            <a:off x="0" y="2563318"/>
            <a:ext cx="2604715" cy="42946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Flecha: a la derecha 2">
            <a:extLst>
              <a:ext uri="{FF2B5EF4-FFF2-40B4-BE49-F238E27FC236}">
                <a16:creationId xmlns:a16="http://schemas.microsoft.com/office/drawing/2014/main" id="{FCF5C96D-33F3-44D9-8EF8-483699B58AC0}"/>
              </a:ext>
            </a:extLst>
          </p:cNvPr>
          <p:cNvSpPr/>
          <p:nvPr/>
        </p:nvSpPr>
        <p:spPr>
          <a:xfrm>
            <a:off x="4531057" y="2959103"/>
            <a:ext cx="3739487" cy="2158807"/>
          </a:xfrm>
          <a:prstGeom prst="rightArrow">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s-CO" sz="3000" b="1" dirty="0">
                <a:latin typeface="Aharoni" panose="02010803020104030203" pitchFamily="2" charset="-79"/>
                <a:cs typeface="Aharoni" panose="02010803020104030203" pitchFamily="2" charset="-79"/>
                <a:hlinkClick r:id="rId3" action="ppaction://hlinkfile"/>
              </a:rPr>
              <a:t>Casos de uso extendido</a:t>
            </a:r>
            <a:endParaRPr lang="es-CO" sz="3000" b="1"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022416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1524000" y="1"/>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708212" y="558077"/>
            <a:ext cx="11483788" cy="57822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s-CO" sz="5000" dirty="0">
              <a:solidFill>
                <a:schemeClr val="accent2">
                  <a:lumMod val="50000"/>
                </a:schemeClr>
              </a:solidFill>
              <a:latin typeface="Cooper Black" panose="0208090404030B020404" pitchFamily="18" charset="0"/>
            </a:endParaRPr>
          </a:p>
        </p:txBody>
      </p:sp>
      <p:pic>
        <p:nvPicPr>
          <p:cNvPr id="12"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l="46767" t="10694" b="14699"/>
          <a:stretch/>
        </p:blipFill>
        <p:spPr bwMode="auto">
          <a:xfrm>
            <a:off x="0" y="2638269"/>
            <a:ext cx="2398426" cy="42197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CuadroTexto 5"/>
          <p:cNvSpPr txBox="1"/>
          <p:nvPr/>
        </p:nvSpPr>
        <p:spPr>
          <a:xfrm>
            <a:off x="708213" y="464685"/>
            <a:ext cx="11483787" cy="785813"/>
          </a:xfrm>
          <a:prstGeom prst="rect">
            <a:avLst/>
          </a:prstGeom>
        </p:spPr>
        <p:txBody>
          <a:bodyPr vert="horz" wrap="square" lIns="91440" tIns="45720" rIns="91440" bIns="45720" rtlCol="0" anchor="ctr">
            <a:noAutofit/>
          </a:bodyPr>
          <a:lstStyle/>
          <a:p>
            <a:pPr algn="l"/>
            <a:r>
              <a:rPr lang="es-ES" sz="6000" b="1" dirty="0">
                <a:latin typeface="Cooper Black" panose="0208090404030B020404" pitchFamily="18" charset="0"/>
              </a:rPr>
              <a:t>Diagrama entidad relación</a:t>
            </a:r>
            <a:endParaRPr lang="es-CO" sz="6000" b="1" dirty="0">
              <a:latin typeface="Cooper Black" panose="0208090404030B020404" pitchFamily="18" charset="0"/>
            </a:endParaRPr>
          </a:p>
        </p:txBody>
      </p:sp>
      <p:pic>
        <p:nvPicPr>
          <p:cNvPr id="4" name="Imagen 3">
            <a:extLst>
              <a:ext uri="{FF2B5EF4-FFF2-40B4-BE49-F238E27FC236}">
                <a16:creationId xmlns:a16="http://schemas.microsoft.com/office/drawing/2014/main" id="{6A8476FC-2CC4-457D-8666-A00E2F4A485E}"/>
              </a:ext>
            </a:extLst>
          </p:cNvPr>
          <p:cNvPicPr>
            <a:picLocks noChangeAspect="1"/>
          </p:cNvPicPr>
          <p:nvPr/>
        </p:nvPicPr>
        <p:blipFill>
          <a:blip r:embed="rId3"/>
          <a:stretch>
            <a:fillRect/>
          </a:stretch>
        </p:blipFill>
        <p:spPr>
          <a:xfrm>
            <a:off x="2169994" y="1686609"/>
            <a:ext cx="8498005" cy="5171391"/>
          </a:xfrm>
          <a:prstGeom prst="rect">
            <a:avLst/>
          </a:prstGeom>
        </p:spPr>
      </p:pic>
    </p:spTree>
    <p:extLst>
      <p:ext uri="{BB962C8B-B14F-4D97-AF65-F5344CB8AC3E}">
        <p14:creationId xmlns:p14="http://schemas.microsoft.com/office/powerpoint/2010/main" val="561476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l="50000" t="14562" r="-4532" b="14562"/>
          <a:stretch/>
        </p:blipFill>
        <p:spPr bwMode="auto">
          <a:xfrm>
            <a:off x="-1" y="2563318"/>
            <a:ext cx="2604715" cy="42946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Rectángulo: esquina doblada 2">
            <a:extLst>
              <a:ext uri="{FF2B5EF4-FFF2-40B4-BE49-F238E27FC236}">
                <a16:creationId xmlns:a16="http://schemas.microsoft.com/office/drawing/2014/main" id="{FF287E83-A30C-4C04-85C0-90DFA45384EF}"/>
              </a:ext>
            </a:extLst>
          </p:cNvPr>
          <p:cNvSpPr/>
          <p:nvPr/>
        </p:nvSpPr>
        <p:spPr>
          <a:xfrm>
            <a:off x="3540370" y="2594451"/>
            <a:ext cx="5720862" cy="2438400"/>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O" sz="6000" b="1" dirty="0">
                <a:latin typeface="Arial" panose="020B0604020202020204" pitchFamily="34" charset="0"/>
                <a:cs typeface="Arial" panose="020B0604020202020204" pitchFamily="34" charset="0"/>
                <a:hlinkClick r:id="rId3" action="ppaction://hlinkfile"/>
              </a:rPr>
              <a:t>Diccionario de datos</a:t>
            </a:r>
            <a:endParaRPr lang="es-CO" sz="6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4737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182547" y="169722"/>
            <a:ext cx="7590354" cy="156723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n" sz="6000" dirty="0">
                <a:solidFill>
                  <a:schemeClr val="bg1"/>
                </a:solidFill>
                <a:latin typeface="Cooper Black" panose="0208090404030B020404" pitchFamily="18" charset="0"/>
              </a:rPr>
              <a:t>Problema</a:t>
            </a:r>
            <a:endParaRPr lang="es-CO" sz="6000" b="1" dirty="0">
              <a:solidFill>
                <a:schemeClr val="bg1"/>
              </a:solidFill>
            </a:endParaRPr>
          </a:p>
        </p:txBody>
      </p:sp>
      <p:sp>
        <p:nvSpPr>
          <p:cNvPr id="3" name="Título 1"/>
          <p:cNvSpPr txBox="1">
            <a:spLocks/>
          </p:cNvSpPr>
          <p:nvPr/>
        </p:nvSpPr>
        <p:spPr>
          <a:xfrm>
            <a:off x="1869450"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b="1" dirty="0">
              <a:solidFill>
                <a:schemeClr val="bg1">
                  <a:lumMod val="95000"/>
                </a:schemeClr>
              </a:solidFill>
            </a:endParaRPr>
          </a:p>
        </p:txBody>
      </p:sp>
      <p:sp>
        <p:nvSpPr>
          <p:cNvPr id="4" name="Marcador de contenido 2"/>
          <p:cNvSpPr txBox="1">
            <a:spLocks/>
          </p:cNvSpPr>
          <p:nvPr/>
        </p:nvSpPr>
        <p:spPr>
          <a:xfrm>
            <a:off x="1853684" y="2357438"/>
            <a:ext cx="8512309" cy="413795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s-CO" sz="1800" dirty="0">
              <a:solidFill>
                <a:schemeClr val="tx1">
                  <a:lumMod val="75000"/>
                  <a:lumOff val="25000"/>
                </a:schemeClr>
              </a:solidFill>
            </a:endParaRPr>
          </a:p>
        </p:txBody>
      </p:sp>
      <p:sp>
        <p:nvSpPr>
          <p:cNvPr id="7" name="Rectángulo 6"/>
          <p:cNvSpPr/>
          <p:nvPr/>
        </p:nvSpPr>
        <p:spPr>
          <a:xfrm>
            <a:off x="2299182" y="2385557"/>
            <a:ext cx="8517562" cy="1862048"/>
          </a:xfrm>
          <a:prstGeom prst="rect">
            <a:avLst/>
          </a:prstGeom>
        </p:spPr>
        <p:txBody>
          <a:bodyPr wrap="square">
            <a:spAutoFit/>
          </a:bodyPr>
          <a:lstStyle/>
          <a:p>
            <a:r>
              <a:rPr lang="es-CO" sz="2300" dirty="0">
                <a:latin typeface="Arial" panose="020B0604020202020204" pitchFamily="34" charset="0"/>
                <a:cs typeface="Arial" panose="020B0604020202020204" pitchFamily="34" charset="0"/>
              </a:rPr>
              <a:t>Esto provoca que no se genere un cobro por el servicio lo cual esta generando perdidas económicas dentro de la empresa, también se evidencian problemas a la hora de verificar los productos lo cual genera que se realicen compras innecesarias de algunos productos y sea un gasto innecesario.</a:t>
            </a:r>
          </a:p>
        </p:txBody>
      </p:sp>
      <p:sp>
        <p:nvSpPr>
          <p:cNvPr id="8" name="Rectángulo 7"/>
          <p:cNvSpPr/>
          <p:nvPr/>
        </p:nvSpPr>
        <p:spPr>
          <a:xfrm>
            <a:off x="2299182" y="4692405"/>
            <a:ext cx="8752611" cy="1246495"/>
          </a:xfrm>
          <a:prstGeom prst="rect">
            <a:avLst/>
          </a:prstGeom>
        </p:spPr>
        <p:txBody>
          <a:bodyPr wrap="square">
            <a:spAutoFit/>
          </a:bodyPr>
          <a:lstStyle/>
          <a:p>
            <a:pPr algn="ctr"/>
            <a:r>
              <a:rPr lang="es-CO" sz="2500" dirty="0">
                <a:solidFill>
                  <a:srgbClr val="C00000"/>
                </a:solidFill>
                <a:latin typeface="Arial" panose="020B0604020202020204" pitchFamily="34" charset="0"/>
                <a:cs typeface="Arial" panose="020B0604020202020204" pitchFamily="34" charset="0"/>
              </a:rPr>
              <a:t>¿Cómo un aplicativo web haría mas eficiente la organización de inventario y de facturación en la empresa ARTURO AIRES</a:t>
            </a:r>
            <a:r>
              <a:rPr lang="es-CO" sz="2200" dirty="0">
                <a:solidFill>
                  <a:srgbClr val="C00000"/>
                </a:solidFill>
                <a:latin typeface="Arial" panose="020B0604020202020204" pitchFamily="34" charset="0"/>
                <a:cs typeface="Arial" panose="020B0604020202020204" pitchFamily="34" charset="0"/>
              </a:rPr>
              <a:t>?</a:t>
            </a:r>
          </a:p>
        </p:txBody>
      </p:sp>
      <p:pic>
        <p:nvPicPr>
          <p:cNvPr id="9"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l="50000" t="11629" r="-3743" b="17501"/>
          <a:stretch/>
        </p:blipFill>
        <p:spPr bwMode="auto">
          <a:xfrm>
            <a:off x="0" y="2595282"/>
            <a:ext cx="2042517" cy="42627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4305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l="50000" t="14562" r="-4532" b="14562"/>
          <a:stretch/>
        </p:blipFill>
        <p:spPr bwMode="auto">
          <a:xfrm>
            <a:off x="-1" y="2563318"/>
            <a:ext cx="2604715" cy="42946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Flecha: pentágono 3">
            <a:extLst>
              <a:ext uri="{FF2B5EF4-FFF2-40B4-BE49-F238E27FC236}">
                <a16:creationId xmlns:a16="http://schemas.microsoft.com/office/drawing/2014/main" id="{92792453-31DD-4B83-81E0-079F7B340F79}"/>
              </a:ext>
            </a:extLst>
          </p:cNvPr>
          <p:cNvSpPr/>
          <p:nvPr/>
        </p:nvSpPr>
        <p:spPr>
          <a:xfrm>
            <a:off x="4049486" y="1798387"/>
            <a:ext cx="6407499" cy="1529861"/>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O" sz="4000" dirty="0">
                <a:latin typeface="Arial" panose="020B0604020202020204" pitchFamily="34" charset="0"/>
                <a:cs typeface="Arial" panose="020B0604020202020204" pitchFamily="34" charset="0"/>
              </a:rPr>
              <a:t>Diagrama de Gantt </a:t>
            </a:r>
          </a:p>
        </p:txBody>
      </p:sp>
      <p:sp>
        <p:nvSpPr>
          <p:cNvPr id="8" name="Flecha: pentágono 7">
            <a:extLst>
              <a:ext uri="{FF2B5EF4-FFF2-40B4-BE49-F238E27FC236}">
                <a16:creationId xmlns:a16="http://schemas.microsoft.com/office/drawing/2014/main" id="{2C213D1B-9924-4050-8017-CC9B49C4B705}"/>
              </a:ext>
            </a:extLst>
          </p:cNvPr>
          <p:cNvSpPr/>
          <p:nvPr/>
        </p:nvSpPr>
        <p:spPr>
          <a:xfrm>
            <a:off x="4043754" y="4710658"/>
            <a:ext cx="6413231" cy="1529861"/>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O" sz="4000" dirty="0">
                <a:latin typeface="Arial" panose="020B0604020202020204" pitchFamily="34" charset="0"/>
                <a:cs typeface="Arial" panose="020B0604020202020204" pitchFamily="34" charset="0"/>
                <a:hlinkClick r:id="rId3" action="ppaction://hlinkfile"/>
              </a:rPr>
              <a:t>Presupuesto, Selección de personal</a:t>
            </a:r>
            <a:endParaRPr lang="es-CO"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608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l="50000" t="11629" r="-3743" b="17501"/>
          <a:stretch/>
        </p:blipFill>
        <p:spPr bwMode="auto">
          <a:xfrm>
            <a:off x="19964" y="1184222"/>
            <a:ext cx="3172941" cy="5718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CuadroTexto 5">
            <a:extLst>
              <a:ext uri="{FF2B5EF4-FFF2-40B4-BE49-F238E27FC236}">
                <a16:creationId xmlns:a16="http://schemas.microsoft.com/office/drawing/2014/main" id="{A5D19941-AC8F-49BC-8984-119C8972EA42}"/>
              </a:ext>
            </a:extLst>
          </p:cNvPr>
          <p:cNvSpPr txBox="1"/>
          <p:nvPr/>
        </p:nvSpPr>
        <p:spPr>
          <a:xfrm>
            <a:off x="708213" y="-25787"/>
            <a:ext cx="11483787" cy="785813"/>
          </a:xfrm>
          <a:prstGeom prst="rect">
            <a:avLst/>
          </a:prstGeom>
        </p:spPr>
        <p:txBody>
          <a:bodyPr vert="horz" wrap="square" lIns="91440" tIns="45720" rIns="91440" bIns="45720" rtlCol="0" anchor="ctr">
            <a:noAutofit/>
          </a:bodyPr>
          <a:lstStyle/>
          <a:p>
            <a:pPr algn="l"/>
            <a:r>
              <a:rPr lang="es-ES" sz="6000" b="1" dirty="0">
                <a:solidFill>
                  <a:srgbClr val="7ACFF4"/>
                </a:solidFill>
                <a:latin typeface="Cooper Black" panose="0208090404030B020404" pitchFamily="18" charset="0"/>
              </a:rPr>
              <a:t>Diagrama de Distribución</a:t>
            </a:r>
            <a:endParaRPr lang="es-CO" sz="6000" b="1" dirty="0">
              <a:solidFill>
                <a:srgbClr val="7ACFF4"/>
              </a:solidFill>
              <a:latin typeface="Cooper Black" panose="0208090404030B020404" pitchFamily="18" charset="0"/>
            </a:endParaRPr>
          </a:p>
        </p:txBody>
      </p:sp>
      <p:pic>
        <p:nvPicPr>
          <p:cNvPr id="4" name="Imagen 3">
            <a:extLst>
              <a:ext uri="{FF2B5EF4-FFF2-40B4-BE49-F238E27FC236}">
                <a16:creationId xmlns:a16="http://schemas.microsoft.com/office/drawing/2014/main" id="{89866B2E-4B80-4CD3-9489-925ACF0ADDEF}"/>
              </a:ext>
            </a:extLst>
          </p:cNvPr>
          <p:cNvPicPr>
            <a:picLocks noChangeAspect="1"/>
          </p:cNvPicPr>
          <p:nvPr/>
        </p:nvPicPr>
        <p:blipFill>
          <a:blip r:embed="rId3"/>
          <a:stretch>
            <a:fillRect/>
          </a:stretch>
        </p:blipFill>
        <p:spPr>
          <a:xfrm>
            <a:off x="1101360" y="1139363"/>
            <a:ext cx="9989280" cy="5491617"/>
          </a:xfrm>
          <a:prstGeom prst="rect">
            <a:avLst/>
          </a:prstGeom>
        </p:spPr>
      </p:pic>
    </p:spTree>
    <p:extLst>
      <p:ext uri="{BB962C8B-B14F-4D97-AF65-F5344CB8AC3E}">
        <p14:creationId xmlns:p14="http://schemas.microsoft.com/office/powerpoint/2010/main" val="489255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l="50000" t="11629" r="-3743" b="17501"/>
          <a:stretch/>
        </p:blipFill>
        <p:spPr bwMode="auto">
          <a:xfrm>
            <a:off x="19964" y="1184222"/>
            <a:ext cx="3172941" cy="5718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 name="Imagen 4">
            <a:extLst>
              <a:ext uri="{FF2B5EF4-FFF2-40B4-BE49-F238E27FC236}">
                <a16:creationId xmlns:a16="http://schemas.microsoft.com/office/drawing/2014/main" id="{F4E22E51-DAB1-4A62-AE5F-B8E2EDB419FF}"/>
              </a:ext>
            </a:extLst>
          </p:cNvPr>
          <p:cNvPicPr>
            <a:picLocks noChangeAspect="1"/>
          </p:cNvPicPr>
          <p:nvPr/>
        </p:nvPicPr>
        <p:blipFill>
          <a:blip r:embed="rId3"/>
          <a:stretch>
            <a:fillRect/>
          </a:stretch>
        </p:blipFill>
        <p:spPr>
          <a:xfrm>
            <a:off x="1364358" y="1021297"/>
            <a:ext cx="9985798" cy="5718638"/>
          </a:xfrm>
          <a:prstGeom prst="rect">
            <a:avLst/>
          </a:prstGeom>
        </p:spPr>
      </p:pic>
      <p:sp>
        <p:nvSpPr>
          <p:cNvPr id="6" name="CuadroTexto 5">
            <a:extLst>
              <a:ext uri="{FF2B5EF4-FFF2-40B4-BE49-F238E27FC236}">
                <a16:creationId xmlns:a16="http://schemas.microsoft.com/office/drawing/2014/main" id="{A5D19941-AC8F-49BC-8984-119C8972EA42}"/>
              </a:ext>
            </a:extLst>
          </p:cNvPr>
          <p:cNvSpPr txBox="1"/>
          <p:nvPr/>
        </p:nvSpPr>
        <p:spPr>
          <a:xfrm>
            <a:off x="2217699" y="-25787"/>
            <a:ext cx="11483787" cy="785813"/>
          </a:xfrm>
          <a:prstGeom prst="rect">
            <a:avLst/>
          </a:prstGeom>
        </p:spPr>
        <p:txBody>
          <a:bodyPr vert="horz" wrap="square" lIns="91440" tIns="45720" rIns="91440" bIns="45720" rtlCol="0" anchor="ctr">
            <a:noAutofit/>
          </a:bodyPr>
          <a:lstStyle/>
          <a:p>
            <a:pPr algn="l"/>
            <a:r>
              <a:rPr lang="es-ES" sz="6000" b="1" dirty="0">
                <a:solidFill>
                  <a:srgbClr val="7ACFF4"/>
                </a:solidFill>
                <a:latin typeface="Cooper Black" panose="0208090404030B020404" pitchFamily="18" charset="0"/>
              </a:rPr>
              <a:t>Diagrama de clases</a:t>
            </a:r>
            <a:endParaRPr lang="es-CO" sz="6000" b="1" dirty="0">
              <a:solidFill>
                <a:srgbClr val="7ACFF4"/>
              </a:solidFill>
              <a:latin typeface="Cooper Black" panose="0208090404030B020404" pitchFamily="18" charset="0"/>
            </a:endParaRPr>
          </a:p>
        </p:txBody>
      </p:sp>
    </p:spTree>
    <p:extLst>
      <p:ext uri="{BB962C8B-B14F-4D97-AF65-F5344CB8AC3E}">
        <p14:creationId xmlns:p14="http://schemas.microsoft.com/office/powerpoint/2010/main" val="748091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1524000" y="1"/>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708212" y="558077"/>
            <a:ext cx="11483788" cy="57822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s-CO" sz="5000" dirty="0">
              <a:solidFill>
                <a:schemeClr val="accent2">
                  <a:lumMod val="50000"/>
                </a:schemeClr>
              </a:solidFill>
              <a:latin typeface="Cooper Black" panose="0208090404030B020404" pitchFamily="18" charset="0"/>
            </a:endParaRPr>
          </a:p>
        </p:txBody>
      </p:sp>
      <p:pic>
        <p:nvPicPr>
          <p:cNvPr id="12"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l="46767" t="10694" b="14699"/>
          <a:stretch/>
        </p:blipFill>
        <p:spPr bwMode="auto">
          <a:xfrm>
            <a:off x="0" y="2638269"/>
            <a:ext cx="2398426" cy="42197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CuadroTexto 5"/>
          <p:cNvSpPr txBox="1"/>
          <p:nvPr/>
        </p:nvSpPr>
        <p:spPr>
          <a:xfrm>
            <a:off x="708213" y="464685"/>
            <a:ext cx="11483787" cy="785813"/>
          </a:xfrm>
          <a:prstGeom prst="rect">
            <a:avLst/>
          </a:prstGeom>
        </p:spPr>
        <p:txBody>
          <a:bodyPr vert="horz" wrap="square" lIns="91440" tIns="45720" rIns="91440" bIns="45720" rtlCol="0" anchor="ctr">
            <a:noAutofit/>
          </a:bodyPr>
          <a:lstStyle/>
          <a:p>
            <a:pPr algn="l"/>
            <a:endParaRPr lang="es-CO" sz="6000" b="1" dirty="0">
              <a:latin typeface="Cooper Black" panose="0208090404030B020404" pitchFamily="18" charset="0"/>
            </a:endParaRPr>
          </a:p>
        </p:txBody>
      </p:sp>
      <p:sp>
        <p:nvSpPr>
          <p:cNvPr id="2" name="Pergamino: horizontal 1">
            <a:extLst>
              <a:ext uri="{FF2B5EF4-FFF2-40B4-BE49-F238E27FC236}">
                <a16:creationId xmlns:a16="http://schemas.microsoft.com/office/drawing/2014/main" id="{2DFEF9C9-00C8-45EE-B205-17857FD4C704}"/>
              </a:ext>
            </a:extLst>
          </p:cNvPr>
          <p:cNvSpPr/>
          <p:nvPr/>
        </p:nvSpPr>
        <p:spPr>
          <a:xfrm>
            <a:off x="3470931" y="2490583"/>
            <a:ext cx="5958349" cy="2949677"/>
          </a:xfrm>
          <a:prstGeom prst="horizontalScroll">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O" sz="4400" b="1" dirty="0">
                <a:latin typeface="Arial" panose="020B0604020202020204" pitchFamily="34" charset="0"/>
                <a:cs typeface="Arial" panose="020B0604020202020204" pitchFamily="34" charset="0"/>
                <a:hlinkClick r:id="rId3" action="ppaction://hlinkfile"/>
              </a:rPr>
              <a:t>Mockups</a:t>
            </a:r>
            <a:endParaRPr lang="es-CO" sz="4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8706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1524000" y="1"/>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708212" y="558077"/>
            <a:ext cx="11483788" cy="57822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s-CO" sz="5000" dirty="0">
              <a:solidFill>
                <a:schemeClr val="accent2">
                  <a:lumMod val="50000"/>
                </a:schemeClr>
              </a:solidFill>
              <a:latin typeface="Cooper Black" panose="0208090404030B020404" pitchFamily="18" charset="0"/>
            </a:endParaRPr>
          </a:p>
        </p:txBody>
      </p:sp>
      <p:pic>
        <p:nvPicPr>
          <p:cNvPr id="12"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l="46767" t="10694" b="14699"/>
          <a:stretch/>
        </p:blipFill>
        <p:spPr bwMode="auto">
          <a:xfrm>
            <a:off x="0" y="2638269"/>
            <a:ext cx="2398426" cy="42197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CuadroTexto 5"/>
          <p:cNvSpPr txBox="1"/>
          <p:nvPr/>
        </p:nvSpPr>
        <p:spPr>
          <a:xfrm>
            <a:off x="708213" y="464685"/>
            <a:ext cx="11483787" cy="785813"/>
          </a:xfrm>
          <a:prstGeom prst="rect">
            <a:avLst/>
          </a:prstGeom>
        </p:spPr>
        <p:txBody>
          <a:bodyPr vert="horz" wrap="square" lIns="91440" tIns="45720" rIns="91440" bIns="45720" rtlCol="0" anchor="ctr">
            <a:noAutofit/>
          </a:bodyPr>
          <a:lstStyle/>
          <a:p>
            <a:pPr algn="l"/>
            <a:endParaRPr lang="es-CO" sz="6000" b="1" dirty="0">
              <a:latin typeface="Cooper Black" panose="0208090404030B020404" pitchFamily="18" charset="0"/>
            </a:endParaRPr>
          </a:p>
        </p:txBody>
      </p:sp>
      <p:sp>
        <p:nvSpPr>
          <p:cNvPr id="3" name="Bocadillo: ovalado 2">
            <a:extLst>
              <a:ext uri="{FF2B5EF4-FFF2-40B4-BE49-F238E27FC236}">
                <a16:creationId xmlns:a16="http://schemas.microsoft.com/office/drawing/2014/main" id="{CFE1A481-B354-4485-9677-6274E310FA21}"/>
              </a:ext>
            </a:extLst>
          </p:cNvPr>
          <p:cNvSpPr/>
          <p:nvPr/>
        </p:nvSpPr>
        <p:spPr>
          <a:xfrm>
            <a:off x="3922426" y="2490920"/>
            <a:ext cx="5088516" cy="3126658"/>
          </a:xfrm>
          <a:prstGeom prst="wedgeEllipseCallout">
            <a:avLst>
              <a:gd name="adj1" fmla="val -24891"/>
              <a:gd name="adj2" fmla="val 69104"/>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O" sz="4400" b="1" dirty="0">
                <a:hlinkClick r:id="rId3" action="ppaction://hlinkfile"/>
              </a:rPr>
              <a:t>Normalización</a:t>
            </a:r>
            <a:endParaRPr lang="es-CO" sz="4400" b="1" dirty="0"/>
          </a:p>
        </p:txBody>
      </p:sp>
    </p:spTree>
    <p:extLst>
      <p:ext uri="{BB962C8B-B14F-4D97-AF65-F5344CB8AC3E}">
        <p14:creationId xmlns:p14="http://schemas.microsoft.com/office/powerpoint/2010/main" val="2552261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743326" y="514350"/>
            <a:ext cx="5686424" cy="1015663"/>
          </a:xfrm>
          <a:prstGeom prst="rect">
            <a:avLst/>
          </a:prstGeom>
        </p:spPr>
        <p:txBody>
          <a:bodyPr wrap="square">
            <a:spAutoFit/>
          </a:bodyPr>
          <a:lstStyle/>
          <a:p>
            <a:pPr algn="ctr"/>
            <a:r>
              <a:rPr lang="es-CO" sz="6000" dirty="0">
                <a:solidFill>
                  <a:schemeClr val="bg1"/>
                </a:solidFill>
                <a:latin typeface="Cooper Black" panose="0208090404030B020404" pitchFamily="18" charset="0"/>
              </a:rPr>
              <a:t>Justificación</a:t>
            </a:r>
          </a:p>
        </p:txBody>
      </p:sp>
      <p:sp>
        <p:nvSpPr>
          <p:cNvPr id="3" name="Rectángulo 2"/>
          <p:cNvSpPr/>
          <p:nvPr/>
        </p:nvSpPr>
        <p:spPr>
          <a:xfrm>
            <a:off x="2499211" y="2645936"/>
            <a:ext cx="8405350" cy="3277820"/>
          </a:xfrm>
          <a:prstGeom prst="rect">
            <a:avLst/>
          </a:prstGeom>
        </p:spPr>
        <p:txBody>
          <a:bodyPr wrap="square">
            <a:spAutoFit/>
          </a:bodyPr>
          <a:lstStyle/>
          <a:p>
            <a:r>
              <a:rPr lang="es-ES_tradnl" sz="2300" dirty="0">
                <a:latin typeface="Arial" panose="020B0604020202020204" pitchFamily="34" charset="0"/>
                <a:cs typeface="Arial" panose="020B0604020202020204" pitchFamily="34" charset="0"/>
              </a:rPr>
              <a:t>A partir del análisis a la problemática encontrada en la empresa ARTURO AIRES, en relación con el arreglo y mantenimiento de aires acondicionados en automóviles, en donde el servicio mayormente se presta a domicilio.</a:t>
            </a:r>
            <a:endParaRPr lang="es-CO" sz="2300" dirty="0">
              <a:latin typeface="Arial" panose="020B0604020202020204" pitchFamily="34" charset="0"/>
              <a:cs typeface="Arial" panose="020B0604020202020204" pitchFamily="34" charset="0"/>
            </a:endParaRPr>
          </a:p>
          <a:p>
            <a:r>
              <a:rPr lang="es-ES_tradnl" sz="2300" dirty="0">
                <a:latin typeface="Arial" panose="020B0604020202020204" pitchFamily="34" charset="0"/>
                <a:cs typeface="Arial" panose="020B0604020202020204" pitchFamily="34" charset="0"/>
              </a:rPr>
              <a:t>Para el logro de objetivos misionales, apoyar y simplificar algunas tareas para la empresa, es necesario construir un aplicativo web que permita dar soporte a procesos enfocados al inventariado y en la organización de facturas, lo cual ayudara a dar un orden en esta área.</a:t>
            </a:r>
            <a:endParaRPr lang="es-CO" sz="2300" dirty="0">
              <a:latin typeface="Arial" panose="020B0604020202020204" pitchFamily="34" charset="0"/>
              <a:cs typeface="Arial" panose="020B0604020202020204" pitchFamily="34" charset="0"/>
            </a:endParaRPr>
          </a:p>
        </p:txBody>
      </p:sp>
      <p:pic>
        <p:nvPicPr>
          <p:cNvPr id="4"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l="50000" t="11629" r="-3743" b="17501"/>
          <a:stretch/>
        </p:blipFill>
        <p:spPr bwMode="auto">
          <a:xfrm>
            <a:off x="0" y="2595282"/>
            <a:ext cx="2042517" cy="42627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9034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743326" y="514350"/>
            <a:ext cx="5686424" cy="1015663"/>
          </a:xfrm>
          <a:prstGeom prst="rect">
            <a:avLst/>
          </a:prstGeom>
        </p:spPr>
        <p:txBody>
          <a:bodyPr wrap="square">
            <a:spAutoFit/>
          </a:bodyPr>
          <a:lstStyle/>
          <a:p>
            <a:pPr algn="ctr"/>
            <a:r>
              <a:rPr lang="es-CO" sz="6000" dirty="0">
                <a:solidFill>
                  <a:schemeClr val="bg1"/>
                </a:solidFill>
                <a:latin typeface="Cooper Black" panose="0208090404030B020404" pitchFamily="18" charset="0"/>
              </a:rPr>
              <a:t>Justificación</a:t>
            </a:r>
          </a:p>
        </p:txBody>
      </p:sp>
      <p:sp>
        <p:nvSpPr>
          <p:cNvPr id="3" name="Rectángulo 2"/>
          <p:cNvSpPr/>
          <p:nvPr/>
        </p:nvSpPr>
        <p:spPr>
          <a:xfrm>
            <a:off x="2634018" y="2566018"/>
            <a:ext cx="7686320" cy="2215991"/>
          </a:xfrm>
          <a:prstGeom prst="rect">
            <a:avLst/>
          </a:prstGeom>
        </p:spPr>
        <p:txBody>
          <a:bodyPr wrap="square">
            <a:spAutoFit/>
          </a:bodyPr>
          <a:lstStyle/>
          <a:p>
            <a:r>
              <a:rPr lang="es-ES_tradnl" sz="2300" dirty="0">
                <a:latin typeface="Arial" panose="020B0604020202020204" pitchFamily="34" charset="0"/>
                <a:cs typeface="Arial" panose="020B0604020202020204" pitchFamily="34" charset="0"/>
              </a:rPr>
              <a:t>Esto beneficiara a la empresa a la hora de comprar mercancía y realizar domicilios, lo cual en algunos casos ocasiona pérdidas de dinero innecesarias debido a la compra innecesaria de repuestos y a no registrar las facturas lo que lleva a que se preste el servicio de manera gratuita.</a:t>
            </a:r>
            <a:endParaRPr lang="es-CO" sz="2300" dirty="0">
              <a:latin typeface="Arial" panose="020B0604020202020204" pitchFamily="34" charset="0"/>
              <a:cs typeface="Arial" panose="020B0604020202020204" pitchFamily="34" charset="0"/>
            </a:endParaRPr>
          </a:p>
        </p:txBody>
      </p:sp>
      <p:pic>
        <p:nvPicPr>
          <p:cNvPr id="4"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l="50000" t="11629" r="-3743" b="17501"/>
          <a:stretch/>
        </p:blipFill>
        <p:spPr bwMode="auto">
          <a:xfrm>
            <a:off x="0" y="2595282"/>
            <a:ext cx="2042517" cy="42627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2068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1"/>
          <p:cNvSpPr txBox="1">
            <a:spLocks/>
          </p:cNvSpPr>
          <p:nvPr/>
        </p:nvSpPr>
        <p:spPr>
          <a:xfrm>
            <a:off x="3311008" y="629478"/>
            <a:ext cx="6856573" cy="72110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sz="6000" dirty="0">
                <a:solidFill>
                  <a:schemeClr val="bg1"/>
                </a:solidFill>
                <a:latin typeface="Cooper Black" panose="0208090404030B020404" pitchFamily="18" charset="0"/>
              </a:rPr>
              <a:t>Objetivo general</a:t>
            </a:r>
          </a:p>
        </p:txBody>
      </p:sp>
      <p:sp>
        <p:nvSpPr>
          <p:cNvPr id="2" name="Rectángulo 1"/>
          <p:cNvSpPr/>
          <p:nvPr/>
        </p:nvSpPr>
        <p:spPr>
          <a:xfrm>
            <a:off x="2543710" y="2749569"/>
            <a:ext cx="7814727" cy="1477328"/>
          </a:xfrm>
          <a:prstGeom prst="rect">
            <a:avLst/>
          </a:prstGeom>
        </p:spPr>
        <p:txBody>
          <a:bodyPr wrap="square">
            <a:spAutoFit/>
          </a:bodyPr>
          <a:lstStyle/>
          <a:p>
            <a:pPr marL="285750" indent="-285750">
              <a:buFont typeface="Arial" panose="020B0604020202020204" pitchFamily="34" charset="0"/>
              <a:buChar char="•"/>
            </a:pPr>
            <a:r>
              <a:rPr lang="es-CO" sz="3000" dirty="0">
                <a:latin typeface="Arial" panose="020B0604020202020204" pitchFamily="34" charset="0"/>
                <a:cs typeface="Arial" panose="020B0604020202020204" pitchFamily="34" charset="0"/>
              </a:rPr>
              <a:t>Desarrollar un aplicativo web que apoye los procesos de inventario y facturación en la empresa Arturo Aires</a:t>
            </a:r>
          </a:p>
        </p:txBody>
      </p:sp>
      <p:pic>
        <p:nvPicPr>
          <p:cNvPr id="12"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l="50000" t="11629" r="-3743" b="17501"/>
          <a:stretch/>
        </p:blipFill>
        <p:spPr bwMode="auto">
          <a:xfrm>
            <a:off x="0" y="2595282"/>
            <a:ext cx="2042517" cy="42627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1805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1524000" y="1"/>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2" name="Título 1"/>
          <p:cNvSpPr txBox="1">
            <a:spLocks/>
          </p:cNvSpPr>
          <p:nvPr/>
        </p:nvSpPr>
        <p:spPr>
          <a:xfrm>
            <a:off x="1984460" y="204717"/>
            <a:ext cx="8431292" cy="148273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sz="6000" dirty="0">
                <a:solidFill>
                  <a:schemeClr val="bg1"/>
                </a:solidFill>
                <a:latin typeface="Cooper Black" panose="0208090404030B020404" pitchFamily="18" charset="0"/>
              </a:rPr>
              <a:t>Objetivos específicos</a:t>
            </a:r>
          </a:p>
        </p:txBody>
      </p:sp>
      <p:sp>
        <p:nvSpPr>
          <p:cNvPr id="2" name="Rectángulo 1"/>
          <p:cNvSpPr/>
          <p:nvPr/>
        </p:nvSpPr>
        <p:spPr>
          <a:xfrm>
            <a:off x="1984460" y="2522101"/>
            <a:ext cx="7923815" cy="3631763"/>
          </a:xfrm>
          <a:prstGeom prst="rect">
            <a:avLst/>
          </a:prstGeom>
        </p:spPr>
        <p:txBody>
          <a:bodyPr wrap="square">
            <a:spAutoFit/>
          </a:bodyPr>
          <a:lstStyle/>
          <a:p>
            <a:pPr marL="285750" indent="-285750">
              <a:buFont typeface="Arial" panose="020B0604020202020204" pitchFamily="34" charset="0"/>
              <a:buChar char="•"/>
            </a:pPr>
            <a:r>
              <a:rPr lang="es-CO" sz="2300" dirty="0">
                <a:latin typeface="Arial" panose="020B0604020202020204" pitchFamily="34" charset="0"/>
                <a:cs typeface="Arial" panose="020B0604020202020204" pitchFamily="34" charset="0"/>
              </a:rPr>
              <a:t>Gestionar procesos de inventario</a:t>
            </a:r>
          </a:p>
          <a:p>
            <a:pPr marL="285750" indent="-285750">
              <a:buFont typeface="Arial" panose="020B0604020202020204" pitchFamily="34" charset="0"/>
              <a:buChar char="•"/>
            </a:pPr>
            <a:r>
              <a:rPr lang="es-CO" sz="2300" dirty="0">
                <a:latin typeface="Arial" panose="020B0604020202020204" pitchFamily="34" charset="0"/>
                <a:cs typeface="Arial" panose="020B0604020202020204" pitchFamily="34" charset="0"/>
              </a:rPr>
              <a:t>Gestionar la organización de las facturas</a:t>
            </a:r>
          </a:p>
          <a:p>
            <a:pPr marL="342900" indent="-342900">
              <a:buFont typeface="Arial" panose="020B0604020202020204" pitchFamily="34" charset="0"/>
              <a:buChar char="•"/>
            </a:pPr>
            <a:r>
              <a:rPr lang="es-CO" sz="2300" dirty="0">
                <a:latin typeface="Arial" panose="020B0604020202020204" pitchFamily="34" charset="0"/>
                <a:cs typeface="Arial" panose="020B0604020202020204" pitchFamily="34" charset="0"/>
              </a:rPr>
              <a:t>Desarrollar un aplicativo web que sea adaptable a cualquier tipo de dispositivo</a:t>
            </a:r>
          </a:p>
          <a:p>
            <a:pPr marL="285750" indent="-285750">
              <a:buFont typeface="Arial" panose="020B0604020202020204" pitchFamily="34" charset="0"/>
              <a:buChar char="•"/>
            </a:pPr>
            <a:r>
              <a:rPr lang="es-CO" sz="2300" dirty="0">
                <a:latin typeface="Arial" panose="020B0604020202020204" pitchFamily="34" charset="0"/>
                <a:cs typeface="Arial" panose="020B0604020202020204" pitchFamily="34" charset="0"/>
              </a:rPr>
              <a:t>Realizar Seguimiento de la disponibilidad de los repuestos</a:t>
            </a:r>
          </a:p>
          <a:p>
            <a:pPr marL="342900" indent="-342900">
              <a:buFont typeface="Arial" panose="020B0604020202020204" pitchFamily="34" charset="0"/>
              <a:buChar char="•"/>
            </a:pPr>
            <a:r>
              <a:rPr lang="es-CO" sz="2300" dirty="0">
                <a:latin typeface="Arial" panose="020B0604020202020204" pitchFamily="34" charset="0"/>
                <a:cs typeface="Arial" panose="020B0604020202020204" pitchFamily="34" charset="0"/>
              </a:rPr>
              <a:t>Organizar</a:t>
            </a:r>
            <a:r>
              <a:rPr lang="es-ES" sz="2300" dirty="0">
                <a:latin typeface="Arial" panose="020B0604020202020204" pitchFamily="34" charset="0"/>
                <a:cs typeface="Arial" panose="020B0604020202020204" pitchFamily="34" charset="0"/>
              </a:rPr>
              <a:t> los datos de clientes y proveedores para facilitar el contacto</a:t>
            </a:r>
          </a:p>
          <a:p>
            <a:pPr marL="342900" indent="-342900">
              <a:buFont typeface="Arial" panose="020B0604020202020204" pitchFamily="34" charset="0"/>
              <a:buChar char="•"/>
            </a:pPr>
            <a:r>
              <a:rPr lang="es-ES" sz="2300" dirty="0">
                <a:latin typeface="Arial" panose="020B0604020202020204" pitchFamily="34" charset="0"/>
                <a:cs typeface="Arial" panose="020B0604020202020204" pitchFamily="34" charset="0"/>
              </a:rPr>
              <a:t>Facilitar el acceso a los datos para los trabajadores y el administrador</a:t>
            </a:r>
          </a:p>
        </p:txBody>
      </p:sp>
      <p:pic>
        <p:nvPicPr>
          <p:cNvPr id="6"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l="50000" t="11629" r="-3743" b="17501"/>
          <a:stretch/>
        </p:blipFill>
        <p:spPr bwMode="auto">
          <a:xfrm>
            <a:off x="0" y="2595282"/>
            <a:ext cx="2042517" cy="42627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550308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ctr">
        <a:noAutofit/>
      </a:bodyPr>
      <a:lstStyle>
        <a:defPPr algn="l">
          <a:defRPr sz="8000" b="1" dirty="0" smtClean="0">
            <a:solidFill>
              <a:srgbClr val="92D050"/>
            </a:solidFill>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2823</TotalTime>
  <Words>2054</Words>
  <Application>Microsoft Office PowerPoint</Application>
  <PresentationFormat>Panorámica</PresentationFormat>
  <Paragraphs>424</Paragraphs>
  <Slides>54</Slides>
  <Notes>4</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54</vt:i4>
      </vt:variant>
    </vt:vector>
  </HeadingPairs>
  <TitlesOfParts>
    <vt:vector size="62" baseType="lpstr">
      <vt:lpstr>Aharoni</vt:lpstr>
      <vt:lpstr>Arial</vt:lpstr>
      <vt:lpstr>Britannic Bold</vt:lpstr>
      <vt:lpstr>Calibri</vt:lpstr>
      <vt:lpstr>Cooper Black</vt:lpstr>
      <vt:lpstr>Symbol</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Técnicas de levantamiento de información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Diagramas de flujo de proceso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GARZON SUAREZ</dc:creator>
  <cp:lastModifiedBy>brayan steven pinto rios</cp:lastModifiedBy>
  <cp:revision>225</cp:revision>
  <dcterms:created xsi:type="dcterms:W3CDTF">2014-06-25T16:18:26Z</dcterms:created>
  <dcterms:modified xsi:type="dcterms:W3CDTF">2019-09-26T21:49:34Z</dcterms:modified>
</cp:coreProperties>
</file>