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  <p:sldId id="260" r:id="rId12"/>
    <p:sldId id="265" r:id="rId13"/>
    <p:sldId id="26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24/08/2022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24/08/2022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3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07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99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58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4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4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98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BrayanPradoMarroquin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rimer plano de un pasto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es-ES" sz="4800" dirty="0"/>
              <a:t>ESTRUCTURAS DE </a:t>
            </a:r>
            <a:br>
              <a:rPr lang="es-ES" sz="4800" dirty="0"/>
            </a:br>
            <a:r>
              <a:rPr lang="es-ES" sz="4800" dirty="0"/>
              <a:t>DATOS LINEALES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62C09-7B06-E450-C4A9-6042C5052D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Imagen de plantas, un pasto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40239"/>
            <a:ext cx="12191999" cy="2217760"/>
          </a:xfrm>
        </p:spPr>
      </p:pic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10</a:t>
            </a:fld>
            <a:endParaRPr lang="es-ES" sz="900"/>
          </a:p>
        </p:txBody>
      </p:sp>
      <p:pic>
        <p:nvPicPr>
          <p:cNvPr id="4098" name="Picture 2" descr="C #Ya - Estructuras dinámicas: Listas genéricas doblemente encadenadas">
            <a:extLst>
              <a:ext uri="{FF2B5EF4-FFF2-40B4-BE49-F238E27FC236}">
                <a16:creationId xmlns:a16="http://schemas.microsoft.com/office/drawing/2014/main" id="{F4EE5A42-4D7D-8F8F-736D-E5E0EDB8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9" y="500560"/>
            <a:ext cx="11039665" cy="2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A6D6DD7-7B73-90B6-2707-3338E3406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0804" y="1824143"/>
            <a:ext cx="6564087" cy="3614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Nodo</a:t>
            </a:r>
            <a:r>
              <a:rPr lang="en-US" sz="2400" dirty="0"/>
              <a:t> Cabeza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Puntero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</a:t>
            </a:r>
            <a:r>
              <a:rPr lang="en-US" sz="2400" dirty="0" err="1"/>
              <a:t>siguiente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punter </a:t>
            </a:r>
            <a:r>
              <a:rPr lang="en-US" sz="2400" dirty="0" err="1"/>
              <a:t>hacia</a:t>
            </a:r>
            <a:r>
              <a:rPr lang="en-US" sz="2400" dirty="0"/>
              <a:t>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</a:t>
            </a:r>
            <a:r>
              <a:rPr lang="en-US" sz="2400" dirty="0"/>
              <a:t> ultimo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apunta</a:t>
            </a:r>
            <a:r>
              <a:rPr lang="en-US" sz="2400" dirty="0"/>
              <a:t> a </a:t>
            </a:r>
            <a:r>
              <a:rPr lang="en-US" sz="2400" dirty="0" err="1"/>
              <a:t>vacio</a:t>
            </a:r>
            <a:r>
              <a:rPr lang="en-US" sz="2400" dirty="0"/>
              <a:t> (NULL)</a:t>
            </a:r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6F540-543C-4563-24B1-0CB42E6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anchor="ctr">
            <a:normAutofit/>
          </a:bodyPr>
          <a:lstStyle/>
          <a:p>
            <a:r>
              <a:rPr lang="en-US"/>
              <a:t>BRAYAN HAMLLELO ESTEVEM PRADO MARROQUIN</a:t>
            </a:r>
            <a:endParaRPr lang="es-GT"/>
          </a:p>
        </p:txBody>
      </p:sp>
      <p:pic>
        <p:nvPicPr>
          <p:cNvPr id="1026" name="Picture 2" descr="Icono de github png | PNGEgg">
            <a:extLst>
              <a:ext uri="{FF2B5EF4-FFF2-40B4-BE49-F238E27FC236}">
                <a16:creationId xmlns:a16="http://schemas.microsoft.com/office/drawing/2014/main" id="{02A5AC58-1DDA-2C64-CBC0-223C94A4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67" b="92000" l="7667" r="94222">
                        <a14:foregroundMark x1="19889" y1="23333" x2="19889" y2="23333"/>
                        <a14:foregroundMark x1="24444" y1="17333" x2="9333" y2="34000"/>
                        <a14:foregroundMark x1="9333" y1="34000" x2="9000" y2="43222"/>
                        <a14:foregroundMark x1="11111" y1="39667" x2="14000" y2="72556"/>
                        <a14:foregroundMark x1="14000" y1="72556" x2="18556" y2="81222"/>
                        <a14:foregroundMark x1="18556" y1="81222" x2="44667" y2="90222"/>
                        <a14:foregroundMark x1="44667" y1="90222" x2="54222" y2="90889"/>
                        <a14:foregroundMark x1="54222" y1="90889" x2="67111" y2="90444"/>
                        <a14:foregroundMark x1="67111" y1="90444" x2="75556" y2="85222"/>
                        <a14:foregroundMark x1="75556" y1="85222" x2="86667" y2="68556"/>
                        <a14:foregroundMark x1="86667" y1="68556" x2="89333" y2="46556"/>
                        <a14:foregroundMark x1="89333" y1="46556" x2="87667" y2="36556"/>
                        <a14:foregroundMark x1="87667" y1="36556" x2="78889" y2="21444"/>
                        <a14:foregroundMark x1="78889" y1="21444" x2="58222" y2="12111"/>
                        <a14:foregroundMark x1="58222" y1="12111" x2="36889" y2="12333"/>
                        <a14:foregroundMark x1="36889" y1="12333" x2="23778" y2="16111"/>
                        <a14:foregroundMark x1="23778" y1="16111" x2="19889" y2="19778"/>
                        <a14:foregroundMark x1="42444" y1="8667" x2="60111" y2="8889"/>
                        <a14:foregroundMark x1="9000" y1="42444" x2="7333" y2="58667"/>
                        <a14:foregroundMark x1="7333" y1="58667" x2="6889" y2="46556"/>
                        <a14:foregroundMark x1="6889" y1="46556" x2="8222" y2="56667"/>
                        <a14:foregroundMark x1="8222" y1="56667" x2="7667" y2="58778"/>
                        <a14:foregroundMark x1="38333" y1="91444" x2="61444" y2="94333"/>
                        <a14:foregroundMark x1="61444" y1="94333" x2="44778" y2="91444"/>
                        <a14:foregroundMark x1="44778" y1="91444" x2="58000" y2="92000"/>
                        <a14:foregroundMark x1="92333" y1="40556" x2="94222" y2="50000"/>
                        <a14:foregroundMark x1="94222" y1="50000" x2="92333" y2="6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564" y="1845128"/>
            <a:ext cx="5012871" cy="50128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20XX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1C5C630-3AD4-FC80-F0BC-CEB09D9382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SEXTO SEMESTRE DE INGENIERIA EN CIENCIAS Y SISTEMAS</a:t>
            </a:r>
            <a:endParaRPr lang="es-GT"/>
          </a:p>
        </p:txBody>
      </p:sp>
      <p:sp>
        <p:nvSpPr>
          <p:cNvPr id="1031" name="Footer Placeholder 5">
            <a:extLst>
              <a:ext uri="{FF2B5EF4-FFF2-40B4-BE49-F238E27FC236}">
                <a16:creationId xmlns:a16="http://schemas.microsoft.com/office/drawing/2014/main" id="{D107AF05-84E3-6877-77F9-033ADEF9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Presentación de lanzamiento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38F03-E243-30BB-CFCE-44FE732D7038}"/>
              </a:ext>
            </a:extLst>
          </p:cNvPr>
          <p:cNvSpPr/>
          <p:nvPr/>
        </p:nvSpPr>
        <p:spPr>
          <a:xfrm>
            <a:off x="0" y="5541266"/>
            <a:ext cx="7299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5"/>
              </a:rPr>
              <a:t>BrayanPradoMarroquin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4" y="1331913"/>
            <a:ext cx="2230540" cy="1288648"/>
          </a:xfrm>
        </p:spPr>
        <p:txBody>
          <a:bodyPr rtlCol="0"/>
          <a:lstStyle/>
          <a:p>
            <a:pPr rtl="0"/>
            <a:r>
              <a:rPr lang="es-ES" sz="1800" dirty="0"/>
              <a:t>CONOCIMIENTOS PREVIOS</a:t>
            </a:r>
          </a:p>
        </p:txBody>
      </p:sp>
      <p:sp>
        <p:nvSpPr>
          <p:cNvPr id="323" name="Marcador de fech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324" name="Marcador de pie de página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325" name="Marcador de número de diapositiva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3</a:t>
            </a:fld>
            <a:endParaRPr lang="es-ES" sz="90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76C47-52CE-CF52-74D7-EFB372AFD2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686173"/>
            <a:ext cx="3433138" cy="1370672"/>
          </a:xfrm>
        </p:spPr>
        <p:txBody>
          <a:bodyPr/>
          <a:lstStyle/>
          <a:p>
            <a:r>
              <a:rPr lang="en-US" sz="4400" dirty="0"/>
              <a:t>METODOS </a:t>
            </a:r>
            <a:endParaRPr lang="es-GT" sz="44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E431648-46F4-BA8A-90AA-87B315462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CLASES</a:t>
            </a:r>
            <a:endParaRPr lang="es-GT" sz="48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E454C32-C4F8-9E96-95E7-B28122C7E1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3600" dirty="0"/>
              <a:t>FUNCIONES</a:t>
            </a:r>
            <a:endParaRPr lang="es-GT" sz="3600" dirty="0"/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3B21EE71-D815-2D42-BF9B-4F35B5DD7C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800" dirty="0"/>
              <a:t>PROGRAMACION ORIENTADA A OBJETOS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4800590" cy="640698"/>
          </a:xfrm>
        </p:spPr>
        <p:txBody>
          <a:bodyPr rtlCol="0"/>
          <a:lstStyle/>
          <a:p>
            <a:pPr rtl="0"/>
            <a:r>
              <a:rPr lang="es-ES" sz="1800" dirty="0"/>
              <a:t>LENGUJALE DE PROGRAMACION A UTILIZAR </a:t>
            </a:r>
          </a:p>
        </p:txBody>
      </p:sp>
      <p:pic>
        <p:nvPicPr>
          <p:cNvPr id="27" name="Marcador de posición de imagen 26" descr="Vista aérea de una vía con árboles y pastos a amb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281556" cy="1755240"/>
          </a:xfrm>
        </p:spPr>
        <p:txBody>
          <a:bodyPr rtlCol="0"/>
          <a:lstStyle/>
          <a:p>
            <a:pPr rtl="0"/>
            <a:r>
              <a:rPr lang="es-ES" sz="2800" dirty="0"/>
              <a:t>Python 3.10.2, Python 3.8.5 o Python 3.8.1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es-ES"/>
              <a:t>Ahorro de costos</a:t>
            </a:r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 rtlCol="0"/>
          <a:lstStyle/>
          <a:p>
            <a:pPr rtl="0"/>
            <a:r>
              <a:rPr lang="es-ES" sz="1400"/>
              <a:t>Reducción de los gastos de los productos de repuesto 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526473"/>
            <a:ext cx="3281556" cy="428891"/>
          </a:xfrm>
        </p:spPr>
        <p:txBody>
          <a:bodyPr rtlCol="0"/>
          <a:lstStyle/>
          <a:p>
            <a:pPr rtl="0"/>
            <a:r>
              <a:rPr lang="es-ES" dirty="0"/>
              <a:t>Herramientas de </a:t>
            </a:r>
            <a:r>
              <a:rPr lang="es-ES" dirty="0" err="1"/>
              <a:t>graphviz</a:t>
            </a:r>
            <a:endParaRPr lang="es-ES" dirty="0"/>
          </a:p>
        </p:txBody>
      </p:sp>
      <p:sp>
        <p:nvSpPr>
          <p:cNvPr id="256" name="Marcador de fech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58" name="Marcador de número de diapositiva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4</a:t>
            </a:fld>
            <a:endParaRPr lang="es-ES" sz="90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180AEC-D19A-A737-CAB1-F2F5E13E6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463827"/>
            <a:ext cx="3281556" cy="426393"/>
          </a:xfrm>
        </p:spPr>
        <p:txBody>
          <a:bodyPr/>
          <a:lstStyle/>
          <a:p>
            <a:r>
              <a:rPr lang="en-US" dirty="0"/>
              <a:t>Editor de </a:t>
            </a:r>
            <a:r>
              <a:rPr lang="en-US" dirty="0" err="1"/>
              <a:t>texto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 studio code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es-ES" dirty="0"/>
              <a:t>ESTRUCTURAS DE QUE VAN A EXPLICAR DURANTE EL TALLER </a:t>
            </a:r>
          </a:p>
        </p:txBody>
      </p:sp>
      <p:pic>
        <p:nvPicPr>
          <p:cNvPr id="46" name="Marcador de posición de imagen 45" descr="Icono de una caja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ción de imagen 65" descr="Icono de una tienda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ción de imagen 86" descr="Icono de un portapapeles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ción de imagen 104" descr="Icono de una pre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754494"/>
          </a:xfrm>
        </p:spPr>
        <p:txBody>
          <a:bodyPr rtlCol="0"/>
          <a:lstStyle/>
          <a:p>
            <a:pPr rtl="0"/>
            <a:r>
              <a:rPr lang="es-ES" dirty="0"/>
              <a:t>LISTAS ENLAZADAS SIMPLES</a:t>
            </a:r>
          </a:p>
        </p:txBody>
      </p:sp>
      <p:sp>
        <p:nvSpPr>
          <p:cNvPr id="64" name="Marcador de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994835"/>
          </a:xfrm>
        </p:spPr>
        <p:txBody>
          <a:bodyPr rtlCol="0"/>
          <a:lstStyle/>
          <a:p>
            <a:pPr rtl="0"/>
            <a:r>
              <a:rPr lang="es-ES" dirty="0"/>
              <a:t>LISTAS DOBLEMENTE ENLAZADAS</a:t>
            </a:r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994835"/>
          </a:xfrm>
        </p:spPr>
        <p:txBody>
          <a:bodyPr rtlCol="0"/>
          <a:lstStyle/>
          <a:p>
            <a:pPr rtl="0"/>
            <a:r>
              <a:rPr lang="es-ES" dirty="0"/>
              <a:t>LISTA CIRCULAR SIMPLEMENTE ENLAZADA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754323"/>
          </a:xfrm>
        </p:spPr>
        <p:txBody>
          <a:bodyPr rtlCol="0"/>
          <a:lstStyle/>
          <a:p>
            <a:pPr rtl="0"/>
            <a:r>
              <a:rPr lang="es-ES" dirty="0"/>
              <a:t>LISTA CIRCULAR DOBLEMENTE ENLAZADA</a:t>
            </a:r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98220" y="4473825"/>
            <a:ext cx="2351446" cy="754323"/>
          </a:xfrm>
        </p:spPr>
        <p:txBody>
          <a:bodyPr rtlCol="0"/>
          <a:lstStyle/>
          <a:p>
            <a:pPr rtl="0"/>
            <a:r>
              <a:rPr lang="es-ES" dirty="0"/>
              <a:t>MATRICES ORTOGONALES</a:t>
            </a:r>
          </a:p>
        </p:txBody>
      </p:sp>
      <p:sp>
        <p:nvSpPr>
          <p:cNvPr id="26" name="Marcador de fech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5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rcador de posición de imagen 23" descr="Una hoja con gotas de agua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es-ES" sz="1800" dirty="0"/>
              <a:t>ESTRUCTURA DE DATOS</a:t>
            </a:r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 dirty="0"/>
              <a:t>Presentación de </a:t>
            </a:r>
            <a:br>
              <a:rPr lang="es-ES" sz="900" dirty="0"/>
            </a:br>
            <a:r>
              <a:rPr lang="es-ES" sz="900" dirty="0"/>
              <a:t>lanzamiento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6</a:t>
            </a:fld>
            <a:endParaRPr lang="es-ES" sz="90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/>
            <a:r>
              <a:rPr lang="es-ES" dirty="0"/>
              <a:t>REPRESENTAN UN CONJUNTO ORGANIZADO DE INFORMACION, LA CUAL SE COMPONE POR MEDIO DE IMPLEMENTACIONES LLAMADOS TIPOS DE DATOS ABSTRACTOS (TDA)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Imagen exterior de caminos de pasto y el cielo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2050" name="Picture 2" descr="Pilas en C++">
            <a:extLst>
              <a:ext uri="{FF2B5EF4-FFF2-40B4-BE49-F238E27FC236}">
                <a16:creationId xmlns:a16="http://schemas.microsoft.com/office/drawing/2014/main" id="{03FB4E6D-83AA-5F33-A238-1DA9E7EC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5" y="697172"/>
            <a:ext cx="3329414" cy="27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 Lista Enlazada Simple o Lista Simplemente Enlazada - UBO - Estructuras  de Datos">
            <a:extLst>
              <a:ext uri="{FF2B5EF4-FFF2-40B4-BE49-F238E27FC236}">
                <a16:creationId xmlns:a16="http://schemas.microsoft.com/office/drawing/2014/main" id="{E2286620-C00E-35B1-68F9-8BD62D7E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42" y="2620371"/>
            <a:ext cx="6122633" cy="35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ción de imagen 33" descr="Imagen exterior, de una puesta de sol, en la naturaleza, de un campo con hierba verde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es-ES" sz="1800" dirty="0"/>
              <a:t>OPERACIONES QUE SE PUEDEN REALIZAR </a:t>
            </a:r>
          </a:p>
        </p:txBody>
      </p:sp>
      <p:sp>
        <p:nvSpPr>
          <p:cNvPr id="26" name="Marcador de fech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Presentación de </a:t>
            </a:r>
            <a:br>
              <a:rPr lang="es-ES" sz="900" dirty="0"/>
            </a:br>
            <a:r>
              <a:rPr lang="es-ES" sz="900" dirty="0"/>
              <a:t>lanzamiento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8</a:t>
            </a:fld>
            <a:endParaRPr lang="es-ES" sz="900"/>
          </a:p>
        </p:txBody>
      </p:sp>
      <p:sp>
        <p:nvSpPr>
          <p:cNvPr id="29" name="Rectá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B3C868-C7DF-1713-1C9B-EBFE3D0976CA}"/>
              </a:ext>
            </a:extLst>
          </p:cNvPr>
          <p:cNvSpPr/>
          <p:nvPr/>
        </p:nvSpPr>
        <p:spPr>
          <a:xfrm>
            <a:off x="7095773" y="649585"/>
            <a:ext cx="3075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AGREGAR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8FF8C8-728D-0307-B46B-5AA06CE3E34B}"/>
              </a:ext>
            </a:extLst>
          </p:cNvPr>
          <p:cNvSpPr/>
          <p:nvPr/>
        </p:nvSpPr>
        <p:spPr>
          <a:xfrm>
            <a:off x="2253545" y="2222500"/>
            <a:ext cx="3209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ELIMINAR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305E982-561C-BF2F-E023-D4309E212212}"/>
              </a:ext>
            </a:extLst>
          </p:cNvPr>
          <p:cNvSpPr/>
          <p:nvPr/>
        </p:nvSpPr>
        <p:spPr>
          <a:xfrm>
            <a:off x="8820560" y="2716510"/>
            <a:ext cx="2645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BUSCAR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205BB6D-32EB-0B98-99FD-FDC56BF86251}"/>
              </a:ext>
            </a:extLst>
          </p:cNvPr>
          <p:cNvSpPr/>
          <p:nvPr/>
        </p:nvSpPr>
        <p:spPr>
          <a:xfrm>
            <a:off x="3190457" y="4939010"/>
            <a:ext cx="3460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5C4AB8-61F0-A7AC-481E-25FD4AB72162}"/>
              </a:ext>
            </a:extLst>
          </p:cNvPr>
          <p:cNvSpPr/>
          <p:nvPr/>
        </p:nvSpPr>
        <p:spPr>
          <a:xfrm>
            <a:off x="8593168" y="4943382"/>
            <a:ext cx="206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VACIO</a:t>
            </a:r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DD4ECD-458E-E982-E2A1-2E8DC95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anchor="ctr">
            <a:normAutofit/>
          </a:bodyPr>
          <a:lstStyle/>
          <a:p>
            <a:r>
              <a:rPr lang="en-US"/>
              <a:t>LISTA ENLAZADA SIMPLE Y LISTA DOBLEMENTE ENLAZADA</a:t>
            </a:r>
            <a:endParaRPr lang="es-GT" dirty="0"/>
          </a:p>
        </p:txBody>
      </p:sp>
      <p:pic>
        <p:nvPicPr>
          <p:cNvPr id="3074" name="Picture 2" descr="Análisis y Programación: Listas simplemente enlazadas (Linked List)">
            <a:extLst>
              <a:ext uri="{FF2B5EF4-FFF2-40B4-BE49-F238E27FC236}">
                <a16:creationId xmlns:a16="http://schemas.microsoft.com/office/drawing/2014/main" id="{532915E8-B9D0-13D4-9C4C-081A35DE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83723"/>
            <a:ext cx="12192000" cy="353568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20XX</a:t>
            </a:r>
          </a:p>
        </p:txBody>
      </p:sp>
      <p:sp>
        <p:nvSpPr>
          <p:cNvPr id="3079" name="Text Placeholder 4">
            <a:extLst>
              <a:ext uri="{FF2B5EF4-FFF2-40B4-BE49-F238E27FC236}">
                <a16:creationId xmlns:a16="http://schemas.microsoft.com/office/drawing/2014/main" id="{196355FB-55F1-9DBE-EE1C-3845C32AC7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Nodo</a:t>
            </a:r>
            <a:r>
              <a:rPr lang="en-US" sz="2400" dirty="0"/>
              <a:t> Cabeza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Puntero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</a:t>
            </a:r>
            <a:r>
              <a:rPr lang="en-US" sz="2400" dirty="0" err="1"/>
              <a:t>siguiente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</a:t>
            </a:r>
            <a:r>
              <a:rPr lang="en-US" sz="2400" dirty="0"/>
              <a:t> ultimo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apunta</a:t>
            </a:r>
            <a:r>
              <a:rPr lang="en-US" sz="2400" dirty="0"/>
              <a:t> a </a:t>
            </a:r>
            <a:r>
              <a:rPr lang="en-US" sz="2400" dirty="0" err="1"/>
              <a:t>vacio</a:t>
            </a:r>
            <a:r>
              <a:rPr lang="en-US" sz="2400" dirty="0"/>
              <a:t> (NULL)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Presentación de lanzamiento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945E4594-7ECA-41C5-BDC9-0B76073C8049}" vid="{E4D92940-EBFA-4AC4-812E-DCAD1438D6A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{1D4970D5-BCB7-4FAF-BD92-13AF517B9283}tf16411175_win32</Template>
  <TotalTime>60</TotalTime>
  <Words>220</Words>
  <Application>Microsoft Office PowerPoint</Application>
  <PresentationFormat>Panorámica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 </vt:lpstr>
      <vt:lpstr>Tenorite Bold</vt:lpstr>
      <vt:lpstr>Tema de Office</vt:lpstr>
      <vt:lpstr>ESTRUCTURAS DE  DATOS LINEALES</vt:lpstr>
      <vt:lpstr>BRAYAN HAMLLELO ESTEVEM PRADO MARROQUIN</vt:lpstr>
      <vt:lpstr>CONOCIMIENTOS PREVIOS</vt:lpstr>
      <vt:lpstr>LENGUJALE DE PROGRAMACION A UTILIZAR </vt:lpstr>
      <vt:lpstr>ESTRUCTURAS DE QUE VAN A EXPLICAR DURANTE EL TALLER </vt:lpstr>
      <vt:lpstr>ESTRUCTURA DE DATOS</vt:lpstr>
      <vt:lpstr>Presentación de PowerPoint</vt:lpstr>
      <vt:lpstr>OPERACIONES QUE SE PUEDEN REALIZAR </vt:lpstr>
      <vt:lpstr>LISTA ENLAZADA SIMPLE Y LISTA DOBLEMENTE ENLAZADA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 DATOS LINEALES</dc:title>
  <dc:creator>Brayan Hamllelo Estevem Prado Marroquín</dc:creator>
  <cp:lastModifiedBy>Brayan Hamllelo Estevem Prado Marroquín</cp:lastModifiedBy>
  <cp:revision>1</cp:revision>
  <dcterms:created xsi:type="dcterms:W3CDTF">2022-08-24T20:15:50Z</dcterms:created>
  <dcterms:modified xsi:type="dcterms:W3CDTF">2022-08-24T21:16:30Z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