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D175D2C-4097-456D-8C0D-2C930A3A9122}" type="datetime1">
              <a:rPr lang="es-ES" smtClean="0"/>
              <a:t>30/11/2021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3BEF70-7203-4BB5-9A9D-C6E5A8F04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472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938C58-6D19-433A-9FAB-2447F1974BDC}" type="datetime1">
              <a:rPr lang="es-ES" noProof="0" smtClean="0"/>
              <a:t>30/11/2021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732C3C-A191-48C2-A7E8-9C96AF841A7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es-ES" noProof="1" dirty="0" smtClean="0"/>
              <a:t>1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96486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160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bre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324266-14A6-4460-8F19-3B1DC15AD947}" type="datetime1">
              <a:rPr lang="es-ES" noProof="0" smtClean="0"/>
              <a:t>30/11/2021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5" name="Marcador de posición de imagen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AB11B8-64C1-48B3-BE87-777B38126F2B}" type="datetime1">
              <a:rPr lang="es-ES" noProof="0" smtClean="0"/>
              <a:t>30/11/2021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bre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9BB44D-C227-4257-861B-1DDBA242090E}" type="datetime1">
              <a:rPr lang="es-ES" noProof="0" smtClean="0"/>
              <a:t>30/11/2021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ítulo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ACFCC2-0419-416D-885B-A2EAEEA7ED02}" type="datetime1">
              <a:rPr lang="es-ES" noProof="0" smtClean="0"/>
              <a:t>30/11/2021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0D36F4-6B36-4A9C-9D22-8D85C4653EFA}" type="datetime1">
              <a:rPr lang="es-ES" noProof="0" smtClean="0"/>
              <a:t>30/11/2021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25758A-C8C5-4EE7-B3BB-606099411E63}" type="datetime1">
              <a:rPr lang="es-ES" noProof="0" smtClean="0"/>
              <a:t>30/11/2021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b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F7ED2F-77EA-4BF0-8A5D-4C1282186239}" type="datetime1">
              <a:rPr lang="es-ES" noProof="0" smtClean="0"/>
              <a:t>30/11/2021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03A189-E80D-4CD5-8802-362A765DEDCB}" type="datetime1">
              <a:rPr lang="es-ES" noProof="0" smtClean="0"/>
              <a:t>30/11/2021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b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879C1F-D93B-4238-AE2E-5DA9D44326F7}" type="datetime1">
              <a:rPr lang="es-ES" noProof="0" smtClean="0"/>
              <a:t>30/11/2021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CCF7BC-E5BC-4D86-8037-D12A3C061FB1}" type="datetime1">
              <a:rPr lang="es-ES" noProof="0" smtClean="0"/>
              <a:t>30/11/2021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b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9E08FF-E805-45DB-AD7E-7CA7EE6583B9}" type="datetime1">
              <a:rPr lang="es-ES" noProof="0" smtClean="0"/>
              <a:t>30/11/2021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0E2E10-FFED-4DAD-8C07-8D72478C1D4C}" type="datetime1">
              <a:rPr lang="es-ES" noProof="0" smtClean="0"/>
              <a:t>30/11/2021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4850B6-0DD6-4D73-B36C-13B402ABA24D}" type="datetime1">
              <a:rPr lang="es-ES" noProof="0" smtClean="0"/>
              <a:t>30/11/2021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posición de imagen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/>
          <a:p>
            <a:pPr rtl="0"/>
            <a:fld id="{5D593E6D-25B9-4EEE-8B79-EF83741D2895}" type="datetime1">
              <a:rPr lang="es-ES" noProof="0" smtClean="0"/>
              <a:t>30/11/2021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rtl="0"/>
            <a:fld id="{F368BA19-B275-4784-BB69-7394404FD7AA}" type="datetime1">
              <a:rPr lang="es-ES" noProof="0" smtClean="0"/>
              <a:t>30/11/2021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 useBgFill="1">
        <p:nvSpPr>
          <p:cNvPr id="24" name="Forma libre: Forma 23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454" y="2281573"/>
            <a:ext cx="4304549" cy="2294852"/>
          </a:xfrm>
          <a:effectLst/>
        </p:spPr>
        <p:txBody>
          <a:bodyPr rtlCol="0" anchor="ctr">
            <a:normAutofit/>
          </a:bodyPr>
          <a:lstStyle/>
          <a:p>
            <a:pPr algn="ctr"/>
            <a:r>
              <a:rPr lang="es-MX" dirty="0"/>
              <a:t>ANÁLISIS DE ALGORITMOS</a:t>
            </a:r>
          </a:p>
          <a:p>
            <a:pPr algn="ctr"/>
            <a:r>
              <a:rPr lang="es-MX" dirty="0"/>
              <a:t>BRAYAN RAMIREZ BENITEZ</a:t>
            </a:r>
          </a:p>
          <a:p>
            <a:pPr algn="ctr"/>
            <a:r>
              <a:rPr lang="es-MX" dirty="0"/>
              <a:t>3CV11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8617FD-A3DD-4B1B-A618-8B7F44A2D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rtlCol="0" anchor="ctr">
            <a:normAutofit/>
          </a:bodyPr>
          <a:lstStyle/>
          <a:p>
            <a:r>
              <a:rPr lang="es-ES" sz="6600" dirty="0"/>
              <a:t>Sucesión de </a:t>
            </a:r>
            <a:r>
              <a:rPr lang="es-ES" sz="6600" dirty="0" err="1"/>
              <a:t>Golomb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405477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599346" cy="970450"/>
          </a:xfrm>
        </p:spPr>
        <p:txBody>
          <a:bodyPr rtlCol="0">
            <a:normAutofit/>
          </a:bodyPr>
          <a:lstStyle/>
          <a:p>
            <a:r>
              <a:rPr lang="es-MX" dirty="0"/>
              <a:t>Sucesión de </a:t>
            </a:r>
            <a:r>
              <a:rPr lang="es-MX" dirty="0" err="1"/>
              <a:t>Golomb</a:t>
            </a:r>
            <a:r>
              <a:rPr lang="es-MX" dirty="0"/>
              <a:t> </a:t>
            </a:r>
            <a:endParaRPr lang="es-ES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DB6D7C70-F8E3-4C4F-98ED-BC4FAD5EBE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3" y="2174356"/>
                <a:ext cx="10554574" cy="2690965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s-MX" sz="2800" dirty="0"/>
                  <a:t>Es una sucesión no decreciente de enteros positivos en la que cada termino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800" b="1" i="1" dirty="0"/>
                        </m:ctrlPr>
                      </m:sSubPr>
                      <m:e>
                        <m:r>
                          <a:rPr lang="es-MX" sz="2800" b="1" i="1" dirty="0"/>
                          <m:t>𝒂</m:t>
                        </m:r>
                      </m:e>
                      <m:sub>
                        <m:r>
                          <a:rPr lang="es-MX" sz="2800" b="1" i="1" dirty="0"/>
                          <m:t>𝒏</m:t>
                        </m:r>
                      </m:sub>
                    </m:sSub>
                  </m:oMath>
                </a14:m>
                <a:r>
                  <a:rPr lang="es-MX" sz="2800" b="1" i="1" dirty="0"/>
                  <a:t> </a:t>
                </a:r>
                <a:r>
                  <a:rPr lang="es-MX" sz="2800" dirty="0"/>
                  <a:t>indica el número de veces que aparece el número </a:t>
                </a:r>
                <a:r>
                  <a:rPr lang="es-MX" sz="2800" b="1" i="1" dirty="0"/>
                  <a:t>n</a:t>
                </a:r>
                <a:r>
                  <a:rPr lang="es-MX" sz="2800" dirty="0"/>
                  <a:t> en dicha sucesión.</a:t>
                </a:r>
              </a:p>
              <a:p>
                <a:pPr marL="0" indent="0" algn="just">
                  <a:buNone/>
                </a:pPr>
                <a:r>
                  <a:rPr lang="es-MX" sz="2800" dirty="0"/>
                  <a:t>Comienza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8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800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s-MX" sz="28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MX" sz="28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2800" b="1" i="1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s-MX" sz="2800" b="1" i="1" dirty="0"/>
                  <a:t>, </a:t>
                </a:r>
                <a:r>
                  <a:rPr lang="es-MX" sz="2800" dirty="0"/>
                  <a:t>luego, el resto de los valores 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8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800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s-MX" sz="2800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s-MX" sz="2800" b="1" i="1" dirty="0"/>
                  <a:t> </a:t>
                </a:r>
                <a:r>
                  <a:rPr lang="es-MX" sz="2800" dirty="0"/>
                  <a:t>que satisfacen la condición.</a:t>
                </a:r>
              </a:p>
            </p:txBody>
          </p:sp>
        </mc:Choice>
        <mc:Fallback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DB6D7C70-F8E3-4C4F-98ED-BC4FAD5EB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3" y="2174356"/>
                <a:ext cx="10554574" cy="269096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95F73826-C1C0-44D4-8F33-12799DFFB67B}"/>
                  </a:ext>
                </a:extLst>
              </p:cNvPr>
              <p:cNvSpPr txBox="1"/>
              <p:nvPr/>
            </p:nvSpPr>
            <p:spPr>
              <a:xfrm>
                <a:off x="5156924" y="4956561"/>
                <a:ext cx="250484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s-MX" sz="54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5400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s-MX" sz="54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s-MX" sz="5400" b="1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5400" dirty="0"/>
                  <a:t> </a:t>
                </a:r>
                <a:r>
                  <a:rPr lang="es-MX" sz="5400" dirty="0">
                    <a:solidFill>
                      <a:srgbClr val="00B050"/>
                    </a:solidFill>
                  </a:rPr>
                  <a:t>C</a:t>
                </a:r>
              </a:p>
            </p:txBody>
          </p:sp>
        </mc:Choice>
        <mc:Fallback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95F73826-C1C0-44D4-8F33-12799DFFB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924" y="4956561"/>
                <a:ext cx="2504843" cy="923330"/>
              </a:xfrm>
              <a:prstGeom prst="rect">
                <a:avLst/>
              </a:prstGeom>
              <a:blipFill>
                <a:blip r:embed="rId4"/>
                <a:stretch>
                  <a:fillRect t="-18421" r="-8516" b="-3881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FC920BB-D1AB-48AF-8FCC-C6AE369F2909}"/>
              </a:ext>
            </a:extLst>
          </p:cNvPr>
          <p:cNvCxnSpPr>
            <a:cxnSpLocks/>
          </p:cNvCxnSpPr>
          <p:nvPr/>
        </p:nvCxnSpPr>
        <p:spPr>
          <a:xfrm flipH="1">
            <a:off x="3948158" y="5768411"/>
            <a:ext cx="1743341" cy="11148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9EFC043-E52E-4FAD-9CFE-28F268503032}"/>
              </a:ext>
            </a:extLst>
          </p:cNvPr>
          <p:cNvSpPr txBox="1"/>
          <p:nvPr/>
        </p:nvSpPr>
        <p:spPr>
          <a:xfrm>
            <a:off x="1170772" y="5695225"/>
            <a:ext cx="284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F0"/>
                </a:solidFill>
              </a:rPr>
              <a:t>Número que se repetirá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10812F0-9689-444B-BAB4-8928F53C4C6C}"/>
              </a:ext>
            </a:extLst>
          </p:cNvPr>
          <p:cNvSpPr txBox="1"/>
          <p:nvPr/>
        </p:nvSpPr>
        <p:spPr>
          <a:xfrm>
            <a:off x="8802168" y="5556725"/>
            <a:ext cx="2399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Cantidad de veces que se repetirá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D2CF8DA2-7815-4060-95CA-FD6C7E2BA2EC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7528845" y="5556725"/>
            <a:ext cx="1273323" cy="3231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45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38FA6-7FF3-4FE1-9D1B-C536BA32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Construcción de la sucesión de </a:t>
            </a:r>
            <a:r>
              <a:rPr lang="es-MX" dirty="0" err="1"/>
              <a:t>Golomb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D58F032-28AB-4858-A171-F350836CF2CD}"/>
                  </a:ext>
                </a:extLst>
              </p:cNvPr>
              <p:cNvSpPr txBox="1"/>
              <p:nvPr/>
            </p:nvSpPr>
            <p:spPr>
              <a:xfrm>
                <a:off x="810000" y="2401368"/>
                <a:ext cx="225794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5400" b="1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54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s-MX" sz="54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MX" sz="5400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5400" b="1" i="1" dirty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MX" sz="5400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D58F032-28AB-4858-A171-F350836CF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00" y="2401368"/>
                <a:ext cx="2257940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2AECFD37-FA75-4B6C-A3EE-5F7BB25E81AE}"/>
                  </a:ext>
                </a:extLst>
              </p:cNvPr>
              <p:cNvSpPr txBox="1"/>
              <p:nvPr/>
            </p:nvSpPr>
            <p:spPr>
              <a:xfrm>
                <a:off x="809999" y="3223708"/>
                <a:ext cx="2257941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5400" b="1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54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s-MX" sz="5400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MX" sz="5400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5400" i="1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MX" sz="5400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2AECFD37-FA75-4B6C-A3EE-5F7BB25E8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99" y="3223708"/>
                <a:ext cx="225794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131A03B8-5905-4E3F-A8D5-40DA241DB3C5}"/>
                  </a:ext>
                </a:extLst>
              </p:cNvPr>
              <p:cNvSpPr txBox="1"/>
              <p:nvPr/>
            </p:nvSpPr>
            <p:spPr>
              <a:xfrm>
                <a:off x="769121" y="4046048"/>
                <a:ext cx="2298819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54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54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s-MX" sz="54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MX" sz="5400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5400" i="1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MX" sz="5400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131A03B8-5905-4E3F-A8D5-40DA241DB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21" y="4046048"/>
                <a:ext cx="2298819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206D8EAB-AF6B-4E41-8936-14B424E7E8D6}"/>
              </a:ext>
            </a:extLst>
          </p:cNvPr>
          <p:cNvCxnSpPr/>
          <p:nvPr/>
        </p:nvCxnSpPr>
        <p:spPr>
          <a:xfrm>
            <a:off x="1598064" y="3922520"/>
            <a:ext cx="974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0FD6551-471C-409F-9D8A-BA3F59DEB13E}"/>
              </a:ext>
            </a:extLst>
          </p:cNvPr>
          <p:cNvCxnSpPr/>
          <p:nvPr/>
        </p:nvCxnSpPr>
        <p:spPr>
          <a:xfrm>
            <a:off x="1606609" y="3913974"/>
            <a:ext cx="922946" cy="39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85E1A7F-0ABF-4DA2-8645-C5F2CD7D1F4A}"/>
                  </a:ext>
                </a:extLst>
              </p:cNvPr>
              <p:cNvSpPr txBox="1"/>
              <p:nvPr/>
            </p:nvSpPr>
            <p:spPr>
              <a:xfrm>
                <a:off x="809999" y="4859454"/>
                <a:ext cx="2298819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54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54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s-MX" sz="5400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MX" sz="5400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5400" b="0" i="1" dirty="0" smtClean="0">
                          <a:ln w="0"/>
                          <a:solidFill>
                            <a:srgbClr val="00B0F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MX" sz="5400" dirty="0"/>
              </a:p>
            </p:txBody>
          </p:sp>
        </mc:Choice>
        <mc:Fallback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85E1A7F-0ABF-4DA2-8645-C5F2CD7D1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99" y="4859454"/>
                <a:ext cx="2298819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85BC38B8-53BF-4B4B-88A9-127B523938F6}"/>
                  </a:ext>
                </a:extLst>
              </p:cNvPr>
              <p:cNvSpPr txBox="1"/>
              <p:nvPr/>
            </p:nvSpPr>
            <p:spPr>
              <a:xfrm>
                <a:off x="789559" y="5690728"/>
                <a:ext cx="2298819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54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54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s-MX" sz="5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s-MX" sz="5400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5400" b="0" i="1" dirty="0" smtClean="0">
                          <a:ln w="0"/>
                          <a:solidFill>
                            <a:srgbClr val="00B0F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MX" sz="5400" dirty="0"/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85BC38B8-53BF-4B4B-88A9-127B52393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59" y="5690728"/>
                <a:ext cx="2298819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5C3A2209-7138-49EC-A4DE-DEE25AAFD962}"/>
              </a:ext>
            </a:extLst>
          </p:cNvPr>
          <p:cNvCxnSpPr/>
          <p:nvPr/>
        </p:nvCxnSpPr>
        <p:spPr>
          <a:xfrm>
            <a:off x="1606609" y="4785645"/>
            <a:ext cx="965675" cy="33328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9F45B103-C32E-4FEB-82FA-A6ECAA432A07}"/>
              </a:ext>
            </a:extLst>
          </p:cNvPr>
          <p:cNvCxnSpPr>
            <a:cxnSpLocks/>
          </p:cNvCxnSpPr>
          <p:nvPr/>
        </p:nvCxnSpPr>
        <p:spPr>
          <a:xfrm>
            <a:off x="1563880" y="4852853"/>
            <a:ext cx="1082540" cy="107948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7345E673-6ADC-4045-86AB-DCA3618D2898}"/>
                  </a:ext>
                </a:extLst>
              </p:cNvPr>
              <p:cNvSpPr txBox="1"/>
              <p:nvPr/>
            </p:nvSpPr>
            <p:spPr>
              <a:xfrm>
                <a:off x="4491813" y="2300378"/>
                <a:ext cx="225794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5400" b="1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54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s-MX" sz="54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s-MX" sz="5400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5400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s-MX" sz="5400" dirty="0"/>
              </a:p>
            </p:txBody>
          </p:sp>
        </mc:Choice>
        <mc:Fallback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7345E673-6ADC-4045-86AB-DCA3618D2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813" y="2300378"/>
                <a:ext cx="2257940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F83A24FD-540E-40D4-8AD1-26DADC552156}"/>
                  </a:ext>
                </a:extLst>
              </p:cNvPr>
              <p:cNvSpPr txBox="1"/>
              <p:nvPr/>
            </p:nvSpPr>
            <p:spPr>
              <a:xfrm>
                <a:off x="4491813" y="3122718"/>
                <a:ext cx="225794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s-MX" sz="54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5400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s-MX" sz="5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es-MX" sz="5400" b="1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5400" dirty="0"/>
                  <a:t> </a:t>
                </a:r>
                <a:r>
                  <a:rPr lang="es-MX" sz="5400" dirty="0">
                    <a:solidFill>
                      <a:srgbClr val="FFFF00"/>
                    </a:solidFill>
                  </a:rPr>
                  <a:t>4</a:t>
                </a:r>
              </a:p>
            </p:txBody>
          </p:sp>
        </mc:Choice>
        <mc:Fallback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F83A24FD-540E-40D4-8AD1-26DADC552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813" y="3122718"/>
                <a:ext cx="2257940" cy="923330"/>
              </a:xfrm>
              <a:prstGeom prst="rect">
                <a:avLst/>
              </a:prstGeom>
              <a:blipFill>
                <a:blip r:embed="rId8"/>
                <a:stretch>
                  <a:fillRect t="-18421" r="-12432" b="-3881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204CEE10-999E-4347-AE0D-56F83265DDFB}"/>
                  </a:ext>
                </a:extLst>
              </p:cNvPr>
              <p:cNvSpPr txBox="1"/>
              <p:nvPr/>
            </p:nvSpPr>
            <p:spPr>
              <a:xfrm>
                <a:off x="4477569" y="3945058"/>
                <a:ext cx="225794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5400" b="1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54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s-MX" sz="5400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s-MX" sz="5400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5400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s-MX" sz="5400" dirty="0"/>
              </a:p>
            </p:txBody>
          </p:sp>
        </mc:Choice>
        <mc:Fallback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204CEE10-999E-4347-AE0D-56F83265D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569" y="3945058"/>
                <a:ext cx="2257940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4B4146C7-7033-460A-8EC0-D33E30061899}"/>
                  </a:ext>
                </a:extLst>
              </p:cNvPr>
              <p:cNvSpPr txBox="1"/>
              <p:nvPr/>
            </p:nvSpPr>
            <p:spPr>
              <a:xfrm>
                <a:off x="4477569" y="4672235"/>
                <a:ext cx="225794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5400" b="1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54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s-MX" sz="5400" b="1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s-MX" sz="5400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5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s-MX" sz="5400" dirty="0"/>
              </a:p>
            </p:txBody>
          </p:sp>
        </mc:Choice>
        <mc:Fallback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4B4146C7-7033-460A-8EC0-D33E30061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569" y="4672235"/>
                <a:ext cx="2257940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C5DC1354-0CF2-4CFF-8CC6-A262ACCF41B9}"/>
                  </a:ext>
                </a:extLst>
              </p:cNvPr>
              <p:cNvSpPr txBox="1"/>
              <p:nvPr/>
            </p:nvSpPr>
            <p:spPr>
              <a:xfrm>
                <a:off x="4317335" y="5574010"/>
                <a:ext cx="260689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s-MX" sz="54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5400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s-MX" sz="5400" b="1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s-MX" sz="5400" b="1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5400" dirty="0"/>
                  <a:t> </a:t>
                </a:r>
                <a:r>
                  <a:rPr lang="es-MX" sz="5400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mc:Choice>
        <mc:Fallback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C5DC1354-0CF2-4CFF-8CC6-A262ACCF4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335" y="5574010"/>
                <a:ext cx="2606896" cy="923330"/>
              </a:xfrm>
              <a:prstGeom prst="rect">
                <a:avLst/>
              </a:prstGeom>
              <a:blipFill>
                <a:blip r:embed="rId11"/>
                <a:stretch>
                  <a:fillRect t="-18421" r="-8879" b="-3881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8D1D1E82-A46C-42EC-A5EB-161AD735C40C}"/>
                  </a:ext>
                </a:extLst>
              </p:cNvPr>
              <p:cNvSpPr txBox="1"/>
              <p:nvPr/>
            </p:nvSpPr>
            <p:spPr>
              <a:xfrm>
                <a:off x="8264068" y="2164818"/>
                <a:ext cx="260689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s-MX" sz="54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5400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s-MX" sz="5400" b="1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r>
                      <a:rPr lang="es-MX" sz="5400" b="1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5400" dirty="0"/>
                  <a:t> </a:t>
                </a:r>
                <a:r>
                  <a:rPr lang="es-MX" sz="5400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mc:Choice>
        <mc:Fallback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8D1D1E82-A46C-42EC-A5EB-161AD735C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068" y="2164818"/>
                <a:ext cx="2606896" cy="923330"/>
              </a:xfrm>
              <a:prstGeom prst="rect">
                <a:avLst/>
              </a:prstGeom>
              <a:blipFill>
                <a:blip r:embed="rId12"/>
                <a:stretch>
                  <a:fillRect t="-18421" r="-8899" b="-3881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9EA94E3-B33A-4E29-B071-568DBD366A06}"/>
                  </a:ext>
                </a:extLst>
              </p:cNvPr>
              <p:cNvSpPr txBox="1"/>
              <p:nvPr/>
            </p:nvSpPr>
            <p:spPr>
              <a:xfrm>
                <a:off x="8173626" y="3027557"/>
                <a:ext cx="260689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s-MX" sz="54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5400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s-MX" sz="5400" b="1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r>
                      <a:rPr lang="es-MX" sz="5400" b="1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5400" dirty="0"/>
                  <a:t> </a:t>
                </a:r>
                <a:r>
                  <a:rPr lang="es-MX" sz="5400" dirty="0">
                    <a:solidFill>
                      <a:srgbClr val="00B050"/>
                    </a:solidFill>
                  </a:rPr>
                  <a:t>6</a:t>
                </a:r>
              </a:p>
            </p:txBody>
          </p:sp>
        </mc:Choice>
        <mc:Fallback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9EA94E3-B33A-4E29-B071-568DBD366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626" y="3027557"/>
                <a:ext cx="2606896" cy="923330"/>
              </a:xfrm>
              <a:prstGeom prst="rect">
                <a:avLst/>
              </a:prstGeom>
              <a:blipFill>
                <a:blip r:embed="rId13"/>
                <a:stretch>
                  <a:fillRect t="-18543" r="-8899" b="-3973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639DA208-FDEC-4CBB-A349-8F09996F81E1}"/>
                  </a:ext>
                </a:extLst>
              </p:cNvPr>
              <p:cNvSpPr txBox="1"/>
              <p:nvPr/>
            </p:nvSpPr>
            <p:spPr>
              <a:xfrm>
                <a:off x="8173626" y="3830669"/>
                <a:ext cx="260689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s-MX" sz="54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5400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s-MX" sz="5400" b="1" i="1" dirty="0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𝟏𝟑</m:t>
                        </m:r>
                      </m:sub>
                    </m:sSub>
                    <m:r>
                      <a:rPr lang="es-MX" sz="5400" b="1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5400" dirty="0"/>
                  <a:t> </a:t>
                </a:r>
                <a:r>
                  <a:rPr lang="es-MX" sz="5400" dirty="0">
                    <a:solidFill>
                      <a:srgbClr val="00B050"/>
                    </a:solidFill>
                  </a:rPr>
                  <a:t>6</a:t>
                </a:r>
              </a:p>
            </p:txBody>
          </p:sp>
        </mc:Choice>
        <mc:Fallback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639DA208-FDEC-4CBB-A349-8F09996F8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626" y="3830669"/>
                <a:ext cx="2606896" cy="923330"/>
              </a:xfrm>
              <a:prstGeom prst="rect">
                <a:avLst/>
              </a:prstGeom>
              <a:blipFill>
                <a:blip r:embed="rId14"/>
                <a:stretch>
                  <a:fillRect t="-18421" r="-8899" b="-3881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0A243A15-F90E-4D4B-8C70-B5C75936B9CA}"/>
                  </a:ext>
                </a:extLst>
              </p:cNvPr>
              <p:cNvSpPr txBox="1"/>
              <p:nvPr/>
            </p:nvSpPr>
            <p:spPr>
              <a:xfrm>
                <a:off x="8173626" y="4622520"/>
                <a:ext cx="260689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s-MX" sz="54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5400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s-MX" sz="5400" b="1" i="1" dirty="0" smtClean="0">
                            <a:solidFill>
                              <a:schemeClr val="tx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sub>
                    </m:sSub>
                    <m:r>
                      <a:rPr lang="es-MX" sz="5400" b="1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5400" dirty="0"/>
                  <a:t> </a:t>
                </a:r>
                <a:r>
                  <a:rPr lang="es-MX" sz="5400" dirty="0">
                    <a:solidFill>
                      <a:srgbClr val="00B050"/>
                    </a:solidFill>
                  </a:rPr>
                  <a:t>6</a:t>
                </a:r>
              </a:p>
            </p:txBody>
          </p:sp>
        </mc:Choice>
        <mc:Fallback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0A243A15-F90E-4D4B-8C70-B5C75936B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626" y="4622520"/>
                <a:ext cx="2606896" cy="923330"/>
              </a:xfrm>
              <a:prstGeom prst="rect">
                <a:avLst/>
              </a:prstGeom>
              <a:blipFill>
                <a:blip r:embed="rId15"/>
                <a:stretch>
                  <a:fillRect t="-18421" r="-8899" b="-3881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Elipse 46">
            <a:extLst>
              <a:ext uri="{FF2B5EF4-FFF2-40B4-BE49-F238E27FC236}">
                <a16:creationId xmlns:a16="http://schemas.microsoft.com/office/drawing/2014/main" id="{D9340212-8C60-48C3-A299-69A34AC92B70}"/>
              </a:ext>
            </a:extLst>
          </p:cNvPr>
          <p:cNvSpPr/>
          <p:nvPr/>
        </p:nvSpPr>
        <p:spPr>
          <a:xfrm>
            <a:off x="9477074" y="5690728"/>
            <a:ext cx="94216" cy="92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C506662C-5A77-4619-ACE7-266FD629A02D}"/>
              </a:ext>
            </a:extLst>
          </p:cNvPr>
          <p:cNvSpPr/>
          <p:nvPr/>
        </p:nvSpPr>
        <p:spPr>
          <a:xfrm>
            <a:off x="9477074" y="5879801"/>
            <a:ext cx="94216" cy="92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574303B6-3188-4B09-B98C-2CD21E1BF117}"/>
              </a:ext>
            </a:extLst>
          </p:cNvPr>
          <p:cNvSpPr/>
          <p:nvPr/>
        </p:nvSpPr>
        <p:spPr>
          <a:xfrm>
            <a:off x="9477074" y="6068874"/>
            <a:ext cx="94216" cy="92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337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F4FA7-339C-4CB2-8785-1BE6394B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47188"/>
            <a:ext cx="10916779" cy="970450"/>
          </a:xfrm>
        </p:spPr>
        <p:txBody>
          <a:bodyPr/>
          <a:lstStyle/>
          <a:p>
            <a:r>
              <a:rPr lang="es-MX" dirty="0"/>
              <a:t>Primeros valores de la sucesión de </a:t>
            </a:r>
            <a:r>
              <a:rPr lang="es-MX" dirty="0" err="1"/>
              <a:t>Golomb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9D4A16-5F69-4737-85F1-92A194264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4400" dirty="0"/>
              <a:t>1, </a:t>
            </a:r>
            <a:r>
              <a:rPr lang="es-MX" sz="4400" dirty="0">
                <a:solidFill>
                  <a:schemeClr val="accent1"/>
                </a:solidFill>
              </a:rPr>
              <a:t>2, 2</a:t>
            </a:r>
            <a:r>
              <a:rPr lang="es-MX" sz="4400" dirty="0"/>
              <a:t>, </a:t>
            </a:r>
            <a:r>
              <a:rPr lang="es-MX" sz="4400" dirty="0">
                <a:solidFill>
                  <a:srgbClr val="00B0F0"/>
                </a:solidFill>
              </a:rPr>
              <a:t>3, 3</a:t>
            </a:r>
            <a:r>
              <a:rPr lang="es-MX" sz="4400" dirty="0"/>
              <a:t>, </a:t>
            </a:r>
            <a:r>
              <a:rPr lang="es-MX" sz="4400" dirty="0">
                <a:solidFill>
                  <a:srgbClr val="FFFF00"/>
                </a:solidFill>
              </a:rPr>
              <a:t>4, 4, 4</a:t>
            </a:r>
            <a:r>
              <a:rPr lang="es-MX" sz="4400" dirty="0"/>
              <a:t>, </a:t>
            </a:r>
            <a:r>
              <a:rPr lang="es-MX" sz="4400" dirty="0">
                <a:solidFill>
                  <a:srgbClr val="FF0000"/>
                </a:solidFill>
              </a:rPr>
              <a:t>5, 5, 5</a:t>
            </a:r>
            <a:r>
              <a:rPr lang="es-MX" sz="4400" dirty="0"/>
              <a:t>, </a:t>
            </a:r>
            <a:r>
              <a:rPr lang="es-MX" sz="4400" dirty="0">
                <a:solidFill>
                  <a:srgbClr val="00B050"/>
                </a:solidFill>
              </a:rPr>
              <a:t>6, 6, 6, 6</a:t>
            </a:r>
            <a:r>
              <a:rPr lang="es-MX" sz="4400" dirty="0"/>
              <a:t>, </a:t>
            </a:r>
            <a:r>
              <a:rPr lang="es-MX" sz="4400" dirty="0">
                <a:solidFill>
                  <a:srgbClr val="7030A0"/>
                </a:solidFill>
              </a:rPr>
              <a:t>7, 7, 7, 7</a:t>
            </a:r>
            <a:r>
              <a:rPr lang="es-MX" sz="4400" dirty="0"/>
              <a:t>, </a:t>
            </a:r>
            <a:r>
              <a:rPr lang="es-MX" sz="4400" dirty="0">
                <a:solidFill>
                  <a:srgbClr val="FFC000"/>
                </a:solidFill>
              </a:rPr>
              <a:t>8, 8, 8, 8</a:t>
            </a:r>
            <a:r>
              <a:rPr lang="es-MX" sz="4400" dirty="0"/>
              <a:t>, </a:t>
            </a:r>
            <a:r>
              <a:rPr lang="es-MX" sz="4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9, 9, 9, 9, 9</a:t>
            </a:r>
            <a:r>
              <a:rPr lang="es-MX" sz="4400" dirty="0"/>
              <a:t>, </a:t>
            </a:r>
            <a:r>
              <a:rPr lang="es-MX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10, 10, 10, 10, 10</a:t>
            </a:r>
            <a:r>
              <a:rPr lang="es-MX" sz="4400" dirty="0"/>
              <a:t>, </a:t>
            </a:r>
            <a:r>
              <a:rPr lang="es-MX" sz="4400" dirty="0">
                <a:solidFill>
                  <a:schemeClr val="accent2">
                    <a:lumMod val="75000"/>
                  </a:schemeClr>
                </a:solidFill>
              </a:rPr>
              <a:t>11, 11, 11, 11, 11</a:t>
            </a:r>
            <a:r>
              <a:rPr lang="es-MX" sz="4400" dirty="0"/>
              <a:t>, </a:t>
            </a:r>
            <a:r>
              <a:rPr lang="es-MX" sz="4400" dirty="0">
                <a:solidFill>
                  <a:srgbClr val="92D050"/>
                </a:solidFill>
              </a:rPr>
              <a:t>12, 12, 12, 12, 12</a:t>
            </a:r>
            <a:r>
              <a:rPr lang="es-MX" sz="4400" dirty="0"/>
              <a:t>, </a:t>
            </a:r>
            <a:r>
              <a:rPr lang="es-MX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13, 13, 13, 13, 13, 13</a:t>
            </a:r>
            <a:r>
              <a:rPr lang="es-MX" sz="4400" dirty="0"/>
              <a:t>, </a:t>
            </a:r>
            <a:r>
              <a:rPr lang="es-MX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14, 14, 14, 14, 14, 14</a:t>
            </a:r>
            <a:r>
              <a:rPr lang="es-MX" sz="4400" dirty="0"/>
              <a:t>,…  </a:t>
            </a:r>
          </a:p>
        </p:txBody>
      </p:sp>
    </p:spTree>
    <p:extLst>
      <p:ext uri="{BB962C8B-B14F-4D97-AF65-F5344CB8AC3E}">
        <p14:creationId xmlns:p14="http://schemas.microsoft.com/office/powerpoint/2010/main" val="66206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96373-C752-4695-9041-301D76EC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/>
              <a:t>Relación de recurrencia para encontrar el n-</a:t>
            </a:r>
            <a:r>
              <a:rPr lang="es-MX" sz="3200" dirty="0" err="1"/>
              <a:t>ésimo</a:t>
            </a:r>
            <a:r>
              <a:rPr lang="es-MX" sz="3200" dirty="0"/>
              <a:t> término de la sucesión de </a:t>
            </a:r>
            <a:r>
              <a:rPr lang="es-MX" sz="3200" dirty="0" err="1"/>
              <a:t>Golomb</a:t>
            </a:r>
            <a:endParaRPr lang="es-MX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C084458-B3A1-4D17-8CC5-82328E1C88D1}"/>
                  </a:ext>
                </a:extLst>
              </p:cNvPr>
              <p:cNvSpPr txBox="1"/>
              <p:nvPr/>
            </p:nvSpPr>
            <p:spPr>
              <a:xfrm>
                <a:off x="4578194" y="2897023"/>
                <a:ext cx="3035609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s-MX" sz="5400" b="1" dirty="0"/>
                  <a:t>a(1) </a:t>
                </a:r>
                <a14:m>
                  <m:oMath xmlns:m="http://schemas.openxmlformats.org/officeDocument/2006/math">
                    <m:r>
                      <a:rPr lang="es-MX" sz="54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5400" b="1" i="1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MX" sz="5400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C084458-B3A1-4D17-8CC5-82328E1C8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194" y="2897023"/>
                <a:ext cx="3035609" cy="923330"/>
              </a:xfrm>
              <a:prstGeom prst="rect">
                <a:avLst/>
              </a:prstGeom>
              <a:blipFill>
                <a:blip r:embed="rId2"/>
                <a:stretch>
                  <a:fillRect l="-10643" t="-18421" b="-3881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5F292BC-4779-45BC-8E22-BAC4EFAA0C44}"/>
                  </a:ext>
                </a:extLst>
              </p:cNvPr>
              <p:cNvSpPr txBox="1"/>
              <p:nvPr/>
            </p:nvSpPr>
            <p:spPr>
              <a:xfrm>
                <a:off x="1239140" y="4356930"/>
                <a:ext cx="1116835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s-MX" sz="5400" b="1" dirty="0">
                    <a:solidFill>
                      <a:srgbClr val="00B0F0"/>
                    </a:solidFill>
                  </a:rPr>
                  <a:t>a(n+1) </a:t>
                </a:r>
                <a14:m>
                  <m:oMath xmlns:m="http://schemas.openxmlformats.org/officeDocument/2006/math">
                    <m:r>
                      <a:rPr lang="es-MX" sz="5400" b="1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5400" b="1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MX" sz="5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sz="5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s-MX" sz="5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5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MX" sz="5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sz="5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MX" sz="5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MX" sz="5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s-MX" sz="5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5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s-MX" sz="5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5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MX" sz="5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endParaRPr lang="es-MX" sz="5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5F292BC-4779-45BC-8E22-BAC4EFAA0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140" y="4356930"/>
                <a:ext cx="11168353" cy="923330"/>
              </a:xfrm>
              <a:prstGeom prst="rect">
                <a:avLst/>
              </a:prstGeom>
              <a:blipFill>
                <a:blip r:embed="rId3"/>
                <a:stretch>
                  <a:fillRect l="-2893" t="-18543" b="-3973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08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9FE57-8356-4FB5-AB76-FA2CA8E9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4800" dirty="0"/>
              <a:t>Algoritmo</a:t>
            </a:r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8DB0C43D-7171-4980-87A2-A9A04B420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078" y="2559636"/>
            <a:ext cx="8373020" cy="2952404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49A5BA9-17E1-45DB-A83A-1868596C93BD}"/>
              </a:ext>
            </a:extLst>
          </p:cNvPr>
          <p:cNvCxnSpPr>
            <a:cxnSpLocks/>
          </p:cNvCxnSpPr>
          <p:nvPr/>
        </p:nvCxnSpPr>
        <p:spPr>
          <a:xfrm>
            <a:off x="3865547" y="4469450"/>
            <a:ext cx="50989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06F67E0-416E-424F-B070-837C5BCAE2AE}"/>
              </a:ext>
            </a:extLst>
          </p:cNvPr>
          <p:cNvCxnSpPr>
            <a:cxnSpLocks/>
          </p:cNvCxnSpPr>
          <p:nvPr/>
        </p:nvCxnSpPr>
        <p:spPr>
          <a:xfrm>
            <a:off x="3409770" y="3810000"/>
            <a:ext cx="582823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CB7C46E-C275-49C2-8584-D016B08890F1}"/>
              </a:ext>
            </a:extLst>
          </p:cNvPr>
          <p:cNvCxnSpPr>
            <a:cxnSpLocks/>
          </p:cNvCxnSpPr>
          <p:nvPr/>
        </p:nvCxnSpPr>
        <p:spPr>
          <a:xfrm>
            <a:off x="2263209" y="3569293"/>
            <a:ext cx="697479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74F2899-DD34-4FA6-89AC-F78B07209340}"/>
              </a:ext>
            </a:extLst>
          </p:cNvPr>
          <p:cNvCxnSpPr>
            <a:cxnSpLocks/>
          </p:cNvCxnSpPr>
          <p:nvPr/>
        </p:nvCxnSpPr>
        <p:spPr>
          <a:xfrm>
            <a:off x="2680529" y="2901296"/>
            <a:ext cx="65574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BDB3A628-0968-4273-90D0-33E0DD1A4978}"/>
              </a:ext>
            </a:extLst>
          </p:cNvPr>
          <p:cNvCxnSpPr>
            <a:cxnSpLocks/>
          </p:cNvCxnSpPr>
          <p:nvPr/>
        </p:nvCxnSpPr>
        <p:spPr>
          <a:xfrm>
            <a:off x="1394388" y="5151690"/>
            <a:ext cx="75701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65A6ACF-852D-49EB-A8D2-D89BE81543A4}"/>
              </a:ext>
            </a:extLst>
          </p:cNvPr>
          <p:cNvCxnSpPr>
            <a:cxnSpLocks/>
          </p:cNvCxnSpPr>
          <p:nvPr/>
        </p:nvCxnSpPr>
        <p:spPr>
          <a:xfrm flipV="1">
            <a:off x="8964538" y="4469450"/>
            <a:ext cx="0" cy="6822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CE64B5C2-E2C1-4BC3-BAF4-82EAF7409D18}"/>
              </a:ext>
            </a:extLst>
          </p:cNvPr>
          <p:cNvCxnSpPr>
            <a:cxnSpLocks/>
          </p:cNvCxnSpPr>
          <p:nvPr/>
        </p:nvCxnSpPr>
        <p:spPr>
          <a:xfrm>
            <a:off x="8964538" y="4810570"/>
            <a:ext cx="27346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700AEC9-D7DC-43D1-944F-1261FF09D232}"/>
              </a:ext>
            </a:extLst>
          </p:cNvPr>
          <p:cNvSpPr txBox="1"/>
          <p:nvPr/>
        </p:nvSpPr>
        <p:spPr>
          <a:xfrm>
            <a:off x="9383282" y="2716630"/>
            <a:ext cx="69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O(1)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6769820-1CFC-464A-9DBF-22C89548FFC8}"/>
              </a:ext>
            </a:extLst>
          </p:cNvPr>
          <p:cNvSpPr txBox="1"/>
          <p:nvPr/>
        </p:nvSpPr>
        <p:spPr>
          <a:xfrm>
            <a:off x="9383282" y="3384627"/>
            <a:ext cx="69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O(1)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43819D9-8DD0-4AFE-8076-F18A84F428EB}"/>
              </a:ext>
            </a:extLst>
          </p:cNvPr>
          <p:cNvSpPr txBox="1"/>
          <p:nvPr/>
        </p:nvSpPr>
        <p:spPr>
          <a:xfrm>
            <a:off x="9383282" y="3625334"/>
            <a:ext cx="69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O(1)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D3DF54C-A21C-4EF7-90E8-3DB8586150CD}"/>
              </a:ext>
            </a:extLst>
          </p:cNvPr>
          <p:cNvSpPr txBox="1"/>
          <p:nvPr/>
        </p:nvSpPr>
        <p:spPr>
          <a:xfrm>
            <a:off x="9383282" y="4625904"/>
            <a:ext cx="76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O(n)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8B217E12-B32C-4307-A90C-B4D8382F802A}"/>
                  </a:ext>
                </a:extLst>
              </p:cNvPr>
              <p:cNvSpPr txBox="1"/>
              <p:nvPr/>
            </p:nvSpPr>
            <p:spPr>
              <a:xfrm>
                <a:off x="4366187" y="5853159"/>
                <a:ext cx="27688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2400" b="1" i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s-MX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s-MX" sz="2400" b="1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Golomb</a:t>
                </a:r>
                <a:r>
                  <a:rPr lang="es-MX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MX" sz="2400" b="1" i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s-MX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O(n)</a:t>
                </a:r>
              </a:p>
            </p:txBody>
          </p:sp>
        </mc:Choice>
        <mc:Fallback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8B217E12-B32C-4307-A90C-B4D8382F8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187" y="5853159"/>
                <a:ext cx="2768838" cy="461665"/>
              </a:xfrm>
              <a:prstGeom prst="rect">
                <a:avLst/>
              </a:prstGeom>
              <a:blipFill>
                <a:blip r:embed="rId3"/>
                <a:stretch>
                  <a:fillRect t="-10526" r="-441" b="-289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869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893B8-6746-4669-87E2-5827ACAF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Análisis a posteriori</a:t>
            </a:r>
          </a:p>
        </p:txBody>
      </p:sp>
      <p:pic>
        <p:nvPicPr>
          <p:cNvPr id="5" name="Marcador de contenido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79AE06A-E92A-41D5-8750-78C2A2C71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403" y="2222500"/>
            <a:ext cx="6411193" cy="4188312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CCC8A36-DA07-4248-9A17-1A3A6E8B4554}"/>
              </a:ext>
            </a:extLst>
          </p:cNvPr>
          <p:cNvSpPr txBox="1"/>
          <p:nvPr/>
        </p:nvSpPr>
        <p:spPr>
          <a:xfrm>
            <a:off x="666572" y="3429000"/>
            <a:ext cx="1247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</a:t>
            </a:r>
            <a:r>
              <a:rPr lang="es-MX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(n) = 4n</a:t>
            </a:r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60C4F4F-A356-4474-9510-5A8B860432B4}"/>
              </a:ext>
            </a:extLst>
          </p:cNvPr>
          <p:cNvSpPr txBox="1"/>
          <p:nvPr/>
        </p:nvSpPr>
        <p:spPr>
          <a:xfrm>
            <a:off x="810000" y="3863411"/>
            <a:ext cx="1247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</a:t>
            </a:r>
            <a:r>
              <a:rPr lang="es-MX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7976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7016_TF11381587.potx" id="{521D7307-2B3C-4D35-A8E4-3815E83FFFD0}" vid="{19D221CE-7EA0-4318-857A-62C5763CEDB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E96646-423E-4354-94C2-1A28227BF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F051B7F-F45F-4FBB-974B-85B568B2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F4A21B-80B9-40F1-8308-E0B7F0FE0B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Citas</Template>
  <TotalTime>119</TotalTime>
  <Words>317</Words>
  <Application>Microsoft Office PowerPoint</Application>
  <PresentationFormat>Panorámica</PresentationFormat>
  <Paragraphs>41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Century Gothic</vt:lpstr>
      <vt:lpstr>Wingdings 2</vt:lpstr>
      <vt:lpstr>Citable</vt:lpstr>
      <vt:lpstr>Sucesión de Golomb</vt:lpstr>
      <vt:lpstr>Sucesión de Golomb </vt:lpstr>
      <vt:lpstr>Construcción de la sucesión de Golomb</vt:lpstr>
      <vt:lpstr>Primeros valores de la sucesión de Golomb</vt:lpstr>
      <vt:lpstr>Relación de recurrencia para encontrar el n-ésimo término de la sucesión de Golomb</vt:lpstr>
      <vt:lpstr>Algoritmo</vt:lpstr>
      <vt:lpstr>Análisis a posteriori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Sucesión de Golomb</dc:title>
  <dc:creator>BRAYAN RAMIREZ BENITEZ</dc:creator>
  <cp:lastModifiedBy>BRAYAN RAMIREZ BENITEZ</cp:lastModifiedBy>
  <cp:revision>3</cp:revision>
  <dcterms:created xsi:type="dcterms:W3CDTF">2021-12-01T03:42:27Z</dcterms:created>
  <dcterms:modified xsi:type="dcterms:W3CDTF">2021-12-01T05:41:48Z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