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6" r:id="rId6"/>
    <p:sldId id="267" r:id="rId7"/>
    <p:sldId id="268" r:id="rId8"/>
    <p:sldId id="269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10A1B9-440D-4DBA-BD7E-58D8E787626E}" type="datetime1">
              <a:rPr lang="es-ES" smtClean="0"/>
              <a:t>06/12/2021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75133A-3415-4713-BB0B-C97D363F5530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á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á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á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9BA65-578D-47F0-B644-F4EB96F7FDB9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968B9-8369-4D73-B4A0-AEAF3C588053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83B30-1978-4752-866E-BD328CB277EF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Cuadro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uadro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s-ES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661DB-3128-49A0-994A-1271694C7D59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D6B97-3DBC-48F3-9FCB-0E696D5B6CCD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Cuadro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uadro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B18D-4B36-4436-88B5-E8598F66DE01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7A212-64C9-4457-A315-FD72D1A24EA6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57B54-BA70-433B-A635-5C78DB020A8F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3F1BA-03C2-41A0-8B72-226986EA7CD8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1020B-C607-4EB6-8CB8-2BC408353ABD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B73C14-856C-4669-8E38-E50EF20251CB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6650D-6294-4318-92AC-992C85ACC283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A3A5C-E709-4B07-9F72-0FB438BE4322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EE6765-1576-46D6-87CE-39FA3087FAB2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E8D37-FCC3-4DBA-9ABA-C26DB9797B9E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6301A-203A-43C2-99E3-780ED8090642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á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A020D4-78E3-4B86-B69B-E95CD02E1A48}" type="datetime1">
              <a:rPr lang="es-ES" noProof="0" smtClean="0"/>
              <a:t>06/12/2021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ángulo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ángulo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ángulo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60" y="2185320"/>
            <a:ext cx="6960759" cy="1717002"/>
          </a:xfrm>
        </p:spPr>
        <p:txBody>
          <a:bodyPr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Maximum path sum in a triangle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0" y="4212307"/>
            <a:ext cx="6112077" cy="1186108"/>
          </a:xfrm>
        </p:spPr>
        <p:txBody>
          <a:bodyPr rtlCol="0">
            <a:normAutofit/>
          </a:bodyPr>
          <a:lstStyle/>
          <a:p>
            <a:pPr algn="ctr"/>
            <a:r>
              <a:rPr lang="es-MX" dirty="0"/>
              <a:t>ANÁLISIS DE ALGORITMOS</a:t>
            </a:r>
          </a:p>
          <a:p>
            <a:pPr algn="ctr"/>
            <a:r>
              <a:rPr lang="es-MX" dirty="0"/>
              <a:t>BRAYAN RAMIREZ BENITEZ</a:t>
            </a:r>
          </a:p>
          <a:p>
            <a:pPr algn="ctr"/>
            <a:r>
              <a:rPr lang="es-MX" dirty="0"/>
              <a:t>3CV11</a:t>
            </a:r>
          </a:p>
          <a:p>
            <a:pPr algn="l" rtl="0"/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259E79E-612E-4A55-A25D-B955FB2D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" y="71416"/>
            <a:ext cx="1654945" cy="1773252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AA97C28F-A68C-4F1B-BFB3-BD0ABDED1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894" y="268265"/>
            <a:ext cx="1809250" cy="1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>
              <a:solidFill>
                <a:schemeClr val="bg1"/>
              </a:solidFill>
            </a:endParaRP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ángulo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Triángulo isósceles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ángulo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ángulo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ángulo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Triángulo isósceles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rtlCol="0" anchor="ctr">
            <a:normAutofit/>
          </a:bodyPr>
          <a:lstStyle/>
          <a:p>
            <a:r>
              <a:rPr lang="es-ES" sz="2800" noProof="1"/>
              <a:t>Dados números en forma de triangulo, encontrar la suma del máximo camino en el triangulo.</a:t>
            </a:r>
          </a:p>
        </p:txBody>
      </p:sp>
      <p:sp useBgFill="1">
        <p:nvSpPr>
          <p:cNvPr id="91" name="Rectángulo 9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pic>
        <p:nvPicPr>
          <p:cNvPr id="1026" name="Picture 2" descr="Maximum path sum in a triangle - TutorialCup">
            <a:extLst>
              <a:ext uri="{FF2B5EF4-FFF2-40B4-BE49-F238E27FC236}">
                <a16:creationId xmlns:a16="http://schemas.microsoft.com/office/drawing/2014/main" id="{0808A2A9-8ADD-4F5F-808C-A4E115C4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15" y="453008"/>
            <a:ext cx="5549169" cy="392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DE2969CC-109A-430C-A5F5-59228774FF81}"/>
              </a:ext>
            </a:extLst>
          </p:cNvPr>
          <p:cNvSpPr/>
          <p:nvPr/>
        </p:nvSpPr>
        <p:spPr>
          <a:xfrm>
            <a:off x="4892866" y="914400"/>
            <a:ext cx="2465064" cy="1674976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8F62-7E89-45DC-956B-C1856A78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361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89210-25F7-40E2-A39F-4963C4FA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597" y="1991360"/>
            <a:ext cx="3092560" cy="1999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3</a:t>
            </a:r>
          </a:p>
          <a:p>
            <a:pPr marL="0" indent="0" algn="ctr">
              <a:buNone/>
            </a:pPr>
            <a:r>
              <a:rPr lang="es-MX" sz="2400" dirty="0"/>
              <a:t>7	4</a:t>
            </a:r>
          </a:p>
          <a:p>
            <a:pPr marL="0" indent="0" algn="ctr">
              <a:buNone/>
            </a:pPr>
            <a:r>
              <a:rPr lang="es-MX" sz="2400" dirty="0"/>
              <a:t>2	4	6</a:t>
            </a:r>
          </a:p>
          <a:p>
            <a:pPr marL="0" indent="0" algn="ctr">
              <a:buNone/>
            </a:pPr>
            <a:r>
              <a:rPr lang="es-MX" sz="2400" dirty="0"/>
              <a:t>8	5	9	3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A56578-6EBA-4139-A15E-D5CCB56953DD}"/>
              </a:ext>
            </a:extLst>
          </p:cNvPr>
          <p:cNvSpPr txBox="1">
            <a:spLocks/>
          </p:cNvSpPr>
          <p:nvPr/>
        </p:nvSpPr>
        <p:spPr>
          <a:xfrm>
            <a:off x="6473445" y="1991360"/>
            <a:ext cx="2441250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MX" sz="2400" dirty="0"/>
              <a:t>8</a:t>
            </a:r>
          </a:p>
          <a:p>
            <a:pPr marL="0" indent="0" algn="ctr">
              <a:buFont typeface="Wingdings 3" charset="2"/>
              <a:buNone/>
            </a:pPr>
            <a:r>
              <a:rPr lang="es-MX" sz="2400" dirty="0"/>
              <a:t>-4	4</a:t>
            </a:r>
          </a:p>
          <a:p>
            <a:pPr marL="0" indent="0" algn="ctr">
              <a:buFont typeface="Wingdings 3" charset="2"/>
              <a:buNone/>
            </a:pPr>
            <a:r>
              <a:rPr lang="es-MX" sz="2400" dirty="0"/>
              <a:t>2	2	6</a:t>
            </a:r>
          </a:p>
          <a:p>
            <a:pPr marL="0" indent="0" algn="ctr">
              <a:buFont typeface="Wingdings 3" charset="2"/>
              <a:buNone/>
            </a:pPr>
            <a:r>
              <a:rPr lang="es-MX" sz="2400" dirty="0"/>
              <a:t>1	1	1	1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A19068-071B-48ED-A405-82882F43B80E}"/>
              </a:ext>
            </a:extLst>
          </p:cNvPr>
          <p:cNvSpPr txBox="1">
            <a:spLocks/>
          </p:cNvSpPr>
          <p:nvPr/>
        </p:nvSpPr>
        <p:spPr>
          <a:xfrm>
            <a:off x="821882" y="4366710"/>
            <a:ext cx="3573823" cy="689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400" dirty="0">
                <a:solidFill>
                  <a:srgbClr val="00B0F0"/>
                </a:solidFill>
              </a:rPr>
              <a:t>Suma: 3 + 7 + 4 + 9 = 23 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2BAF9F-73B4-43C2-9483-B21A8F6D1A8F}"/>
              </a:ext>
            </a:extLst>
          </p:cNvPr>
          <p:cNvSpPr txBox="1">
            <a:spLocks/>
          </p:cNvSpPr>
          <p:nvPr/>
        </p:nvSpPr>
        <p:spPr>
          <a:xfrm>
            <a:off x="5821701" y="4366709"/>
            <a:ext cx="3573823" cy="689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400" dirty="0">
                <a:solidFill>
                  <a:srgbClr val="92D050"/>
                </a:solidFill>
              </a:rPr>
              <a:t>Suma: 8 + 4 + 6 + 1 = 19 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7EFD6F7-55A6-48E3-BB2E-DE6DFE8237C0}"/>
              </a:ext>
            </a:extLst>
          </p:cNvPr>
          <p:cNvSpPr/>
          <p:nvPr/>
        </p:nvSpPr>
        <p:spPr>
          <a:xfrm rot="14860852">
            <a:off x="2713154" y="3422732"/>
            <a:ext cx="232603" cy="112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38B90CC-DADC-49E9-A15E-CBA836A01FFA}"/>
              </a:ext>
            </a:extLst>
          </p:cNvPr>
          <p:cNvSpPr/>
          <p:nvPr/>
        </p:nvSpPr>
        <p:spPr>
          <a:xfrm rot="14860852">
            <a:off x="2492493" y="2884872"/>
            <a:ext cx="232603" cy="112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0EA703F-0987-45ED-B09D-7BDE1C077D7F}"/>
              </a:ext>
            </a:extLst>
          </p:cNvPr>
          <p:cNvSpPr/>
          <p:nvPr/>
        </p:nvSpPr>
        <p:spPr>
          <a:xfrm rot="18405988">
            <a:off x="2535302" y="2407130"/>
            <a:ext cx="147880" cy="960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434372A-AF81-4B9B-9E8B-0C4798AE72C8}"/>
              </a:ext>
            </a:extLst>
          </p:cNvPr>
          <p:cNvSpPr/>
          <p:nvPr/>
        </p:nvSpPr>
        <p:spPr>
          <a:xfrm rot="14860852">
            <a:off x="8163947" y="3422731"/>
            <a:ext cx="232603" cy="112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7CC279F-3C5F-4503-A8E2-91044CC86DF5}"/>
              </a:ext>
            </a:extLst>
          </p:cNvPr>
          <p:cNvSpPr/>
          <p:nvPr/>
        </p:nvSpPr>
        <p:spPr>
          <a:xfrm rot="14860852">
            <a:off x="7897603" y="2902862"/>
            <a:ext cx="232603" cy="112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2DCB633-8B1C-44C3-9F29-96A0F0F4B8D8}"/>
              </a:ext>
            </a:extLst>
          </p:cNvPr>
          <p:cNvSpPr/>
          <p:nvPr/>
        </p:nvSpPr>
        <p:spPr>
          <a:xfrm rot="14860852">
            <a:off x="7705439" y="2399052"/>
            <a:ext cx="232603" cy="112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5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B363-21A4-474E-AF97-384CC100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75" y="763425"/>
            <a:ext cx="8347025" cy="104828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esplazamos cada elemento y ponemos 0’s en cada posición vacía para convertirla en una matriz regular.</a:t>
            </a:r>
            <a:endParaRPr lang="es-MX" sz="4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7191158-BBEB-417D-A94C-A01B8D52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175" y="2554243"/>
            <a:ext cx="1791872" cy="1939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3</a:t>
            </a:r>
          </a:p>
          <a:p>
            <a:pPr marL="0" indent="0" algn="ctr">
              <a:buNone/>
            </a:pPr>
            <a:r>
              <a:rPr lang="es-MX" sz="2400" dirty="0"/>
              <a:t>7	4</a:t>
            </a:r>
          </a:p>
          <a:p>
            <a:pPr marL="0" indent="0" algn="ctr">
              <a:buNone/>
            </a:pPr>
            <a:r>
              <a:rPr lang="es-MX" sz="2400" dirty="0"/>
              <a:t>2	4	6</a:t>
            </a:r>
          </a:p>
          <a:p>
            <a:pPr marL="0" indent="0" algn="ctr">
              <a:buNone/>
            </a:pPr>
            <a:r>
              <a:rPr lang="es-MX" sz="2400" dirty="0"/>
              <a:t>8	5	9	3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86CCE2-AF0D-40C4-A75B-42A8AEAE631F}"/>
              </a:ext>
            </a:extLst>
          </p:cNvPr>
          <p:cNvSpPr txBox="1">
            <a:spLocks/>
          </p:cNvSpPr>
          <p:nvPr/>
        </p:nvSpPr>
        <p:spPr>
          <a:xfrm>
            <a:off x="6453396" y="2554243"/>
            <a:ext cx="1791872" cy="19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/>
              <a:t>3	</a:t>
            </a:r>
            <a:r>
              <a:rPr lang="es-MX" sz="2400" dirty="0">
                <a:solidFill>
                  <a:srgbClr val="00B0F0"/>
                </a:solidFill>
              </a:rPr>
              <a:t>0	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7	4	</a:t>
            </a:r>
            <a:r>
              <a:rPr lang="es-MX" sz="2400" dirty="0">
                <a:solidFill>
                  <a:srgbClr val="00B0F0"/>
                </a:solidFill>
              </a:rPr>
              <a:t>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2	4	6	</a:t>
            </a:r>
            <a:r>
              <a:rPr lang="es-MX" sz="2400" dirty="0">
                <a:solidFill>
                  <a:srgbClr val="00B0F0"/>
                </a:solidFill>
              </a:rPr>
              <a:t>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8	5	9	3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668EBED-70C8-444C-8304-DE4C612EC0F1}"/>
              </a:ext>
            </a:extLst>
          </p:cNvPr>
          <p:cNvSpPr/>
          <p:nvPr/>
        </p:nvSpPr>
        <p:spPr>
          <a:xfrm>
            <a:off x="4127618" y="3139630"/>
            <a:ext cx="1495514" cy="76912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0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83EB7-2BFB-48C2-BD56-5D7B100F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A3047AF-B428-413B-AD27-CB2C6D18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79" y="1934198"/>
            <a:ext cx="8061777" cy="3104182"/>
          </a:xfrm>
        </p:spPr>
      </p:pic>
    </p:spTree>
    <p:extLst>
      <p:ext uri="{BB962C8B-B14F-4D97-AF65-F5344CB8AC3E}">
        <p14:creationId xmlns:p14="http://schemas.microsoft.com/office/powerpoint/2010/main" val="36583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29CD7-CCFD-4379-855C-3F9DF9CC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funcionamiento del algoritmo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C86B8F-0E00-4C16-A020-392E873711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852940"/>
            <a:ext cx="1954242" cy="199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/>
              <a:t>3	</a:t>
            </a:r>
            <a:r>
              <a:rPr lang="es-MX" sz="2400" dirty="0">
                <a:solidFill>
                  <a:srgbClr val="00B0F0"/>
                </a:solidFill>
              </a:rPr>
              <a:t>0	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7	4	</a:t>
            </a:r>
            <a:r>
              <a:rPr lang="es-MX" sz="2400" dirty="0">
                <a:solidFill>
                  <a:srgbClr val="00B0F0"/>
                </a:solidFill>
              </a:rPr>
              <a:t>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2	4	6	</a:t>
            </a:r>
            <a:r>
              <a:rPr lang="es-MX" sz="2400" dirty="0">
                <a:solidFill>
                  <a:srgbClr val="00B0F0"/>
                </a:solidFill>
              </a:rPr>
              <a:t>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8	5	9	3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13D4482-AC41-447A-93DB-F98937352725}"/>
              </a:ext>
            </a:extLst>
          </p:cNvPr>
          <p:cNvSpPr/>
          <p:nvPr/>
        </p:nvSpPr>
        <p:spPr>
          <a:xfrm>
            <a:off x="2631576" y="2635629"/>
            <a:ext cx="718375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0E435EA-CC52-41C9-8D96-EC562EF4FD30}"/>
              </a:ext>
            </a:extLst>
          </p:cNvPr>
          <p:cNvSpPr txBox="1">
            <a:spLocks/>
          </p:cNvSpPr>
          <p:nvPr/>
        </p:nvSpPr>
        <p:spPr>
          <a:xfrm>
            <a:off x="3608697" y="2099974"/>
            <a:ext cx="1954242" cy="149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/>
              <a:t>3	</a:t>
            </a:r>
            <a:r>
              <a:rPr lang="es-MX" sz="2400" dirty="0">
                <a:solidFill>
                  <a:srgbClr val="00B0F0"/>
                </a:solidFill>
              </a:rPr>
              <a:t>0	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7	4	</a:t>
            </a:r>
            <a:r>
              <a:rPr lang="es-MX" sz="2400" dirty="0">
                <a:solidFill>
                  <a:srgbClr val="00B0F0"/>
                </a:solidFill>
              </a:rPr>
              <a:t>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10	13	15	</a:t>
            </a:r>
            <a:r>
              <a:rPr lang="es-MX" sz="24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A925B0-0A30-4286-A136-4F286A8E1629}"/>
              </a:ext>
            </a:extLst>
          </p:cNvPr>
          <p:cNvSpPr txBox="1"/>
          <p:nvPr/>
        </p:nvSpPr>
        <p:spPr>
          <a:xfrm>
            <a:off x="1199445" y="3845608"/>
            <a:ext cx="7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max</a:t>
            </a:r>
            <a:endParaRPr lang="es-MX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2758663-CD4A-4CF8-A902-CB1F24F3F300}"/>
              </a:ext>
            </a:extLst>
          </p:cNvPr>
          <p:cNvSpPr/>
          <p:nvPr/>
        </p:nvSpPr>
        <p:spPr>
          <a:xfrm>
            <a:off x="677334" y="3429000"/>
            <a:ext cx="733831" cy="2884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7B7FA98-B451-4D1C-92FD-3132BEF4E6CB}"/>
              </a:ext>
            </a:extLst>
          </p:cNvPr>
          <p:cNvSpPr/>
          <p:nvPr/>
        </p:nvSpPr>
        <p:spPr>
          <a:xfrm>
            <a:off x="1165894" y="3428999"/>
            <a:ext cx="733831" cy="2884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B2B1633-C137-495F-9F27-DC4244665284}"/>
              </a:ext>
            </a:extLst>
          </p:cNvPr>
          <p:cNvSpPr/>
          <p:nvPr/>
        </p:nvSpPr>
        <p:spPr>
          <a:xfrm>
            <a:off x="1650839" y="3428999"/>
            <a:ext cx="733831" cy="28842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E181BBB-8D2C-45D1-A866-3ADEB5AFE794}"/>
              </a:ext>
            </a:extLst>
          </p:cNvPr>
          <p:cNvSpPr/>
          <p:nvPr/>
        </p:nvSpPr>
        <p:spPr>
          <a:xfrm>
            <a:off x="3684029" y="3140578"/>
            <a:ext cx="819605" cy="3546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870728A-ED1D-499F-A604-C39EEED317B9}"/>
              </a:ext>
            </a:extLst>
          </p:cNvPr>
          <p:cNvSpPr/>
          <p:nvPr/>
        </p:nvSpPr>
        <p:spPr>
          <a:xfrm>
            <a:off x="4156063" y="3141373"/>
            <a:ext cx="819605" cy="354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729F0F-AA07-4571-92F7-B7AAE8493DEA}"/>
              </a:ext>
            </a:extLst>
          </p:cNvPr>
          <p:cNvSpPr txBox="1"/>
          <p:nvPr/>
        </p:nvSpPr>
        <p:spPr>
          <a:xfrm>
            <a:off x="4009587" y="3598574"/>
            <a:ext cx="7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max</a:t>
            </a:r>
            <a:endParaRPr lang="es-MX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AB2C0D3B-00C7-45D6-A124-AB37F5D96BAF}"/>
              </a:ext>
            </a:extLst>
          </p:cNvPr>
          <p:cNvSpPr txBox="1">
            <a:spLocks/>
          </p:cNvSpPr>
          <p:nvPr/>
        </p:nvSpPr>
        <p:spPr>
          <a:xfrm>
            <a:off x="6611226" y="2415566"/>
            <a:ext cx="1954242" cy="944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/>
              <a:t>3	</a:t>
            </a:r>
            <a:r>
              <a:rPr lang="es-MX" sz="2400" dirty="0">
                <a:solidFill>
                  <a:srgbClr val="00B0F0"/>
                </a:solidFill>
              </a:rPr>
              <a:t>0	0	0</a:t>
            </a:r>
          </a:p>
          <a:p>
            <a:pPr marL="0" indent="0" algn="just">
              <a:buFont typeface="Wingdings 3" charset="2"/>
              <a:buNone/>
            </a:pPr>
            <a:r>
              <a:rPr lang="es-MX" sz="2400" dirty="0"/>
              <a:t>20	19	</a:t>
            </a:r>
            <a:r>
              <a:rPr lang="es-MX" sz="2400" dirty="0">
                <a:solidFill>
                  <a:srgbClr val="00B0F0"/>
                </a:solidFill>
              </a:rPr>
              <a:t>0	0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FFB59E8-8434-4FCF-B428-4DB92A553762}"/>
              </a:ext>
            </a:extLst>
          </p:cNvPr>
          <p:cNvSpPr/>
          <p:nvPr/>
        </p:nvSpPr>
        <p:spPr>
          <a:xfrm>
            <a:off x="5598618" y="2713288"/>
            <a:ext cx="718375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B6321A2-87F6-481E-8248-DD01108EDE82}"/>
              </a:ext>
            </a:extLst>
          </p:cNvPr>
          <p:cNvSpPr/>
          <p:nvPr/>
        </p:nvSpPr>
        <p:spPr>
          <a:xfrm>
            <a:off x="6620167" y="2879933"/>
            <a:ext cx="917224" cy="3948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16B17D-2ADA-42FA-A732-0E923562C55D}"/>
              </a:ext>
            </a:extLst>
          </p:cNvPr>
          <p:cNvSpPr txBox="1"/>
          <p:nvPr/>
        </p:nvSpPr>
        <p:spPr>
          <a:xfrm>
            <a:off x="6714753" y="3293500"/>
            <a:ext cx="7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max</a:t>
            </a:r>
            <a:endParaRPr lang="es-MX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2C59EC98-A8DC-403F-A286-F0DB841A2C1E}"/>
              </a:ext>
            </a:extLst>
          </p:cNvPr>
          <p:cNvSpPr txBox="1">
            <a:spLocks/>
          </p:cNvSpPr>
          <p:nvPr/>
        </p:nvSpPr>
        <p:spPr>
          <a:xfrm>
            <a:off x="3588744" y="4789873"/>
            <a:ext cx="1735286" cy="4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/>
              <a:t>23	</a:t>
            </a:r>
            <a:r>
              <a:rPr lang="es-MX" sz="2400" dirty="0">
                <a:solidFill>
                  <a:srgbClr val="00B0F0"/>
                </a:solidFill>
              </a:rPr>
              <a:t>0	0	0</a:t>
            </a: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13BBC69-49AC-458A-A020-F41A294355FB}"/>
              </a:ext>
            </a:extLst>
          </p:cNvPr>
          <p:cNvSpPr/>
          <p:nvPr/>
        </p:nvSpPr>
        <p:spPr>
          <a:xfrm rot="8229867">
            <a:off x="5474483" y="3998200"/>
            <a:ext cx="1293796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58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09D1-B736-49A4-9AC6-E9813407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a priori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885E32A-56BA-473B-87BD-FFDAB686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3629"/>
            <a:ext cx="5460469" cy="3350742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52D114D-81FF-45BD-8230-97A33109F352}"/>
              </a:ext>
            </a:extLst>
          </p:cNvPr>
          <p:cNvCxnSpPr>
            <a:cxnSpLocks/>
          </p:cNvCxnSpPr>
          <p:nvPr/>
        </p:nvCxnSpPr>
        <p:spPr>
          <a:xfrm>
            <a:off x="4375447" y="2862841"/>
            <a:ext cx="20851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96AFBC-AE88-47C4-A690-23296463F5A1}"/>
              </a:ext>
            </a:extLst>
          </p:cNvPr>
          <p:cNvCxnSpPr>
            <a:cxnSpLocks/>
          </p:cNvCxnSpPr>
          <p:nvPr/>
        </p:nvCxnSpPr>
        <p:spPr>
          <a:xfrm>
            <a:off x="1741918" y="4015099"/>
            <a:ext cx="471870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725355-BF4E-4B85-A576-5E36F1ED3CA0}"/>
              </a:ext>
            </a:extLst>
          </p:cNvPr>
          <p:cNvCxnSpPr>
            <a:cxnSpLocks/>
          </p:cNvCxnSpPr>
          <p:nvPr/>
        </p:nvCxnSpPr>
        <p:spPr>
          <a:xfrm>
            <a:off x="6460621" y="2869962"/>
            <a:ext cx="0" cy="11451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60D311-5E49-4A74-9CE7-612DD9B6FAB0}"/>
              </a:ext>
            </a:extLst>
          </p:cNvPr>
          <p:cNvCxnSpPr>
            <a:cxnSpLocks/>
          </p:cNvCxnSpPr>
          <p:nvPr/>
        </p:nvCxnSpPr>
        <p:spPr>
          <a:xfrm>
            <a:off x="6460621" y="3367043"/>
            <a:ext cx="2136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FA48277-F605-45A8-9D96-452BD0DA6BC4}"/>
              </a:ext>
            </a:extLst>
          </p:cNvPr>
          <p:cNvCxnSpPr>
            <a:cxnSpLocks/>
          </p:cNvCxnSpPr>
          <p:nvPr/>
        </p:nvCxnSpPr>
        <p:spPr>
          <a:xfrm>
            <a:off x="4052629" y="2596497"/>
            <a:ext cx="33138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5AF9E16-E2F3-4B06-BA7C-17AA4E9D08F8}"/>
              </a:ext>
            </a:extLst>
          </p:cNvPr>
          <p:cNvCxnSpPr>
            <a:cxnSpLocks/>
          </p:cNvCxnSpPr>
          <p:nvPr/>
        </p:nvCxnSpPr>
        <p:spPr>
          <a:xfrm>
            <a:off x="1292836" y="4235865"/>
            <a:ext cx="60736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B33699E-D1C5-40F6-B78E-7CCD2F2DB23C}"/>
              </a:ext>
            </a:extLst>
          </p:cNvPr>
          <p:cNvCxnSpPr>
            <a:cxnSpLocks/>
          </p:cNvCxnSpPr>
          <p:nvPr/>
        </p:nvCxnSpPr>
        <p:spPr>
          <a:xfrm>
            <a:off x="7366475" y="2602194"/>
            <a:ext cx="0" cy="16336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7867508-1CF5-4C61-92F6-D01B9ACB9648}"/>
              </a:ext>
            </a:extLst>
          </p:cNvPr>
          <p:cNvCxnSpPr>
            <a:cxnSpLocks/>
          </p:cNvCxnSpPr>
          <p:nvPr/>
        </p:nvCxnSpPr>
        <p:spPr>
          <a:xfrm>
            <a:off x="7366475" y="3357073"/>
            <a:ext cx="2136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E77BFC6-DFDC-43CC-82A8-50BC64607D11}"/>
              </a:ext>
            </a:extLst>
          </p:cNvPr>
          <p:cNvCxnSpPr>
            <a:cxnSpLocks/>
          </p:cNvCxnSpPr>
          <p:nvPr/>
        </p:nvCxnSpPr>
        <p:spPr>
          <a:xfrm>
            <a:off x="2196767" y="2150691"/>
            <a:ext cx="5383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9C73C10-F14D-4F40-AF08-64D599E96B03}"/>
              </a:ext>
            </a:extLst>
          </p:cNvPr>
          <p:cNvCxnSpPr>
            <a:cxnSpLocks/>
          </p:cNvCxnSpPr>
          <p:nvPr/>
        </p:nvCxnSpPr>
        <p:spPr>
          <a:xfrm>
            <a:off x="2844823" y="4730097"/>
            <a:ext cx="47352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3121C3F-D812-423C-BE42-F1E651C9FF79}"/>
              </a:ext>
            </a:extLst>
          </p:cNvPr>
          <p:cNvSpPr txBox="1"/>
          <p:nvPr/>
        </p:nvSpPr>
        <p:spPr>
          <a:xfrm>
            <a:off x="7580119" y="1966025"/>
            <a:ext cx="75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O(1)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3AFD78-0F37-4E38-A798-E041681C82A8}"/>
              </a:ext>
            </a:extLst>
          </p:cNvPr>
          <p:cNvSpPr txBox="1"/>
          <p:nvPr/>
        </p:nvSpPr>
        <p:spPr>
          <a:xfrm>
            <a:off x="7580119" y="4545431"/>
            <a:ext cx="75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O(1)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D563E16-9F38-4CBA-958B-F50FF15CCDAC}"/>
                  </a:ext>
                </a:extLst>
              </p:cNvPr>
              <p:cNvSpPr txBox="1"/>
              <p:nvPr/>
            </p:nvSpPr>
            <p:spPr>
              <a:xfrm>
                <a:off x="7604536" y="3148053"/>
                <a:ext cx="752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D563E16-9F38-4CBA-958B-F50FF15C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36" y="3148053"/>
                <a:ext cx="752030" cy="369332"/>
              </a:xfrm>
              <a:prstGeom prst="rect">
                <a:avLst/>
              </a:prstGeom>
              <a:blipFill>
                <a:blip r:embed="rId3"/>
                <a:stretch>
                  <a:fillRect l="-6452" t="-9836" r="-6452" b="-229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2CA81D32-F54B-443C-90F7-3DE0391787C9}"/>
              </a:ext>
            </a:extLst>
          </p:cNvPr>
          <p:cNvSpPr txBox="1"/>
          <p:nvPr/>
        </p:nvSpPr>
        <p:spPr>
          <a:xfrm>
            <a:off x="6698682" y="3180022"/>
            <a:ext cx="75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O(n)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7B22988-D3F2-4702-8B39-E12D4BF4D7C1}"/>
                  </a:ext>
                </a:extLst>
              </p:cNvPr>
              <p:cNvSpPr txBox="1"/>
              <p:nvPr/>
            </p:nvSpPr>
            <p:spPr>
              <a:xfrm>
                <a:off x="3389151" y="5669342"/>
                <a:ext cx="364663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nor/>
                      </m:rPr>
                      <a:rPr lang="es-MX" sz="3600" dirty="0">
                        <a:solidFill>
                          <a:srgbClr val="00B050"/>
                        </a:solidFill>
                      </a:rPr>
                      <m:t>SumMC</m:t>
                    </m:r>
                    <m:r>
                      <m:rPr>
                        <m:nor/>
                      </m:rPr>
                      <a:rPr lang="es-MX" sz="3600" b="0" i="0" dirty="0" smtClean="0">
                        <a:solidFill>
                          <a:srgbClr val="00B050"/>
                        </a:solidFill>
                      </a:rPr>
                      <m:t> </m:t>
                    </m:r>
                    <m:r>
                      <a:rPr lang="es-MX" sz="3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s-MX" sz="3600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sz="36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3600" dirty="0">
                    <a:solidFill>
                      <a:srgbClr val="00B050"/>
                    </a:solidFill>
                  </a:rPr>
                  <a:t>)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7B22988-D3F2-4702-8B39-E12D4BF4D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51" y="5669342"/>
                <a:ext cx="3646639" cy="830997"/>
              </a:xfrm>
              <a:prstGeom prst="rect">
                <a:avLst/>
              </a:prstGeom>
              <a:blipFill>
                <a:blip r:embed="rId4"/>
                <a:stretch>
                  <a:fillRect t="-16176" r="-6856" b="-7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7E596-697B-4FA3-829A-983A9D8E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a posteriori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B74887-D276-4204-B0DB-337505560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934660" cy="38814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F30BF3-8034-4CFB-99B1-A1D864C633F5}"/>
                  </a:ext>
                </a:extLst>
              </p:cNvPr>
              <p:cNvSpPr txBox="1"/>
              <p:nvPr/>
            </p:nvSpPr>
            <p:spPr>
              <a:xfrm>
                <a:off x="6913267" y="2734654"/>
                <a:ext cx="2428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s-MX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MX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F30BF3-8034-4CFB-99B1-A1D864C6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267" y="2734654"/>
                <a:ext cx="24281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42FDABF-8F77-4B89-8017-72C726402C6F}"/>
                  </a:ext>
                </a:extLst>
              </p:cNvPr>
              <p:cNvSpPr txBox="1"/>
              <p:nvPr/>
            </p:nvSpPr>
            <p:spPr>
              <a:xfrm>
                <a:off x="7384710" y="3465320"/>
                <a:ext cx="1485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MX" sz="3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42FDABF-8F77-4B89-8017-72C72640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10" y="3465320"/>
                <a:ext cx="14852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2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89_TF89119559.potx" id="{4478A431-912D-4DBB-B323-F2E9AC154875}" vid="{7AFB722E-4D13-400C-B541-6A9BAFD5823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Facetas</Template>
  <TotalTime>67</TotalTime>
  <Words>264</Words>
  <Application>Microsoft Office PowerPoint</Application>
  <PresentationFormat>Panorámica</PresentationFormat>
  <Paragraphs>51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Trebuchet MS</vt:lpstr>
      <vt:lpstr>Wingdings 3</vt:lpstr>
      <vt:lpstr>Faceta</vt:lpstr>
      <vt:lpstr>Maximum path sum in a triangle</vt:lpstr>
      <vt:lpstr>Dados números en forma de triangulo, encontrar la suma del máximo camino en el triangulo.</vt:lpstr>
      <vt:lpstr>Ejemplo</vt:lpstr>
      <vt:lpstr>Desplazamos cada elemento y ponemos 0’s en cada posición vacía para convertirla en una matriz regular.</vt:lpstr>
      <vt:lpstr>Algoritmo</vt:lpstr>
      <vt:lpstr>Ejemplo funcionamiento del algoritmo</vt:lpstr>
      <vt:lpstr>Análisis a priori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path sum in a triangle</dc:title>
  <dc:creator>BRAYAN RAMIREZ BENITEZ</dc:creator>
  <cp:lastModifiedBy>BRAYAN RAMIREZ BENITEZ</cp:lastModifiedBy>
  <cp:revision>4</cp:revision>
  <dcterms:created xsi:type="dcterms:W3CDTF">2021-12-07T02:53:07Z</dcterms:created>
  <dcterms:modified xsi:type="dcterms:W3CDTF">2021-12-07T04:00:25Z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