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7DCA2-E26D-4165-8698-CF5BB3B04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916" y="1731904"/>
            <a:ext cx="9162856" cy="2954655"/>
          </a:xfrm>
        </p:spPr>
        <p:txBody>
          <a:bodyPr/>
          <a:lstStyle/>
          <a:p>
            <a:pPr algn="ctr"/>
            <a:r>
              <a:rPr lang="en-US" dirty="0"/>
              <a:t>Maximum games played by winner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A8C6AE-5481-418E-B555-E093B859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005" y="4158895"/>
            <a:ext cx="8281989" cy="2555874"/>
          </a:xfrm>
        </p:spPr>
        <p:txBody>
          <a:bodyPr/>
          <a:lstStyle/>
          <a:p>
            <a:pPr algn="ctr"/>
            <a:r>
              <a:rPr lang="es-MX" sz="1400" dirty="0"/>
              <a:t>ANÁLISIS DE ALGORITMOS</a:t>
            </a:r>
          </a:p>
          <a:p>
            <a:pPr algn="ctr"/>
            <a:r>
              <a:rPr lang="es-MX" sz="1400" dirty="0"/>
              <a:t>BRAYAN RAMIREZ BENITEZ</a:t>
            </a:r>
          </a:p>
          <a:p>
            <a:pPr algn="ctr"/>
            <a:r>
              <a:rPr lang="es-MX" sz="1400" dirty="0"/>
              <a:t>3CV11</a:t>
            </a:r>
          </a:p>
          <a:p>
            <a:endParaRPr lang="es-MX" dirty="0"/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B926876-23BB-41AE-A3F1-628893E0B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93"/>
            <a:ext cx="1493916" cy="1600711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6AB423F7-8202-41EE-8D41-30615EB53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72" y="282727"/>
            <a:ext cx="1701825" cy="12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4F03C-5431-48D4-96B1-701D2E30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41" y="839832"/>
            <a:ext cx="10229317" cy="1332000"/>
          </a:xfrm>
        </p:spPr>
        <p:txBody>
          <a:bodyPr>
            <a:noAutofit/>
          </a:bodyPr>
          <a:lstStyle/>
          <a:p>
            <a:pPr algn="just"/>
            <a:r>
              <a:rPr lang="es-MX" sz="2800" dirty="0"/>
              <a:t>Tenemos </a:t>
            </a:r>
            <a:r>
              <a:rPr lang="es-MX" sz="2800" b="1" i="1" dirty="0"/>
              <a:t>n</a:t>
            </a:r>
            <a:r>
              <a:rPr lang="es-MX" sz="2800" dirty="0"/>
              <a:t> jugadores que están jugando un torneo. Necesitamos encontrar el número máximo de juegos que puede jugar el ganador. </a:t>
            </a:r>
          </a:p>
        </p:txBody>
      </p:sp>
      <p:pic>
        <p:nvPicPr>
          <p:cNvPr id="1026" name="Picture 2" descr="Usuario - Iconos gratis de social">
            <a:extLst>
              <a:ext uri="{FF2B5EF4-FFF2-40B4-BE49-F238E27FC236}">
                <a16:creationId xmlns:a16="http://schemas.microsoft.com/office/drawing/2014/main" id="{37A277AF-0496-4F7E-AD59-70C3F015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34" y="3227117"/>
            <a:ext cx="2321444" cy="232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suario - Iconos gratis de social">
            <a:extLst>
              <a:ext uri="{FF2B5EF4-FFF2-40B4-BE49-F238E27FC236}">
                <a16:creationId xmlns:a16="http://schemas.microsoft.com/office/drawing/2014/main" id="{56BC482E-A609-41FB-ABA6-89255608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82" y="3227117"/>
            <a:ext cx="2321444" cy="232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3A8EC7F-9F46-40AB-86D7-E3BF070A0B72}"/>
              </a:ext>
            </a:extLst>
          </p:cNvPr>
          <p:cNvSpPr txBox="1">
            <a:spLocks/>
          </p:cNvSpPr>
          <p:nvPr/>
        </p:nvSpPr>
        <p:spPr>
          <a:xfrm>
            <a:off x="5761160" y="4003287"/>
            <a:ext cx="1397022" cy="9497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8000" dirty="0"/>
              <a:t>VS</a:t>
            </a:r>
            <a:endParaRPr lang="es-MX" sz="2800" dirty="0"/>
          </a:p>
        </p:txBody>
      </p:sp>
      <p:pic>
        <p:nvPicPr>
          <p:cNvPr id="1030" name="Picture 6" descr="Watch the full World of Tanks Blitz North America Cup here | Shacknews">
            <a:extLst>
              <a:ext uri="{FF2B5EF4-FFF2-40B4-BE49-F238E27FC236}">
                <a16:creationId xmlns:a16="http://schemas.microsoft.com/office/drawing/2014/main" id="{99ADDC65-51DE-469F-8F82-DCFAD24D7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17373" r="37879" b="17577"/>
          <a:stretch/>
        </p:blipFill>
        <p:spPr bwMode="auto">
          <a:xfrm>
            <a:off x="5974762" y="2171832"/>
            <a:ext cx="969818" cy="14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8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D0982-AD40-42BC-9599-8637BA48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0A2E0-5A35-4DA0-A947-5E06014C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734797"/>
            <a:ext cx="5381243" cy="4007650"/>
          </a:xfrm>
        </p:spPr>
        <p:txBody>
          <a:bodyPr/>
          <a:lstStyle/>
          <a:p>
            <a:r>
              <a:rPr lang="es-MX" dirty="0"/>
              <a:t>Para n = 3 (3 jugadores)</a:t>
            </a:r>
          </a:p>
          <a:p>
            <a:pPr marL="0" indent="0" algn="ctr">
              <a:buNone/>
            </a:pPr>
            <a:r>
              <a:rPr lang="es-MX" b="1" i="1" dirty="0">
                <a:solidFill>
                  <a:srgbClr val="00B050">
                    <a:alpha val="60000"/>
                  </a:srgbClr>
                </a:solidFill>
              </a:rPr>
              <a:t>J1</a:t>
            </a:r>
            <a:r>
              <a:rPr lang="es-MX" dirty="0"/>
              <a:t>, </a:t>
            </a:r>
            <a:r>
              <a:rPr lang="es-MX" dirty="0">
                <a:solidFill>
                  <a:srgbClr val="00B0F0">
                    <a:alpha val="60000"/>
                  </a:srgbClr>
                </a:solidFill>
              </a:rPr>
              <a:t>J2</a:t>
            </a:r>
            <a:r>
              <a:rPr lang="es-MX" dirty="0"/>
              <a:t> y </a:t>
            </a:r>
            <a:r>
              <a:rPr lang="es-MX" dirty="0">
                <a:solidFill>
                  <a:srgbClr val="FF0000">
                    <a:alpha val="60000"/>
                  </a:srgbClr>
                </a:solidFill>
              </a:rPr>
              <a:t>J3</a:t>
            </a:r>
          </a:p>
          <a:p>
            <a:pPr marL="0" indent="0" algn="ctr">
              <a:buNone/>
            </a:pPr>
            <a:r>
              <a:rPr lang="es-MX" dirty="0"/>
              <a:t>(</a:t>
            </a:r>
            <a:r>
              <a:rPr lang="es-MX" dirty="0">
                <a:solidFill>
                  <a:srgbClr val="00B050">
                    <a:alpha val="60000"/>
                  </a:srgbClr>
                </a:solidFill>
              </a:rPr>
              <a:t>J1</a:t>
            </a:r>
            <a:r>
              <a:rPr lang="es-MX" dirty="0"/>
              <a:t> vs </a:t>
            </a:r>
            <a:r>
              <a:rPr lang="es-MX" dirty="0">
                <a:solidFill>
                  <a:srgbClr val="00B0F0">
                    <a:alpha val="60000"/>
                  </a:srgbClr>
                </a:solidFill>
              </a:rPr>
              <a:t>J2</a:t>
            </a:r>
            <a:r>
              <a:rPr lang="es-MX" dirty="0"/>
              <a:t>)</a:t>
            </a:r>
          </a:p>
          <a:p>
            <a:pPr marL="0" indent="0" algn="ctr">
              <a:buNone/>
            </a:pPr>
            <a:r>
              <a:rPr lang="es-MX" dirty="0"/>
              <a:t>(</a:t>
            </a:r>
            <a:r>
              <a:rPr lang="es-MX" dirty="0">
                <a:solidFill>
                  <a:srgbClr val="FFFF00">
                    <a:alpha val="60000"/>
                  </a:srgbClr>
                </a:solidFill>
              </a:rPr>
              <a:t>Ganador</a:t>
            </a:r>
            <a:r>
              <a:rPr lang="es-MX" dirty="0"/>
              <a:t>(</a:t>
            </a:r>
            <a:r>
              <a:rPr lang="es-MX" dirty="0">
                <a:solidFill>
                  <a:srgbClr val="00B050">
                    <a:alpha val="60000"/>
                  </a:srgbClr>
                </a:solidFill>
              </a:rPr>
              <a:t>J1</a:t>
            </a:r>
            <a:r>
              <a:rPr lang="es-MX" dirty="0"/>
              <a:t> vs </a:t>
            </a:r>
            <a:r>
              <a:rPr lang="es-MX" dirty="0">
                <a:solidFill>
                  <a:srgbClr val="00B0F0">
                    <a:alpha val="60000"/>
                  </a:srgbClr>
                </a:solidFill>
              </a:rPr>
              <a:t>J2</a:t>
            </a:r>
            <a:r>
              <a:rPr lang="es-MX" dirty="0"/>
              <a:t>) vs </a:t>
            </a:r>
            <a:r>
              <a:rPr lang="es-MX" dirty="0">
                <a:solidFill>
                  <a:srgbClr val="FF0000">
                    <a:alpha val="60000"/>
                  </a:srgbClr>
                </a:solidFill>
              </a:rPr>
              <a:t>J3</a:t>
            </a:r>
            <a:r>
              <a:rPr lang="es-MX" dirty="0"/>
              <a:t>)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Por lo tanto, </a:t>
            </a:r>
            <a:r>
              <a:rPr lang="es-MX" b="1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</a:rPr>
              <a:t>Total de juegos jugados por el ganador = 2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0CA89B9-75DB-43C1-81B7-96B6C2E73A99}"/>
              </a:ext>
            </a:extLst>
          </p:cNvPr>
          <p:cNvSpPr txBox="1">
            <a:spLocks/>
          </p:cNvSpPr>
          <p:nvPr/>
        </p:nvSpPr>
        <p:spPr>
          <a:xfrm>
            <a:off x="6759967" y="1352008"/>
            <a:ext cx="4768309" cy="4366574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Para n = 4 (4 jugadores)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b="1" i="1" dirty="0">
                <a:solidFill>
                  <a:srgbClr val="00B050">
                    <a:alpha val="60000"/>
                  </a:srgbClr>
                </a:solidFill>
              </a:rPr>
              <a:t>J1</a:t>
            </a:r>
            <a:r>
              <a:rPr lang="es-MX" dirty="0"/>
              <a:t>,  </a:t>
            </a:r>
            <a:r>
              <a:rPr lang="es-MX" dirty="0">
                <a:solidFill>
                  <a:srgbClr val="00B0F0">
                    <a:alpha val="60000"/>
                  </a:srgbClr>
                </a:solidFill>
              </a:rPr>
              <a:t>J2,</a:t>
            </a:r>
            <a:r>
              <a:rPr lang="es-MX" dirty="0"/>
              <a:t>  </a:t>
            </a:r>
            <a:r>
              <a:rPr lang="es-MX" dirty="0">
                <a:solidFill>
                  <a:srgbClr val="FF0000">
                    <a:alpha val="60000"/>
                  </a:srgbClr>
                </a:solidFill>
              </a:rPr>
              <a:t>J3 </a:t>
            </a:r>
            <a:r>
              <a:rPr lang="es-MX" dirty="0"/>
              <a:t>y</a:t>
            </a:r>
            <a:r>
              <a:rPr lang="es-MX" dirty="0">
                <a:solidFill>
                  <a:srgbClr val="FF0000">
                    <a:alpha val="60000"/>
                  </a:srgbClr>
                </a:solidFill>
              </a:rPr>
              <a:t> </a:t>
            </a:r>
            <a:r>
              <a:rPr lang="es-MX" dirty="0">
                <a:solidFill>
                  <a:srgbClr val="FFC000">
                    <a:alpha val="60000"/>
                  </a:srgbClr>
                </a:solidFill>
              </a:rPr>
              <a:t>J4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(</a:t>
            </a:r>
            <a:r>
              <a:rPr lang="es-MX" dirty="0">
                <a:solidFill>
                  <a:srgbClr val="00B050">
                    <a:alpha val="60000"/>
                  </a:srgbClr>
                </a:solidFill>
              </a:rPr>
              <a:t>J1</a:t>
            </a:r>
            <a:r>
              <a:rPr lang="es-MX" dirty="0"/>
              <a:t> vs </a:t>
            </a:r>
            <a:r>
              <a:rPr lang="es-MX" dirty="0">
                <a:solidFill>
                  <a:srgbClr val="00B0F0">
                    <a:alpha val="60000"/>
                  </a:srgbClr>
                </a:solidFill>
              </a:rPr>
              <a:t>J2</a:t>
            </a:r>
            <a:r>
              <a:rPr lang="es-MX" dirty="0"/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(</a:t>
            </a:r>
            <a:r>
              <a:rPr lang="es-MX" dirty="0">
                <a:solidFill>
                  <a:srgbClr val="FF0000">
                    <a:alpha val="60000"/>
                  </a:srgbClr>
                </a:solidFill>
              </a:rPr>
              <a:t>J3</a:t>
            </a:r>
            <a:r>
              <a:rPr lang="es-MX" dirty="0"/>
              <a:t> vs </a:t>
            </a:r>
            <a:r>
              <a:rPr lang="es-MX" dirty="0">
                <a:solidFill>
                  <a:srgbClr val="FFC000">
                    <a:alpha val="60000"/>
                  </a:srgbClr>
                </a:solidFill>
              </a:rPr>
              <a:t>J4</a:t>
            </a:r>
            <a:r>
              <a:rPr lang="es-MX" dirty="0"/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(</a:t>
            </a:r>
            <a:r>
              <a:rPr lang="es-MX" dirty="0">
                <a:solidFill>
                  <a:srgbClr val="FFFF00">
                    <a:alpha val="60000"/>
                  </a:srgbClr>
                </a:solidFill>
              </a:rPr>
              <a:t>Ganador</a:t>
            </a:r>
            <a:r>
              <a:rPr lang="es-MX" dirty="0"/>
              <a:t>(</a:t>
            </a:r>
            <a:r>
              <a:rPr lang="es-MX" dirty="0">
                <a:solidFill>
                  <a:srgbClr val="00B050">
                    <a:alpha val="60000"/>
                  </a:srgbClr>
                </a:solidFill>
              </a:rPr>
              <a:t>J1</a:t>
            </a:r>
            <a:r>
              <a:rPr lang="es-MX" dirty="0"/>
              <a:t> vs </a:t>
            </a:r>
            <a:r>
              <a:rPr lang="es-MX" dirty="0">
                <a:solidFill>
                  <a:srgbClr val="00B0F0">
                    <a:alpha val="60000"/>
                  </a:srgbClr>
                </a:solidFill>
              </a:rPr>
              <a:t>J2</a:t>
            </a:r>
            <a:r>
              <a:rPr lang="es-MX" dirty="0"/>
              <a:t>) vs </a:t>
            </a:r>
            <a:r>
              <a:rPr lang="es-MX" dirty="0">
                <a:solidFill>
                  <a:srgbClr val="FFFF00">
                    <a:alpha val="60000"/>
                  </a:srgbClr>
                </a:solidFill>
              </a:rPr>
              <a:t>Ganador</a:t>
            </a:r>
            <a:r>
              <a:rPr lang="es-MX" dirty="0"/>
              <a:t>(</a:t>
            </a:r>
            <a:r>
              <a:rPr lang="es-MX" dirty="0">
                <a:solidFill>
                  <a:srgbClr val="FF0000">
                    <a:alpha val="60000"/>
                  </a:srgbClr>
                </a:solidFill>
              </a:rPr>
              <a:t>J3</a:t>
            </a:r>
            <a:r>
              <a:rPr lang="es-MX" dirty="0"/>
              <a:t> vs </a:t>
            </a:r>
            <a:r>
              <a:rPr lang="es-MX" dirty="0">
                <a:solidFill>
                  <a:srgbClr val="FFC000">
                    <a:alpha val="60000"/>
                  </a:srgbClr>
                </a:solidFill>
              </a:rPr>
              <a:t>J4</a:t>
            </a:r>
            <a:r>
              <a:rPr lang="es-MX" dirty="0"/>
              <a:t>))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Por lo tanto, </a:t>
            </a:r>
            <a:r>
              <a:rPr lang="es-MX" b="1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</a:rPr>
              <a:t>Total de juegos jugados por el ganador = 2</a:t>
            </a:r>
          </a:p>
        </p:txBody>
      </p:sp>
    </p:spTree>
    <p:extLst>
      <p:ext uri="{BB962C8B-B14F-4D97-AF65-F5344CB8AC3E}">
        <p14:creationId xmlns:p14="http://schemas.microsoft.com/office/powerpoint/2010/main" val="353379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33067-8F68-4963-8EDB-E441BD04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666573"/>
            <a:ext cx="11090274" cy="5426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Tenemos que </a:t>
            </a:r>
            <a:r>
              <a:rPr lang="es-MX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J[i]</a:t>
            </a: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denota el número mínimo de jugadores necesarios para que el ganador juegue i juegos. Podemos escribir una relación recursiva entre los valores de J como:</a:t>
            </a:r>
          </a:p>
          <a:p>
            <a:pPr marL="0" indent="0" algn="ctr">
              <a:buNone/>
            </a:pPr>
            <a:r>
              <a:rPr lang="es-MX" sz="3200" dirty="0">
                <a:solidFill>
                  <a:srgbClr val="00B0F0">
                    <a:alpha val="60000"/>
                  </a:srgb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[i + 1] = J [i] + J [i – 1]</a:t>
            </a:r>
          </a:p>
          <a:p>
            <a:pPr marL="0" indent="0" algn="ctr">
              <a:buNone/>
            </a:pPr>
            <a:endParaRPr lang="es-MX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relación recursiva anterior se puede escribir como </a:t>
            </a:r>
          </a:p>
          <a:p>
            <a:pPr marL="0" indent="0" algn="ctr">
              <a:buNone/>
            </a:pPr>
            <a:r>
              <a:rPr lang="es-MX" sz="2800" dirty="0">
                <a:solidFill>
                  <a:srgbClr val="FF0000">
                    <a:alpha val="60000"/>
                  </a:srgb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[i] = J [i - 1] + J [i - 2]</a:t>
            </a:r>
          </a:p>
          <a:p>
            <a:pPr marL="0" indent="0">
              <a:buNone/>
            </a:pPr>
            <a:endParaRPr lang="es-MX" sz="36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E59FA2-6C8C-4F39-BB9B-58B94B7A0C09}"/>
              </a:ext>
            </a:extLst>
          </p:cNvPr>
          <p:cNvSpPr/>
          <p:nvPr/>
        </p:nvSpPr>
        <p:spPr>
          <a:xfrm>
            <a:off x="4460905" y="4512179"/>
            <a:ext cx="3332859" cy="683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78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C573-0A0A-4A9A-AD43-53191661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210" y="480908"/>
            <a:ext cx="3209288" cy="855561"/>
          </a:xfrm>
        </p:spPr>
        <p:txBody>
          <a:bodyPr/>
          <a:lstStyle/>
          <a:p>
            <a:r>
              <a:rPr lang="es-MX" dirty="0"/>
              <a:t>Algoritmo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D73626B9-2EE9-4457-8AFB-2D95E2052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"/>
          <a:stretch/>
        </p:blipFill>
        <p:spPr>
          <a:xfrm>
            <a:off x="1693944" y="1760434"/>
            <a:ext cx="8804111" cy="3085979"/>
          </a:xfrm>
        </p:spPr>
      </p:pic>
    </p:spTree>
    <p:extLst>
      <p:ext uri="{BB962C8B-B14F-4D97-AF65-F5344CB8AC3E}">
        <p14:creationId xmlns:p14="http://schemas.microsoft.com/office/powerpoint/2010/main" val="119664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FFBF-17ED-493C-AF79-A87767C2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98" y="302871"/>
            <a:ext cx="4612650" cy="760367"/>
          </a:xfrm>
        </p:spPr>
        <p:txBody>
          <a:bodyPr/>
          <a:lstStyle/>
          <a:p>
            <a:r>
              <a:rPr lang="es-MX" dirty="0"/>
              <a:t>Análisis a priori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563BB51-BEA8-469C-A116-E9A60B1BD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0" y="1607319"/>
            <a:ext cx="4612650" cy="3438264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5D969D-5F66-4B9B-9B9D-D546B08F2A37}"/>
              </a:ext>
            </a:extLst>
          </p:cNvPr>
          <p:cNvCxnSpPr>
            <a:cxnSpLocks/>
          </p:cNvCxnSpPr>
          <p:nvPr/>
        </p:nvCxnSpPr>
        <p:spPr>
          <a:xfrm>
            <a:off x="4087738" y="3435410"/>
            <a:ext cx="39709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6359D74-B754-4F1E-AE63-2D7101F4A703}"/>
              </a:ext>
            </a:extLst>
          </p:cNvPr>
          <p:cNvCxnSpPr>
            <a:cxnSpLocks/>
          </p:cNvCxnSpPr>
          <p:nvPr/>
        </p:nvCxnSpPr>
        <p:spPr>
          <a:xfrm>
            <a:off x="6333857" y="4057828"/>
            <a:ext cx="17248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E8500D7-496B-473A-B5C5-B27D45E05779}"/>
              </a:ext>
            </a:extLst>
          </p:cNvPr>
          <p:cNvCxnSpPr>
            <a:cxnSpLocks/>
          </p:cNvCxnSpPr>
          <p:nvPr/>
        </p:nvCxnSpPr>
        <p:spPr>
          <a:xfrm>
            <a:off x="8058684" y="3435410"/>
            <a:ext cx="0" cy="6224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1C59C65-942E-4E8C-86D2-5436582C2222}"/>
              </a:ext>
            </a:extLst>
          </p:cNvPr>
          <p:cNvCxnSpPr>
            <a:cxnSpLocks/>
          </p:cNvCxnSpPr>
          <p:nvPr/>
        </p:nvCxnSpPr>
        <p:spPr>
          <a:xfrm>
            <a:off x="8058684" y="3733088"/>
            <a:ext cx="3076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C43436A-4BB8-4F4D-BA3D-E4C4AE0B372C}"/>
              </a:ext>
            </a:extLst>
          </p:cNvPr>
          <p:cNvCxnSpPr>
            <a:cxnSpLocks/>
          </p:cNvCxnSpPr>
          <p:nvPr/>
        </p:nvCxnSpPr>
        <p:spPr>
          <a:xfrm>
            <a:off x="4695914" y="2673410"/>
            <a:ext cx="36704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524215F-7BCD-4E6F-AEFC-0490211ECF76}"/>
              </a:ext>
            </a:extLst>
          </p:cNvPr>
          <p:cNvCxnSpPr>
            <a:cxnSpLocks/>
          </p:cNvCxnSpPr>
          <p:nvPr/>
        </p:nvCxnSpPr>
        <p:spPr>
          <a:xfrm>
            <a:off x="4695914" y="2919814"/>
            <a:ext cx="36704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2A771EA-42B0-4B5E-987A-1D593748F17B}"/>
              </a:ext>
            </a:extLst>
          </p:cNvPr>
          <p:cNvCxnSpPr>
            <a:cxnSpLocks/>
          </p:cNvCxnSpPr>
          <p:nvPr/>
        </p:nvCxnSpPr>
        <p:spPr>
          <a:xfrm>
            <a:off x="5437974" y="4559182"/>
            <a:ext cx="29283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A9E5636-9C33-4DC6-8DC2-C06CAFE464E5}"/>
              </a:ext>
            </a:extLst>
          </p:cNvPr>
          <p:cNvCxnSpPr>
            <a:cxnSpLocks/>
          </p:cNvCxnSpPr>
          <p:nvPr/>
        </p:nvCxnSpPr>
        <p:spPr>
          <a:xfrm>
            <a:off x="5522008" y="2139298"/>
            <a:ext cx="28443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391D76B-EA4B-41E9-9326-A4CD8C1F4A14}"/>
                  </a:ext>
                </a:extLst>
              </p:cNvPr>
              <p:cNvSpPr txBox="1"/>
              <p:nvPr/>
            </p:nvSpPr>
            <p:spPr>
              <a:xfrm>
                <a:off x="8528703" y="1949068"/>
                <a:ext cx="54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391D76B-EA4B-41E9-9326-A4CD8C1F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03" y="1949068"/>
                <a:ext cx="545855" cy="276999"/>
              </a:xfrm>
              <a:prstGeom prst="rect">
                <a:avLst/>
              </a:prstGeom>
              <a:blipFill>
                <a:blip r:embed="rId3"/>
                <a:stretch>
                  <a:fillRect l="-7778" t="-2222" r="-14444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862476F9-70EC-4431-BD0E-596B180DC7C0}"/>
                  </a:ext>
                </a:extLst>
              </p:cNvPr>
              <p:cNvSpPr txBox="1"/>
              <p:nvPr/>
            </p:nvSpPr>
            <p:spPr>
              <a:xfrm>
                <a:off x="8528703" y="2396411"/>
                <a:ext cx="54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862476F9-70EC-4431-BD0E-596B180D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03" y="2396411"/>
                <a:ext cx="545855" cy="276999"/>
              </a:xfrm>
              <a:prstGeom prst="rect">
                <a:avLst/>
              </a:prstGeom>
              <a:blipFill>
                <a:blip r:embed="rId4"/>
                <a:stretch>
                  <a:fillRect l="-7778" r="-14444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AA6613B-5208-4B73-9188-1A78D1C2F47C}"/>
                  </a:ext>
                </a:extLst>
              </p:cNvPr>
              <p:cNvSpPr txBox="1"/>
              <p:nvPr/>
            </p:nvSpPr>
            <p:spPr>
              <a:xfrm>
                <a:off x="8528702" y="2705254"/>
                <a:ext cx="54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AA6613B-5208-4B73-9188-1A78D1C2F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02" y="2705254"/>
                <a:ext cx="545855" cy="276999"/>
              </a:xfrm>
              <a:prstGeom prst="rect">
                <a:avLst/>
              </a:prstGeom>
              <a:blipFill>
                <a:blip r:embed="rId5"/>
                <a:stretch>
                  <a:fillRect l="-7778" r="-14444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D55AC29-88C4-4000-8C9A-815E18F38C9B}"/>
                  </a:ext>
                </a:extLst>
              </p:cNvPr>
              <p:cNvSpPr txBox="1"/>
              <p:nvPr/>
            </p:nvSpPr>
            <p:spPr>
              <a:xfrm>
                <a:off x="8510534" y="4420682"/>
                <a:ext cx="54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D55AC29-88C4-4000-8C9A-815E18F38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34" y="4420682"/>
                <a:ext cx="545855" cy="276999"/>
              </a:xfrm>
              <a:prstGeom prst="rect">
                <a:avLst/>
              </a:prstGeom>
              <a:blipFill>
                <a:blip r:embed="rId6"/>
                <a:stretch>
                  <a:fillRect l="-7778" r="-14444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BBCEBAA-C865-4B87-8E07-42E9D437CEE1}"/>
                  </a:ext>
                </a:extLst>
              </p:cNvPr>
              <p:cNvSpPr txBox="1"/>
              <p:nvPr/>
            </p:nvSpPr>
            <p:spPr>
              <a:xfrm>
                <a:off x="8509458" y="3567923"/>
                <a:ext cx="891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BBCEBAA-C865-4B87-8E07-42E9D437C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458" y="3567923"/>
                <a:ext cx="891270" cy="276999"/>
              </a:xfrm>
              <a:prstGeom prst="rect">
                <a:avLst/>
              </a:prstGeom>
              <a:blipFill>
                <a:blip r:embed="rId7"/>
                <a:stretch>
                  <a:fillRect l="-5479" r="-8904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AF05933-7373-4C0D-A9BA-ADA6C80BF7F2}"/>
                  </a:ext>
                </a:extLst>
              </p:cNvPr>
              <p:cNvSpPr txBox="1"/>
              <p:nvPr/>
            </p:nvSpPr>
            <p:spPr>
              <a:xfrm>
                <a:off x="4392162" y="5524327"/>
                <a:ext cx="48376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MX" sz="32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𝑀𝑎𝑥𝐽𝑢𝑒𝑔𝑜𝑠𝐺</m:t>
                      </m:r>
                      <m:r>
                        <a:rPr lang="es-MX" sz="32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s-MX" sz="32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s-MX" sz="32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MX" sz="32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200" b="0" i="0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MX" sz="32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32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MX" sz="32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AF05933-7373-4C0D-A9BA-ADA6C80BF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162" y="5524327"/>
                <a:ext cx="483767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05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45D3-71BB-47D3-B786-75284487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a posteriori</a:t>
            </a:r>
          </a:p>
        </p:txBody>
      </p:sp>
      <p:pic>
        <p:nvPicPr>
          <p:cNvPr id="5" name="Marcador de contenido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5126CDC-191B-4F0A-B4B2-546C5ECB1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75" y="1804362"/>
            <a:ext cx="4952938" cy="438371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F265EF6-D175-4FA3-8389-2913D2183F3B}"/>
                  </a:ext>
                </a:extLst>
              </p:cNvPr>
              <p:cNvSpPr txBox="1"/>
              <p:nvPr/>
            </p:nvSpPr>
            <p:spPr>
              <a:xfrm>
                <a:off x="7443010" y="2311109"/>
                <a:ext cx="28584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  <m:func>
                        <m:funcPr>
                          <m:ctrlP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F265EF6-D175-4FA3-8389-2913D218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10" y="2311109"/>
                <a:ext cx="285841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895F70D-E30D-468A-9C35-DA085848595F}"/>
                  </a:ext>
                </a:extLst>
              </p:cNvPr>
              <p:cNvSpPr txBox="1"/>
              <p:nvPr/>
            </p:nvSpPr>
            <p:spPr>
              <a:xfrm>
                <a:off x="7938665" y="3182778"/>
                <a:ext cx="1379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MX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200" dirty="0">
                    <a:solidFill>
                      <a:srgbClr val="00B050"/>
                    </a:solidFill>
                  </a:rPr>
                  <a:t> 20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895F70D-E30D-468A-9C35-DA085848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665" y="3182778"/>
                <a:ext cx="1379993" cy="492443"/>
              </a:xfrm>
              <a:prstGeom prst="rect">
                <a:avLst/>
              </a:prstGeom>
              <a:blipFill>
                <a:blip r:embed="rId4"/>
                <a:stretch>
                  <a:fillRect t="-24691" r="-17181" b="-493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2280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Float 3D</Template>
  <TotalTime>29</TotalTime>
  <Words>247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Walbaum Display</vt:lpstr>
      <vt:lpstr>3DFloatVTI</vt:lpstr>
      <vt:lpstr>Maximum games played by winner</vt:lpstr>
      <vt:lpstr>Tenemos n jugadores que están jugando un torneo. Necesitamos encontrar el número máximo de juegos que puede jugar el ganador. </vt:lpstr>
      <vt:lpstr>Ejemplos</vt:lpstr>
      <vt:lpstr>Presentación de PowerPoint</vt:lpstr>
      <vt:lpstr>Algoritmo</vt:lpstr>
      <vt:lpstr>Análisis a priori</vt:lpstr>
      <vt:lpstr>Análisis a posteriori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games played by winner</dc:title>
  <dc:creator>BRAYAN RAMIREZ BENITEZ</dc:creator>
  <cp:lastModifiedBy>BRAYAN RAMIREZ BENITEZ</cp:lastModifiedBy>
  <cp:revision>1</cp:revision>
  <dcterms:created xsi:type="dcterms:W3CDTF">2021-12-07T05:56:53Z</dcterms:created>
  <dcterms:modified xsi:type="dcterms:W3CDTF">2021-12-07T06:26:35Z</dcterms:modified>
</cp:coreProperties>
</file>