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3" r:id="rId5"/>
    <p:sldId id="272" r:id="rId6"/>
    <p:sldId id="274" r:id="rId7"/>
    <p:sldId id="275" r:id="rId8"/>
    <p:sldId id="276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95646-5E00-4AAC-B6EF-2214EBE8DC34}" type="datetime1">
              <a:rPr lang="es-ES" smtClean="0"/>
              <a:t>30/11/2021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3B9285-C1C2-4C6F-BA02-7D4F93FD11DA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2EF08-C215-4E05-8FDC-6ED45CE03DE2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13525-0E5A-4FC8-9DDC-86F3C93C8117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3C9BBD4A-62FB-4808-ABFC-5C111B326BAB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F23AB5-2C16-4096-BDE8-E042F7DF9D3C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E56F9E9-F1A2-4E19-87D2-4DCB71AECEAE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9F0C9-E655-4B95-ADEB-20027AB653F8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1FFC8-D631-497B-A23D-98BFA5D663E4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73693-C382-401F-B777-F9A98043FD94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80D90-D280-4DB6-B878-F63803F9C6DC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D0626-99A7-4B00-BC06-8A4F660DB66D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17DB5-433C-40E5-B6A9-465E794AD120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79E7F34A-1ECC-4100-8FA5-D4B60A3F20F5}" type="datetime1">
              <a:rPr lang="es-ES" noProof="0" smtClean="0"/>
              <a:t>30/11/2021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099809"/>
            <a:ext cx="11471565" cy="1739347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Minimum number of squares whose sum equals to given number 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DB605D-D2D2-4F17-B28E-B92B6CE79FDC}"/>
              </a:ext>
            </a:extLst>
          </p:cNvPr>
          <p:cNvSpPr/>
          <p:nvPr/>
        </p:nvSpPr>
        <p:spPr>
          <a:xfrm>
            <a:off x="3711722" y="3887812"/>
            <a:ext cx="4768553" cy="129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384" y="3990544"/>
            <a:ext cx="3515227" cy="1188207"/>
          </a:xfrm>
        </p:spPr>
        <p:txBody>
          <a:bodyPr rtlCol="0">
            <a:normAutofit fontScale="92500" lnSpcReduction="10000"/>
          </a:bodyPr>
          <a:lstStyle/>
          <a:p>
            <a:pPr algn="ctr"/>
            <a:r>
              <a:rPr lang="es-MX" b="1" dirty="0"/>
              <a:t>ANÁLISIS DE ALGORITMOS</a:t>
            </a:r>
          </a:p>
          <a:p>
            <a:pPr algn="ctr"/>
            <a:r>
              <a:rPr lang="es-MX" b="1" dirty="0"/>
              <a:t>BRAYAN RAMIREZ BENITEZ</a:t>
            </a:r>
          </a:p>
          <a:p>
            <a:pPr algn="ctr"/>
            <a:r>
              <a:rPr lang="es-MX" b="1" dirty="0"/>
              <a:t>3CV11</a:t>
            </a:r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37576F-85B4-4DB4-BB60-E3A00EEA6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32"/>
            <a:ext cx="1966382" cy="2106952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7211BCD3-CB2F-4238-B437-41A6A2AD0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4806" y="246247"/>
            <a:ext cx="1896976" cy="14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noProof="1">
              <a:solidFill>
                <a:srgbClr val="FFFFFF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9150760-BB5A-40C8-A729-943D11C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414647"/>
            <a:ext cx="9784080" cy="1417320"/>
          </a:xfrm>
        </p:spPr>
        <p:txBody>
          <a:bodyPr/>
          <a:lstStyle/>
          <a:p>
            <a:pPr algn="just"/>
            <a:r>
              <a:rPr lang="es-MX" sz="2800" dirty="0">
                <a:solidFill>
                  <a:schemeClr val="bg1"/>
                </a:solidFill>
              </a:rPr>
              <a:t>Un número se puede representar como la suma de cuadrados de otros números. Encontrar el número mínimo de cuadrados que suman </a:t>
            </a:r>
            <a:r>
              <a:rPr lang="es-MX" sz="2800" b="1" i="1" dirty="0">
                <a:solidFill>
                  <a:schemeClr val="bg1"/>
                </a:solidFill>
              </a:rPr>
              <a:t>n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7A64F3-5D9F-4D3D-A527-D0D5C919AB17}"/>
              </a:ext>
            </a:extLst>
          </p:cNvPr>
          <p:cNvSpPr txBox="1"/>
          <p:nvPr/>
        </p:nvSpPr>
        <p:spPr>
          <a:xfrm>
            <a:off x="870674" y="1914593"/>
            <a:ext cx="216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Ejemplos: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EBBB5F-20C3-4B1D-890A-A66F768490B5}"/>
                  </a:ext>
                </a:extLst>
              </p:cNvPr>
              <p:cNvSpPr txBox="1"/>
              <p:nvPr/>
            </p:nvSpPr>
            <p:spPr>
              <a:xfrm>
                <a:off x="870674" y="2763281"/>
                <a:ext cx="802764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i="1" smtClean="0">
                        <a:solidFill>
                          <a:schemeClr val="tx2"/>
                        </a:solidFill>
                      </a:rPr>
                      <m:t>95=</m:t>
                    </m:r>
                    <m:sSup>
                      <m:sSupPr>
                        <m:ctrlPr>
                          <a:rPr lang="es-MX" sz="2400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9</m:t>
                        </m:r>
                      </m:e>
                      <m:sup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1" smtClean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3</m:t>
                        </m:r>
                      </m:e>
                      <m:sup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1" smtClean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1" smtClean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1</m:t>
                        </m:r>
                      </m:e>
                      <m:sup>
                        <m:r>
                          <a:rPr lang="es-MX" sz="2400" i="1" smtClean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1" smtClean="0">
                        <a:solidFill>
                          <a:schemeClr val="tx2"/>
                        </a:solidFill>
                      </a:rPr>
                      <m:t>=&gt;</m:t>
                    </m:r>
                  </m:oMath>
                </a14:m>
                <a:r>
                  <a:rPr lang="es-MX" sz="2400" dirty="0">
                    <a:solidFill>
                      <a:schemeClr val="tx2"/>
                    </a:solidFill>
                  </a:rPr>
                  <a:t> número mínimo de cuadrados es 4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EBBB5F-20C3-4B1D-890A-A66F7684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4" y="2763281"/>
                <a:ext cx="8027647" cy="377667"/>
              </a:xfrm>
              <a:prstGeom prst="rect">
                <a:avLst/>
              </a:prstGeom>
              <a:blipFill>
                <a:blip r:embed="rId3"/>
                <a:stretch>
                  <a:fillRect l="-1443" t="-20968" r="-1291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617157-4DC4-442E-BC69-5B85C7B9EFF5}"/>
                  </a:ext>
                </a:extLst>
              </p:cNvPr>
              <p:cNvSpPr txBox="1"/>
              <p:nvPr/>
            </p:nvSpPr>
            <p:spPr>
              <a:xfrm>
                <a:off x="870674" y="3473291"/>
                <a:ext cx="632532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smtClean="0">
                        <a:solidFill>
                          <a:schemeClr val="tx2"/>
                        </a:solidFill>
                      </a:rPr>
                      <m:t>100</m:t>
                    </m:r>
                    <m:r>
                      <a:rPr lang="es-MX" sz="2400" i="0">
                        <a:solidFill>
                          <a:schemeClr val="tx2"/>
                        </a:solidFill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10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0">
                        <a:solidFill>
                          <a:schemeClr val="tx2"/>
                        </a:solidFill>
                      </a:rPr>
                      <m:t>=&gt;</m:t>
                    </m:r>
                  </m:oMath>
                </a14:m>
                <a:r>
                  <a:rPr lang="es-MX" sz="2400" dirty="0">
                    <a:solidFill>
                      <a:schemeClr val="tx2"/>
                    </a:solidFill>
                  </a:rPr>
                  <a:t> número mínimo de cuadrados es 1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617157-4DC4-442E-BC69-5B85C7B9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4" y="3473291"/>
                <a:ext cx="6325321" cy="377667"/>
              </a:xfrm>
              <a:prstGeom prst="rect">
                <a:avLst/>
              </a:prstGeom>
              <a:blipFill>
                <a:blip r:embed="rId4"/>
                <a:stretch>
                  <a:fillRect l="-1736" t="-22581" r="-1929" b="-483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3831069-819C-48AE-BAEB-AE7748884EFB}"/>
                  </a:ext>
                </a:extLst>
              </p:cNvPr>
              <p:cNvSpPr txBox="1"/>
              <p:nvPr/>
            </p:nvSpPr>
            <p:spPr>
              <a:xfrm>
                <a:off x="870674" y="4111516"/>
                <a:ext cx="670305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smtClean="0">
                        <a:solidFill>
                          <a:schemeClr val="tx2"/>
                        </a:solidFill>
                      </a:rPr>
                      <m:t>10</m:t>
                    </m:r>
                    <m:r>
                      <a:rPr lang="es-MX" sz="2400" i="0">
                        <a:solidFill>
                          <a:schemeClr val="tx2"/>
                        </a:solidFill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3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1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0">
                        <a:solidFill>
                          <a:schemeClr val="tx2"/>
                        </a:solidFill>
                      </a:rPr>
                      <m:t>=&gt;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ú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mero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í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nimo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de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cuadrados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MX" sz="2400" dirty="0">
                        <a:solidFill>
                          <a:schemeClr val="tx2"/>
                        </a:solidFill>
                      </a:rPr>
                      <m:t>es</m:t>
                    </m:r>
                  </m:oMath>
                </a14:m>
                <a:r>
                  <a:rPr lang="es-MX" sz="2400" dirty="0">
                    <a:solidFill>
                      <a:schemeClr val="tx2"/>
                    </a:solidFill>
                  </a:rPr>
                  <a:t> 2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3831069-819C-48AE-BAEB-AE774888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4" y="4111516"/>
                <a:ext cx="6703053" cy="377667"/>
              </a:xfrm>
              <a:prstGeom prst="rect">
                <a:avLst/>
              </a:prstGeom>
              <a:blipFill>
                <a:blip r:embed="rId5"/>
                <a:stretch>
                  <a:fillRect l="-1638" t="-20968" r="-1911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9DB849-537A-466A-BF3A-6AD013600A1C}"/>
                  </a:ext>
                </a:extLst>
              </p:cNvPr>
              <p:cNvSpPr txBox="1"/>
              <p:nvPr/>
            </p:nvSpPr>
            <p:spPr>
              <a:xfrm>
                <a:off x="870674" y="4749741"/>
                <a:ext cx="802764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smtClean="0">
                        <a:solidFill>
                          <a:schemeClr val="tx2"/>
                        </a:solidFill>
                      </a:rPr>
                      <m:t>63</m:t>
                    </m:r>
                    <m:r>
                      <a:rPr lang="es-MX" sz="2400" i="0">
                        <a:solidFill>
                          <a:schemeClr val="tx2"/>
                        </a:solidFill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7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3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7</m:t>
                        </m:r>
                      </m:sup>
                    </m:sSup>
                    <m:r>
                      <a:rPr lang="es-MX" sz="2400" i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 i="0">
                        <a:solidFill>
                          <a:schemeClr val="tx2"/>
                        </a:solidFill>
                      </a:rPr>
                      <m:t>+</m:t>
                    </m:r>
                    <m:sSup>
                      <m:sSupPr>
                        <m:ctrlPr>
                          <a:rPr lang="es-MX" sz="2400" i="1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1</m:t>
                        </m:r>
                      </m:e>
                      <m:sup>
                        <m:r>
                          <a:rPr lang="es-MX" sz="2400" i="0">
                            <a:solidFill>
                              <a:schemeClr val="tx2"/>
                            </a:solidFill>
                          </a:rPr>
                          <m:t>2</m:t>
                        </m:r>
                      </m:sup>
                    </m:sSup>
                    <m:r>
                      <a:rPr lang="es-MX" sz="2400">
                        <a:solidFill>
                          <a:schemeClr val="tx2"/>
                        </a:solidFill>
                      </a:rPr>
                      <m:t>=&gt;</m:t>
                    </m:r>
                  </m:oMath>
                </a14:m>
                <a:r>
                  <a:rPr lang="es-MX" sz="2400" dirty="0">
                    <a:solidFill>
                      <a:schemeClr val="tx2"/>
                    </a:solidFill>
                  </a:rPr>
                  <a:t> número mínimo de cuadrados es 4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9DB849-537A-466A-BF3A-6AD01360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4" y="4749741"/>
                <a:ext cx="8027647" cy="377667"/>
              </a:xfrm>
              <a:prstGeom prst="rect">
                <a:avLst/>
              </a:prstGeom>
              <a:blipFill>
                <a:blip r:embed="rId6"/>
                <a:stretch>
                  <a:fillRect l="-1367" t="-20968" r="-1291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006525E-E7A8-4E68-AFA9-7128D5405D0C}"/>
                  </a:ext>
                </a:extLst>
              </p:cNvPr>
              <p:cNvSpPr txBox="1"/>
              <p:nvPr/>
            </p:nvSpPr>
            <p:spPr>
              <a:xfrm>
                <a:off x="870674" y="5783210"/>
                <a:ext cx="4128616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MX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MX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MX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MX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veces</m:t>
                      </m:r>
                    </m:oMath>
                  </m:oMathPara>
                </a14:m>
                <a:endParaRPr lang="es-MX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006525E-E7A8-4E68-AFA9-7128D540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4" y="5783210"/>
                <a:ext cx="4128616" cy="377667"/>
              </a:xfrm>
              <a:prstGeom prst="rect">
                <a:avLst/>
              </a:prstGeom>
              <a:blipFill>
                <a:blip r:embed="rId7"/>
                <a:stretch>
                  <a:fillRect t="-1613"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646D43CA-28E1-40E5-96E7-3FBB790D59F9}"/>
              </a:ext>
            </a:extLst>
          </p:cNvPr>
          <p:cNvSpPr txBox="1"/>
          <p:nvPr/>
        </p:nvSpPr>
        <p:spPr>
          <a:xfrm>
            <a:off x="870674" y="5302368"/>
            <a:ext cx="1678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Peor caso:</a:t>
            </a:r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DC67-6133-4E9B-9557-87F0564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B7C11-AF85-4446-A92B-828DE0A0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Este problema se puede dividir de forma recursiva en subproblemas más pequeños, y cada subproblema se repite varias veces. Entonces, los subproblemas repetidos se pueden ver fácilmente dibujando un árbol de recursividad.</a:t>
            </a:r>
          </a:p>
          <a:p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834974-DA07-48BF-B865-74910CF6A560}"/>
              </a:ext>
            </a:extLst>
          </p:cNvPr>
          <p:cNvSpPr/>
          <p:nvPr/>
        </p:nvSpPr>
        <p:spPr>
          <a:xfrm>
            <a:off x="5462570" y="3066630"/>
            <a:ext cx="1264778" cy="58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S(n)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B22BED17-E935-4CA2-B86E-F608158BFAF2}"/>
                  </a:ext>
                </a:extLst>
              </p:cNvPr>
              <p:cNvSpPr/>
              <p:nvPr/>
            </p:nvSpPr>
            <p:spPr>
              <a:xfrm>
                <a:off x="1461712" y="3878396"/>
                <a:ext cx="1760052" cy="581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B22BED17-E935-4CA2-B86E-F608158BF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12" y="3878396"/>
                <a:ext cx="1760052" cy="5811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6B119EEB-C882-43B2-AF74-B3056E7AF403}"/>
                  </a:ext>
                </a:extLst>
              </p:cNvPr>
              <p:cNvSpPr/>
              <p:nvPr/>
            </p:nvSpPr>
            <p:spPr>
              <a:xfrm>
                <a:off x="5214933" y="3877683"/>
                <a:ext cx="1760052" cy="581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6B119EEB-C882-43B2-AF74-B3056E7AF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33" y="3877683"/>
                <a:ext cx="1760052" cy="5811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959F2D7-BC1A-49BE-AF8C-A970EE509BE4}"/>
                  </a:ext>
                </a:extLst>
              </p:cNvPr>
              <p:cNvSpPr/>
              <p:nvPr/>
            </p:nvSpPr>
            <p:spPr>
              <a:xfrm>
                <a:off x="8785650" y="3857771"/>
                <a:ext cx="1760052" cy="581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959F2D7-BC1A-49BE-AF8C-A970EE509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650" y="3857771"/>
                <a:ext cx="1760052" cy="5811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19F863F-6DA5-4EB4-89FF-D205053BB5B1}"/>
                  </a:ext>
                </a:extLst>
              </p:cNvPr>
              <p:cNvSpPr txBox="1"/>
              <p:nvPr/>
            </p:nvSpPr>
            <p:spPr>
              <a:xfrm>
                <a:off x="11269259" y="3958466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19F863F-6DA5-4EB4-89FF-D205053B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259" y="3958466"/>
                <a:ext cx="2196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E852BAA2-C574-4F24-B7B2-ACA71CC88096}"/>
                  </a:ext>
                </a:extLst>
              </p:cNvPr>
              <p:cNvSpPr/>
              <p:nvPr/>
            </p:nvSpPr>
            <p:spPr>
              <a:xfrm>
                <a:off x="1359313" y="5209518"/>
                <a:ext cx="2972324" cy="581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MX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E852BAA2-C574-4F24-B7B2-ACA71CC88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13" y="5209518"/>
                <a:ext cx="2972324" cy="58111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28B7D4A-5DE4-4598-BE59-8D1542CE0F1D}"/>
                  </a:ext>
                </a:extLst>
              </p:cNvPr>
              <p:cNvSpPr txBox="1"/>
              <p:nvPr/>
            </p:nvSpPr>
            <p:spPr>
              <a:xfrm>
                <a:off x="11488871" y="5355221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28B7D4A-5DE4-4598-BE59-8D1542CE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871" y="5355221"/>
                <a:ext cx="21961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5D653313-5C9C-4420-B822-DBB942D426E7}"/>
                  </a:ext>
                </a:extLst>
              </p:cNvPr>
              <p:cNvSpPr/>
              <p:nvPr/>
            </p:nvSpPr>
            <p:spPr>
              <a:xfrm>
                <a:off x="4608797" y="5211712"/>
                <a:ext cx="2972324" cy="581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5D653313-5C9C-4420-B822-DBB942D4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97" y="5211712"/>
                <a:ext cx="2972324" cy="58111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4CA56C54-9E4E-43A2-B53D-2387D2083F31}"/>
                  </a:ext>
                </a:extLst>
              </p:cNvPr>
              <p:cNvSpPr/>
              <p:nvPr/>
            </p:nvSpPr>
            <p:spPr>
              <a:xfrm>
                <a:off x="7944407" y="5223076"/>
                <a:ext cx="2972324" cy="5811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MX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MX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4CA56C54-9E4E-43A2-B53D-2387D2083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7" y="5223076"/>
                <a:ext cx="2972324" cy="58111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8480580-AA11-458D-B161-7C32C7ED15C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6727348" y="3357187"/>
            <a:ext cx="2058302" cy="791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79ABF50-866B-455F-83DE-6A48417E6E3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4959" y="3647744"/>
            <a:ext cx="0" cy="229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326CE89-B2E6-4DE0-84DC-3CFEDAEBCCE1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3221764" y="3357187"/>
            <a:ext cx="2240806" cy="81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8EB3E5A-6D76-40A4-89EF-9CF9C5D054D9}"/>
              </a:ext>
            </a:extLst>
          </p:cNvPr>
          <p:cNvCxnSpPr>
            <a:cxnSpLocks/>
            <a:stCxn id="11" idx="1"/>
            <a:endCxn id="14" idx="0"/>
          </p:cNvCxnSpPr>
          <p:nvPr/>
        </p:nvCxnSpPr>
        <p:spPr>
          <a:xfrm flipH="1">
            <a:off x="2845475" y="4168240"/>
            <a:ext cx="2369458" cy="1041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AF4BEB9-E40B-4D46-AAE3-3C48FAB33E06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094959" y="4458797"/>
            <a:ext cx="0" cy="752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9028931-4C28-46C2-872A-94590489D32D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6974985" y="4168240"/>
            <a:ext cx="2455584" cy="1054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090D1BA-940E-43F5-84B3-6432B0FB5A2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68876" y="3337275"/>
            <a:ext cx="4610189" cy="62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026F63E-AA37-4E01-AB7A-01E3E80FD64D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6974985" y="4168240"/>
            <a:ext cx="4623692" cy="1186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7C9D2BD-75B8-45CE-9CD9-51E8E14B8FD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665676" y="4438885"/>
            <a:ext cx="2526324" cy="707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AF29AF1-9F74-495B-B37D-F54E4600F595}"/>
              </a:ext>
            </a:extLst>
          </p:cNvPr>
          <p:cNvCxnSpPr>
            <a:cxnSpLocks/>
          </p:cNvCxnSpPr>
          <p:nvPr/>
        </p:nvCxnSpPr>
        <p:spPr>
          <a:xfrm flipH="1">
            <a:off x="-145279" y="4472395"/>
            <a:ext cx="2384373" cy="817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D057616-A516-4F6D-B0ED-C2FF57A916A8}"/>
                  </a:ext>
                </a:extLst>
              </p:cNvPr>
              <p:cNvSpPr txBox="1"/>
              <p:nvPr/>
            </p:nvSpPr>
            <p:spPr>
              <a:xfrm>
                <a:off x="2152997" y="6223400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D057616-A516-4F6D-B0ED-C2FF57A9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97" y="6223400"/>
                <a:ext cx="118622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1B271E69-D60E-450F-8DF5-C4246683B8BC}"/>
                  </a:ext>
                </a:extLst>
              </p:cNvPr>
              <p:cNvSpPr txBox="1"/>
              <p:nvPr/>
            </p:nvSpPr>
            <p:spPr>
              <a:xfrm>
                <a:off x="5976337" y="6223399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1B271E69-D60E-450F-8DF5-C4246683B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37" y="6223399"/>
                <a:ext cx="118622" cy="276999"/>
              </a:xfrm>
              <a:prstGeom prst="rect">
                <a:avLst/>
              </a:prstGeom>
              <a:blipFill>
                <a:blip r:embed="rId11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25D9DAF-4D22-42AC-A042-30FD262A895E}"/>
                  </a:ext>
                </a:extLst>
              </p:cNvPr>
              <p:cNvSpPr txBox="1"/>
              <p:nvPr/>
            </p:nvSpPr>
            <p:spPr>
              <a:xfrm>
                <a:off x="9606365" y="6223399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25D9DAF-4D22-42AC-A042-30FD262A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365" y="6223399"/>
                <a:ext cx="118622" cy="276999"/>
              </a:xfrm>
              <a:prstGeom prst="rect">
                <a:avLst/>
              </a:prstGeom>
              <a:blipFill>
                <a:blip r:embed="rId12"/>
                <a:stretch>
                  <a:fillRect l="-47368" r="-52632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56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7CA3C-C005-41AA-9B93-10D0EDAB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4976C39-147A-40C5-828F-336749D6C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619" b="144"/>
          <a:stretch/>
        </p:blipFill>
        <p:spPr>
          <a:xfrm>
            <a:off x="276385" y="4442374"/>
            <a:ext cx="5902221" cy="1301069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D19C0C5-7403-4C26-A0E7-0F11283E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372" y="1987640"/>
            <a:ext cx="2631053" cy="1441360"/>
          </a:xfrm>
          <a:prstGeom prst="rect">
            <a:avLst/>
          </a:prstGeom>
        </p:spPr>
      </p:pic>
      <p:pic>
        <p:nvPicPr>
          <p:cNvPr id="10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DB43961-BC47-4143-AC5C-58986348F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0"/>
          <a:stretch/>
        </p:blipFill>
        <p:spPr>
          <a:xfrm>
            <a:off x="276386" y="2838644"/>
            <a:ext cx="5902221" cy="1603730"/>
          </a:xfrm>
          <a:prstGeom prst="rect">
            <a:avLst/>
          </a:prstGeom>
        </p:spPr>
      </p:pic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D10A69D1-DB67-4E8A-B0A0-B2502FD2A960}"/>
              </a:ext>
            </a:extLst>
          </p:cNvPr>
          <p:cNvSpPr/>
          <p:nvPr/>
        </p:nvSpPr>
        <p:spPr>
          <a:xfrm>
            <a:off x="4683095" y="4127619"/>
            <a:ext cx="1717705" cy="794759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corchete 11">
            <a:extLst>
              <a:ext uri="{FF2B5EF4-FFF2-40B4-BE49-F238E27FC236}">
                <a16:creationId xmlns:a16="http://schemas.microsoft.com/office/drawing/2014/main" id="{599FF7D8-0358-48FD-BD9B-A218647850EB}"/>
              </a:ext>
            </a:extLst>
          </p:cNvPr>
          <p:cNvSpPr/>
          <p:nvPr/>
        </p:nvSpPr>
        <p:spPr>
          <a:xfrm>
            <a:off x="3545080" y="3516384"/>
            <a:ext cx="3975219" cy="1603730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E0581D4-CCD7-45FF-A088-1625687B130C}"/>
              </a:ext>
            </a:extLst>
          </p:cNvPr>
          <p:cNvCxnSpPr/>
          <p:nvPr/>
        </p:nvCxnSpPr>
        <p:spPr>
          <a:xfrm>
            <a:off x="2922662" y="3298677"/>
            <a:ext cx="49736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9753DF-785B-4156-AE8B-4D61A35EC42B}"/>
              </a:ext>
            </a:extLst>
          </p:cNvPr>
          <p:cNvCxnSpPr>
            <a:cxnSpLocks/>
          </p:cNvCxnSpPr>
          <p:nvPr/>
        </p:nvCxnSpPr>
        <p:spPr>
          <a:xfrm>
            <a:off x="2365761" y="5373880"/>
            <a:ext cx="5530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D008DE9-28EA-4DBE-A513-02E1F5F98DB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520299" y="4318249"/>
            <a:ext cx="376015" cy="11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9C522FA-A7AA-4D92-ABDC-00580A59ACB8}"/>
              </a:ext>
            </a:extLst>
          </p:cNvPr>
          <p:cNvCxnSpPr>
            <a:cxnSpLocks/>
          </p:cNvCxnSpPr>
          <p:nvPr/>
        </p:nvCxnSpPr>
        <p:spPr>
          <a:xfrm>
            <a:off x="6400800" y="4519188"/>
            <a:ext cx="371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9059B03-306C-455F-A2BF-44963F28015C}"/>
              </a:ext>
            </a:extLst>
          </p:cNvPr>
          <p:cNvCxnSpPr>
            <a:cxnSpLocks/>
          </p:cNvCxnSpPr>
          <p:nvPr/>
        </p:nvCxnSpPr>
        <p:spPr>
          <a:xfrm>
            <a:off x="2922662" y="3982431"/>
            <a:ext cx="38541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7CF9D1-D5CA-4CAE-8A53-2EF0079D8F28}"/>
              </a:ext>
            </a:extLst>
          </p:cNvPr>
          <p:cNvSpPr txBox="1"/>
          <p:nvPr/>
        </p:nvSpPr>
        <p:spPr>
          <a:xfrm>
            <a:off x="8793622" y="4127619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FE04677-6BE9-4B11-A4A7-2D15840C1F61}"/>
              </a:ext>
            </a:extLst>
          </p:cNvPr>
          <p:cNvSpPr txBox="1"/>
          <p:nvPr/>
        </p:nvSpPr>
        <p:spPr>
          <a:xfrm>
            <a:off x="6745410" y="3797765"/>
            <a:ext cx="7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41AEA0-C4F7-45E3-A0AA-0B71DEBFF718}"/>
              </a:ext>
            </a:extLst>
          </p:cNvPr>
          <p:cNvSpPr txBox="1"/>
          <p:nvPr/>
        </p:nvSpPr>
        <p:spPr>
          <a:xfrm>
            <a:off x="7879813" y="3114011"/>
            <a:ext cx="7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4148FF-A055-427C-91F2-DA51017AC8CC}"/>
              </a:ext>
            </a:extLst>
          </p:cNvPr>
          <p:cNvSpPr txBox="1"/>
          <p:nvPr/>
        </p:nvSpPr>
        <p:spPr>
          <a:xfrm>
            <a:off x="7896314" y="5197667"/>
            <a:ext cx="7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5CADE17-E4E7-4A17-A175-921DA7870AC8}"/>
                  </a:ext>
                </a:extLst>
              </p:cNvPr>
              <p:cNvSpPr txBox="1"/>
              <p:nvPr/>
            </p:nvSpPr>
            <p:spPr>
              <a:xfrm>
                <a:off x="6740492" y="4318472"/>
                <a:ext cx="96567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5CADE17-E4E7-4A17-A175-921DA7870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92" y="4318472"/>
                <a:ext cx="965678" cy="372410"/>
              </a:xfrm>
              <a:prstGeom prst="rect">
                <a:avLst/>
              </a:prstGeom>
              <a:blipFill>
                <a:blip r:embed="rId4"/>
                <a:stretch>
                  <a:fillRect l="-5696" t="-6452" b="-241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6FB8A9C-6C8A-486F-8812-4AAD819CAFE6}"/>
                  </a:ext>
                </a:extLst>
              </p:cNvPr>
              <p:cNvSpPr txBox="1"/>
              <p:nvPr/>
            </p:nvSpPr>
            <p:spPr>
              <a:xfrm>
                <a:off x="7896314" y="4117046"/>
                <a:ext cx="96567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O(n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6FB8A9C-6C8A-486F-8812-4AAD819C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314" y="4117046"/>
                <a:ext cx="965678" cy="372410"/>
              </a:xfrm>
              <a:prstGeom prst="rect">
                <a:avLst/>
              </a:prstGeom>
              <a:blipFill>
                <a:blip r:embed="rId5"/>
                <a:stretch>
                  <a:fillRect l="-5031" t="-6557" b="-262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3107467-0FBC-4457-8A28-27FDEB6CBA9D}"/>
                  </a:ext>
                </a:extLst>
              </p:cNvPr>
              <p:cNvSpPr txBox="1"/>
              <p:nvPr/>
            </p:nvSpPr>
            <p:spPr>
              <a:xfrm>
                <a:off x="8272329" y="6011195"/>
                <a:ext cx="3631963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MX" sz="2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RaicesM</m:t>
                    </m:r>
                    <m:r>
                      <a:rPr lang="es-MX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s-MX" sz="2800" dirty="0">
                    <a:solidFill>
                      <a:srgbClr val="00B0F0"/>
                    </a:solidFill>
                  </a:rPr>
                  <a:t>O(n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8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s-MX" sz="2800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3107467-0FBC-4457-8A28-27FDEB6C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29" y="6011195"/>
                <a:ext cx="3631963" cy="528030"/>
              </a:xfrm>
              <a:prstGeom prst="rect">
                <a:avLst/>
              </a:prstGeom>
              <a:blipFill>
                <a:blip r:embed="rId6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B37830D-BA4C-4FF6-B85E-EC0EAE4BA50C}"/>
                  </a:ext>
                </a:extLst>
              </p:cNvPr>
              <p:cNvSpPr txBox="1"/>
              <p:nvPr/>
            </p:nvSpPr>
            <p:spPr>
              <a:xfrm>
                <a:off x="-86883" y="2233891"/>
                <a:ext cx="3631963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𝑙𝑖𝑠𝑖𝑠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𝑝𝑟𝑖𝑜𝑟𝑖</m:t>
                      </m:r>
                    </m:oMath>
                  </m:oMathPara>
                </a14:m>
                <a:endParaRPr lang="es-MX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B37830D-BA4C-4FF6-B85E-EC0EAE4BA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83" y="2233891"/>
                <a:ext cx="3631963" cy="5280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B2B5C-F112-4A52-AD51-A2A00114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a posteriori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C5C47E9-0CE0-4E7E-8772-5D8BF8C0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63" y="2076017"/>
            <a:ext cx="6299376" cy="4206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E7EF8B8-D73B-4A80-A608-7770692883F6}"/>
                  </a:ext>
                </a:extLst>
              </p:cNvPr>
              <p:cNvSpPr txBox="1"/>
              <p:nvPr/>
            </p:nvSpPr>
            <p:spPr>
              <a:xfrm>
                <a:off x="8195417" y="2897025"/>
                <a:ext cx="2475101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s-MX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MX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MX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s-MX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s-MX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E7EF8B8-D73B-4A80-A608-777069288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417" y="2897025"/>
                <a:ext cx="2475101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523D5CA-C6C8-499E-9CA9-14AABE854221}"/>
                  </a:ext>
                </a:extLst>
              </p:cNvPr>
              <p:cNvSpPr txBox="1"/>
              <p:nvPr/>
            </p:nvSpPr>
            <p:spPr>
              <a:xfrm>
                <a:off x="8678145" y="4100558"/>
                <a:ext cx="1509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=260</m:t>
                      </m:r>
                    </m:oMath>
                  </m:oMathPara>
                </a14:m>
                <a:endParaRPr lang="es-MX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523D5CA-C6C8-499E-9CA9-14AABE854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145" y="4100558"/>
                <a:ext cx="15096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68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40_TF89910445.potx" id="{7ECDFCCE-EA86-4B81-9477-D34E7AAC2FB0}" vid="{3A1A7AB3-A1DE-4BEB-A544-E3BF44DAEC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Bandas</Template>
  <TotalTime>47</TotalTime>
  <Words>243</Words>
  <Application>Microsoft Office PowerPoint</Application>
  <PresentationFormat>Panorámica</PresentationFormat>
  <Paragraphs>39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Corbel</vt:lpstr>
      <vt:lpstr>Wingdings</vt:lpstr>
      <vt:lpstr>Con bandas</vt:lpstr>
      <vt:lpstr>Minimum number of squares whose sum equals to given number n</vt:lpstr>
      <vt:lpstr>Presentación de PowerPoint</vt:lpstr>
      <vt:lpstr>Solución</vt:lpstr>
      <vt:lpstr>Algoritmo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number of squares whose sum equals to given number n</dc:title>
  <dc:creator>BRAYAN RAMIREZ BENITEZ</dc:creator>
  <cp:lastModifiedBy>BRAYAN RAMIREZ BENITEZ</cp:lastModifiedBy>
  <cp:revision>2</cp:revision>
  <dcterms:created xsi:type="dcterms:W3CDTF">2021-11-30T06:59:29Z</dcterms:created>
  <dcterms:modified xsi:type="dcterms:W3CDTF">2021-11-30T07:46:34Z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