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notesMasterIdLst>
    <p:notesMasterId r:id="rId11"/>
  </p:notesMasterIdLst>
  <p:sldIdLst>
    <p:sldId id="257" r:id="rId2"/>
    <p:sldId id="258" r:id="rId3"/>
    <p:sldId id="268" r:id="rId4"/>
    <p:sldId id="266" r:id="rId5"/>
    <p:sldId id="270" r:id="rId6"/>
    <p:sldId id="271" r:id="rId7"/>
    <p:sldId id="272" r:id="rId8"/>
    <p:sldId id="26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F7897-93B1-42BF-9624-FE116E5738E2}" type="datetimeFigureOut">
              <a:rPr lang="es-MX" smtClean="0"/>
              <a:t>01/12/2021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BC5BA-F740-4523-B640-7575D676328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67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BC5BA-F740-4523-B640-7575D676328E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57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0A9BF-CFC1-4372-B87E-502410FC4A32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7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F062-4511-4410-9CA2-6ADA4205B7B2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5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81D6-C88C-400C-837E-72A579A612E8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2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D6F7-9E65-4601-87F7-68D6BAE5C3B4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9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7BB2-8013-48A0-A9AE-D3B6124F32F9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12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4C721-C79D-4253-9658-EA4B019291BF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2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1101-CFEB-41BE-867E-F6808B13DA72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3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1614-7C03-430A-B00F-9685409E1133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0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CF91-62A0-40AC-A563-407B37FC904D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5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3AA9-1136-425B-BC5C-C02DA524D1C4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0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114-8512-483D-92A3-7FBF4192BCDE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3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5E86668-85E3-4EE3-8609-8A7768BA6D20}" type="datetime1">
              <a:rPr lang="en-US" smtClean="0"/>
              <a:t>12/1/2021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7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E4EE2E69-D527-4820-851B-B8F75B7AA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179" y="2733626"/>
            <a:ext cx="7707637" cy="852443"/>
          </a:xfrm>
        </p:spPr>
        <p:txBody>
          <a:bodyPr>
            <a:normAutofit fontScale="90000"/>
          </a:bodyPr>
          <a:lstStyle/>
          <a:p>
            <a:r>
              <a:rPr lang="es-MX" sz="6000" dirty="0" err="1"/>
              <a:t>Rod</a:t>
            </a:r>
            <a:r>
              <a:rPr lang="es-MX" sz="6000" dirty="0"/>
              <a:t> </a:t>
            </a:r>
            <a:r>
              <a:rPr lang="es-MX" sz="6000" dirty="0" err="1"/>
              <a:t>cutting</a:t>
            </a:r>
            <a:endParaRPr lang="es-MX" sz="6000" dirty="0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B37E7A6C-7168-4725-BF27-71E798493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4001" y="3902954"/>
            <a:ext cx="2963995" cy="1001994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ANÁLISIS DE ALGORITMOS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BRAYAN RAMIREZ BENITEZ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3CV11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FF2D3D5-162E-4FE2-A7C4-30336A6E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2" name="Imagen 11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4573F551-5B6F-4B41-A8D8-6D90EBE4A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91" y="1147519"/>
            <a:ext cx="1480286" cy="1586107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945E8F77-09EF-4600-8E4E-B43EBB9B5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569" y="1314684"/>
            <a:ext cx="1641674" cy="125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2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12F129B-6B9D-4AFC-9D38-BCB0848299BA}"/>
              </a:ext>
            </a:extLst>
          </p:cNvPr>
          <p:cNvSpPr txBox="1"/>
          <p:nvPr/>
        </p:nvSpPr>
        <p:spPr>
          <a:xfrm>
            <a:off x="839343" y="733330"/>
            <a:ext cx="10386566" cy="21637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3200" dirty="0">
                <a:solidFill>
                  <a:srgbClr val="00B050"/>
                </a:solidFill>
              </a:rPr>
              <a:t>Dada una varilla de tamaño </a:t>
            </a:r>
            <a:r>
              <a:rPr lang="es-MX" sz="3200" b="1" dirty="0">
                <a:solidFill>
                  <a:srgbClr val="00B050"/>
                </a:solidFill>
              </a:rPr>
              <a:t>n</a:t>
            </a:r>
            <a:r>
              <a:rPr lang="es-MX" sz="3200" dirty="0">
                <a:solidFill>
                  <a:srgbClr val="00B050"/>
                </a:solidFill>
              </a:rPr>
              <a:t> y una tabla que contiene diferentes tamaños y precio para la varilla. Determinar el precio máximo cortando la varilla y vendiéndola en el mercado.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7088D3-2348-4188-9434-4F8E36AD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CS313">
            <a:extLst>
              <a:ext uri="{FF2B5EF4-FFF2-40B4-BE49-F238E27FC236}">
                <a16:creationId xmlns:a16="http://schemas.microsoft.com/office/drawing/2014/main" id="{3D1B2DAC-5FEB-49B6-A8BD-2A4D3A48F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336" y="3027818"/>
            <a:ext cx="3545327" cy="292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33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12DA1-A354-4AC0-A273-986D1A05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2862" y="398352"/>
            <a:ext cx="2186276" cy="825146"/>
          </a:xfrm>
        </p:spPr>
        <p:txBody>
          <a:bodyPr>
            <a:normAutofit/>
          </a:bodyPr>
          <a:lstStyle/>
          <a:p>
            <a:r>
              <a:rPr lang="es-MX" dirty="0"/>
              <a:t>Ejemplo</a:t>
            </a:r>
          </a:p>
        </p:txBody>
      </p:sp>
      <p:sp>
        <p:nvSpPr>
          <p:cNvPr id="72" name="Título 1">
            <a:extLst>
              <a:ext uri="{FF2B5EF4-FFF2-40B4-BE49-F238E27FC236}">
                <a16:creationId xmlns:a16="http://schemas.microsoft.com/office/drawing/2014/main" id="{ED2A3B1E-0F17-47D7-B19C-3B0B09F6495F}"/>
              </a:ext>
            </a:extLst>
          </p:cNvPr>
          <p:cNvSpPr txBox="1">
            <a:spLocks/>
          </p:cNvSpPr>
          <p:nvPr/>
        </p:nvSpPr>
        <p:spPr>
          <a:xfrm>
            <a:off x="1290187" y="1421394"/>
            <a:ext cx="9611626" cy="3825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MX" sz="2400" dirty="0">
              <a:solidFill>
                <a:srgbClr val="00B050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171A44E2-5DC9-4AD7-BFD8-22C799531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72163"/>
              </p:ext>
            </p:extLst>
          </p:nvPr>
        </p:nvGraphicFramePr>
        <p:xfrm>
          <a:off x="2992674" y="1421394"/>
          <a:ext cx="62066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42">
                  <a:extLst>
                    <a:ext uri="{9D8B030D-6E8A-4147-A177-3AD203B41FA5}">
                      <a16:colId xmlns:a16="http://schemas.microsoft.com/office/drawing/2014/main" val="1671339990"/>
                    </a:ext>
                  </a:extLst>
                </a:gridCol>
                <a:gridCol w="1034442">
                  <a:extLst>
                    <a:ext uri="{9D8B030D-6E8A-4147-A177-3AD203B41FA5}">
                      <a16:colId xmlns:a16="http://schemas.microsoft.com/office/drawing/2014/main" val="915672996"/>
                    </a:ext>
                  </a:extLst>
                </a:gridCol>
                <a:gridCol w="1034442">
                  <a:extLst>
                    <a:ext uri="{9D8B030D-6E8A-4147-A177-3AD203B41FA5}">
                      <a16:colId xmlns:a16="http://schemas.microsoft.com/office/drawing/2014/main" val="1359684460"/>
                    </a:ext>
                  </a:extLst>
                </a:gridCol>
                <a:gridCol w="1034442">
                  <a:extLst>
                    <a:ext uri="{9D8B030D-6E8A-4147-A177-3AD203B41FA5}">
                      <a16:colId xmlns:a16="http://schemas.microsoft.com/office/drawing/2014/main" val="3367516145"/>
                    </a:ext>
                  </a:extLst>
                </a:gridCol>
                <a:gridCol w="1034442">
                  <a:extLst>
                    <a:ext uri="{9D8B030D-6E8A-4147-A177-3AD203B41FA5}">
                      <a16:colId xmlns:a16="http://schemas.microsoft.com/office/drawing/2014/main" val="2163888"/>
                    </a:ext>
                  </a:extLst>
                </a:gridCol>
                <a:gridCol w="1034442">
                  <a:extLst>
                    <a:ext uri="{9D8B030D-6E8A-4147-A177-3AD203B41FA5}">
                      <a16:colId xmlns:a16="http://schemas.microsoft.com/office/drawing/2014/main" val="2137777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3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63510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FF87203B-DEEB-4530-B272-5E10062F04DA}"/>
              </a:ext>
            </a:extLst>
          </p:cNvPr>
          <p:cNvSpPr/>
          <p:nvPr/>
        </p:nvSpPr>
        <p:spPr>
          <a:xfrm>
            <a:off x="2150549" y="3228340"/>
            <a:ext cx="461727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7AB9635-B9A3-4C24-BF70-AA16BA40F50A}"/>
              </a:ext>
            </a:extLst>
          </p:cNvPr>
          <p:cNvSpPr/>
          <p:nvPr/>
        </p:nvSpPr>
        <p:spPr>
          <a:xfrm>
            <a:off x="2150548" y="3548458"/>
            <a:ext cx="733332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801667-9BAF-4CCD-89B0-312D405E6007}"/>
              </a:ext>
            </a:extLst>
          </p:cNvPr>
          <p:cNvSpPr/>
          <p:nvPr/>
        </p:nvSpPr>
        <p:spPr>
          <a:xfrm>
            <a:off x="2150547" y="3896033"/>
            <a:ext cx="1013989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A5956AE-DDF5-4966-998D-A940D705AB9D}"/>
              </a:ext>
            </a:extLst>
          </p:cNvPr>
          <p:cNvSpPr/>
          <p:nvPr/>
        </p:nvSpPr>
        <p:spPr>
          <a:xfrm>
            <a:off x="2150547" y="4230125"/>
            <a:ext cx="1312754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D0E2CDD-C3B4-4200-8CE3-45D9EDF735E7}"/>
              </a:ext>
            </a:extLst>
          </p:cNvPr>
          <p:cNvSpPr txBox="1"/>
          <p:nvPr/>
        </p:nvSpPr>
        <p:spPr>
          <a:xfrm>
            <a:off x="1151970" y="2638740"/>
            <a:ext cx="10796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Precio</a:t>
            </a:r>
          </a:p>
          <a:p>
            <a:r>
              <a:rPr lang="es-MX" sz="2400" dirty="0"/>
              <a:t>10</a:t>
            </a:r>
          </a:p>
          <a:p>
            <a:r>
              <a:rPr lang="es-MX" sz="2400" dirty="0"/>
              <a:t>24</a:t>
            </a:r>
          </a:p>
          <a:p>
            <a:r>
              <a:rPr lang="es-MX" sz="2400" dirty="0"/>
              <a:t>30</a:t>
            </a:r>
          </a:p>
          <a:p>
            <a:r>
              <a:rPr lang="es-MX" sz="2400" dirty="0"/>
              <a:t>40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E5369A-0A22-4B92-BDC1-404156596250}"/>
              </a:ext>
            </a:extLst>
          </p:cNvPr>
          <p:cNvSpPr txBox="1"/>
          <p:nvPr/>
        </p:nvSpPr>
        <p:spPr>
          <a:xfrm>
            <a:off x="4311715" y="2469825"/>
            <a:ext cx="589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Para un tamaño de 4 unidades tenemos los siguientes casos: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E4E86E4-DE87-4F89-B82D-21D78FCCDB2E}"/>
              </a:ext>
            </a:extLst>
          </p:cNvPr>
          <p:cNvSpPr/>
          <p:nvPr/>
        </p:nvSpPr>
        <p:spPr>
          <a:xfrm>
            <a:off x="5240826" y="3304796"/>
            <a:ext cx="1312754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E0C4C90-B420-446F-B63B-805FF4DF9663}"/>
              </a:ext>
            </a:extLst>
          </p:cNvPr>
          <p:cNvSpPr txBox="1"/>
          <p:nvPr/>
        </p:nvSpPr>
        <p:spPr>
          <a:xfrm>
            <a:off x="4311715" y="3626576"/>
            <a:ext cx="3170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1) 4 unidades = 40 beneficio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0245C25-DAD0-4EED-97F1-13DBC1D0CD41}"/>
              </a:ext>
            </a:extLst>
          </p:cNvPr>
          <p:cNvSpPr/>
          <p:nvPr/>
        </p:nvSpPr>
        <p:spPr>
          <a:xfrm>
            <a:off x="8239658" y="3301544"/>
            <a:ext cx="1013989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77BBEF19-1ECB-4673-AE3F-724267E04784}"/>
              </a:ext>
            </a:extLst>
          </p:cNvPr>
          <p:cNvCxnSpPr/>
          <p:nvPr/>
        </p:nvCxnSpPr>
        <p:spPr>
          <a:xfrm>
            <a:off x="7753473" y="2913054"/>
            <a:ext cx="0" cy="238873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71ADF24-1A1D-4183-ADEE-BA44366CD4C9}"/>
              </a:ext>
            </a:extLst>
          </p:cNvPr>
          <p:cNvCxnSpPr>
            <a:cxnSpLocks/>
          </p:cNvCxnSpPr>
          <p:nvPr/>
        </p:nvCxnSpPr>
        <p:spPr>
          <a:xfrm>
            <a:off x="4436885" y="4079042"/>
            <a:ext cx="71853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64B00FE-9D03-4F47-954F-7D8D34650409}"/>
              </a:ext>
            </a:extLst>
          </p:cNvPr>
          <p:cNvSpPr/>
          <p:nvPr/>
        </p:nvSpPr>
        <p:spPr>
          <a:xfrm>
            <a:off x="9548886" y="3316408"/>
            <a:ext cx="461727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5B0BEEC-B9D2-43F2-A15A-972F1254C50F}"/>
              </a:ext>
            </a:extLst>
          </p:cNvPr>
          <p:cNvSpPr txBox="1"/>
          <p:nvPr/>
        </p:nvSpPr>
        <p:spPr>
          <a:xfrm>
            <a:off x="7785158" y="3671339"/>
            <a:ext cx="3827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2) 3 unidades + 1 unidad = 40 beneficio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000DB52-E08C-4329-BB4C-6A2BA05F90E6}"/>
              </a:ext>
            </a:extLst>
          </p:cNvPr>
          <p:cNvCxnSpPr>
            <a:cxnSpLocks/>
          </p:cNvCxnSpPr>
          <p:nvPr/>
        </p:nvCxnSpPr>
        <p:spPr>
          <a:xfrm>
            <a:off x="4311715" y="5301787"/>
            <a:ext cx="718536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DCD847-E9AE-46FD-82EA-027DE3BA5F5E}"/>
              </a:ext>
            </a:extLst>
          </p:cNvPr>
          <p:cNvSpPr txBox="1"/>
          <p:nvPr/>
        </p:nvSpPr>
        <p:spPr>
          <a:xfrm>
            <a:off x="4192478" y="4717751"/>
            <a:ext cx="3827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3) 2 unidades + 2 unidades = 48 beneficio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49DDB9C-AC74-4A4C-A90C-8CD3A325B8A6}"/>
              </a:ext>
            </a:extLst>
          </p:cNvPr>
          <p:cNvSpPr/>
          <p:nvPr/>
        </p:nvSpPr>
        <p:spPr>
          <a:xfrm>
            <a:off x="5225077" y="4323679"/>
            <a:ext cx="733332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C9045D-6C29-4931-9F99-55B085B9B6A3}"/>
              </a:ext>
            </a:extLst>
          </p:cNvPr>
          <p:cNvSpPr/>
          <p:nvPr/>
        </p:nvSpPr>
        <p:spPr>
          <a:xfrm>
            <a:off x="6087200" y="4323679"/>
            <a:ext cx="733332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E0EF738-0091-4579-8497-0D1F3FDCA555}"/>
              </a:ext>
            </a:extLst>
          </p:cNvPr>
          <p:cNvSpPr txBox="1"/>
          <p:nvPr/>
        </p:nvSpPr>
        <p:spPr>
          <a:xfrm>
            <a:off x="7785158" y="4671187"/>
            <a:ext cx="3827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4) 2 unidades + 1 unidad + 1 unidad = 44 beneficio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BD25CDB-8B27-419E-AA62-DE4E34CC9F9A}"/>
              </a:ext>
            </a:extLst>
          </p:cNvPr>
          <p:cNvSpPr/>
          <p:nvPr/>
        </p:nvSpPr>
        <p:spPr>
          <a:xfrm>
            <a:off x="8218559" y="4352347"/>
            <a:ext cx="733332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A7A020B-8521-4391-A925-2597EBFEAE15}"/>
              </a:ext>
            </a:extLst>
          </p:cNvPr>
          <p:cNvSpPr/>
          <p:nvPr/>
        </p:nvSpPr>
        <p:spPr>
          <a:xfrm>
            <a:off x="9086811" y="4352347"/>
            <a:ext cx="461727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E486FC3-C23C-4763-B63F-FD873DD72D0B}"/>
              </a:ext>
            </a:extLst>
          </p:cNvPr>
          <p:cNvSpPr/>
          <p:nvPr/>
        </p:nvSpPr>
        <p:spPr>
          <a:xfrm>
            <a:off x="9740397" y="4363556"/>
            <a:ext cx="461727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9EC0816D-D834-4863-9F8A-3A2A2D23EC81}"/>
              </a:ext>
            </a:extLst>
          </p:cNvPr>
          <p:cNvSpPr/>
          <p:nvPr/>
        </p:nvSpPr>
        <p:spPr>
          <a:xfrm>
            <a:off x="6579195" y="5553137"/>
            <a:ext cx="461727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53197049-EF0D-4532-B9AF-B543A5398BE1}"/>
              </a:ext>
            </a:extLst>
          </p:cNvPr>
          <p:cNvSpPr/>
          <p:nvPr/>
        </p:nvSpPr>
        <p:spPr>
          <a:xfrm>
            <a:off x="7232781" y="5564346"/>
            <a:ext cx="461727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23997C0-88A0-452A-8D75-AF7504A51CF4}"/>
              </a:ext>
            </a:extLst>
          </p:cNvPr>
          <p:cNvSpPr/>
          <p:nvPr/>
        </p:nvSpPr>
        <p:spPr>
          <a:xfrm>
            <a:off x="7886367" y="5547170"/>
            <a:ext cx="461727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429DFA8-8B49-437A-A24D-CAB4C45973B5}"/>
              </a:ext>
            </a:extLst>
          </p:cNvPr>
          <p:cNvSpPr/>
          <p:nvPr/>
        </p:nvSpPr>
        <p:spPr>
          <a:xfrm>
            <a:off x="8539953" y="5558379"/>
            <a:ext cx="461727" cy="244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5C3AE24-57D3-46C4-BAEC-BBC231C07CFD}"/>
              </a:ext>
            </a:extLst>
          </p:cNvPr>
          <p:cNvSpPr txBox="1"/>
          <p:nvPr/>
        </p:nvSpPr>
        <p:spPr>
          <a:xfrm>
            <a:off x="4801189" y="5911167"/>
            <a:ext cx="5967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4) 1 unidad + 1 unidad + 1 unidad + 1 unidad = 40 beneficio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B1DB88A-3D7A-4AFA-992A-4B177A98D5F9}"/>
              </a:ext>
            </a:extLst>
          </p:cNvPr>
          <p:cNvSpPr/>
          <p:nvPr/>
        </p:nvSpPr>
        <p:spPr>
          <a:xfrm>
            <a:off x="4065006" y="4107420"/>
            <a:ext cx="3496608" cy="11861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91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título 9">
                <a:extLst>
                  <a:ext uri="{FF2B5EF4-FFF2-40B4-BE49-F238E27FC236}">
                    <a16:creationId xmlns:a16="http://schemas.microsoft.com/office/drawing/2014/main" id="{DFEB227D-8489-4991-A8A4-951C561FC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0006" y="636903"/>
                <a:ext cx="9371988" cy="541081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MX" sz="2800" dirty="0">
                    <a:solidFill>
                      <a:srgbClr val="FF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Objetivo: Cortar las piezas de la varilla con un tamaño n, de tal manera que los beneficios generados por la venta de todas las piezas sean máximos.</a:t>
                </a: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s-MX" sz="2800" dirty="0">
                  <a:solidFill>
                    <a:srgbClr val="FF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MX" sz="2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800" i="1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80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MX" sz="280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sz="2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el beneficio máximo para una varilla de tamaño n unidades.</a:t>
                </a: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s-MX" sz="20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s-MX" sz="18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Subtítulo 9">
                <a:extLst>
                  <a:ext uri="{FF2B5EF4-FFF2-40B4-BE49-F238E27FC236}">
                    <a16:creationId xmlns:a16="http://schemas.microsoft.com/office/drawing/2014/main" id="{DFEB227D-8489-4991-A8A4-951C561FC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0006" y="636903"/>
                <a:ext cx="9371988" cy="5410812"/>
              </a:xfrm>
              <a:blipFill>
                <a:blip r:embed="rId2"/>
                <a:stretch>
                  <a:fillRect l="-1300" t="-901" r="-13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843198-CF44-4FAB-8BE8-F583EF56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7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adroTexto 38">
            <a:extLst>
              <a:ext uri="{FF2B5EF4-FFF2-40B4-BE49-F238E27FC236}">
                <a16:creationId xmlns:a16="http://schemas.microsoft.com/office/drawing/2014/main" id="{071FF3FB-5B1B-4C04-AB85-EC2D1CA5C213}"/>
              </a:ext>
            </a:extLst>
          </p:cNvPr>
          <p:cNvSpPr txBox="1"/>
          <p:nvPr/>
        </p:nvSpPr>
        <p:spPr>
          <a:xfrm>
            <a:off x="1112067" y="661927"/>
            <a:ext cx="9967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Existen diferentes formas de cortar la varilla, las cuales se pueden clasificar teniendo dos partes:</a:t>
            </a:r>
          </a:p>
          <a:p>
            <a:pPr lvl="1"/>
            <a:br>
              <a:rPr lang="es-MX" sz="2400" dirty="0"/>
            </a:br>
            <a:r>
              <a:rPr lang="es-MX" sz="2400" dirty="0"/>
              <a:t>1. Una parte que contiene la parte no cortada de la varilla de tamaño </a:t>
            </a:r>
            <a:r>
              <a:rPr lang="es-MX" sz="2400" b="1" dirty="0">
                <a:solidFill>
                  <a:srgbClr val="00B050"/>
                </a:solidFill>
              </a:rPr>
              <a:t>i </a:t>
            </a:r>
            <a:br>
              <a:rPr lang="es-MX" sz="2400" dirty="0"/>
            </a:br>
            <a:r>
              <a:rPr lang="es-MX" sz="2400" dirty="0"/>
              <a:t>2. Otra parte que contiene todas las combinaciones posibles diferentes del resto de la varilla </a:t>
            </a:r>
            <a:r>
              <a:rPr lang="es-MX" sz="2400" b="1" dirty="0">
                <a:solidFill>
                  <a:srgbClr val="00B050"/>
                </a:solidFill>
              </a:rPr>
              <a:t>(n-i).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D2F52AF-2720-40B3-A4FE-4ED5E4364B30}"/>
              </a:ext>
            </a:extLst>
          </p:cNvPr>
          <p:cNvSpPr/>
          <p:nvPr/>
        </p:nvSpPr>
        <p:spPr>
          <a:xfrm>
            <a:off x="3150606" y="3429001"/>
            <a:ext cx="434566" cy="72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7135CE8-864F-4E60-999C-DD2719E8CE19}"/>
              </a:ext>
            </a:extLst>
          </p:cNvPr>
          <p:cNvSpPr/>
          <p:nvPr/>
        </p:nvSpPr>
        <p:spPr>
          <a:xfrm>
            <a:off x="4280781" y="3429000"/>
            <a:ext cx="434566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Signo más 21">
            <a:extLst>
              <a:ext uri="{FF2B5EF4-FFF2-40B4-BE49-F238E27FC236}">
                <a16:creationId xmlns:a16="http://schemas.microsoft.com/office/drawing/2014/main" id="{79B083D6-17D5-420D-B515-D5811C78E9C2}"/>
              </a:ext>
            </a:extLst>
          </p:cNvPr>
          <p:cNvSpPr/>
          <p:nvPr/>
        </p:nvSpPr>
        <p:spPr>
          <a:xfrm>
            <a:off x="3712674" y="3602708"/>
            <a:ext cx="378738" cy="328188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B2149A0-387A-481D-9D07-BFBC8FC9D473}"/>
              </a:ext>
            </a:extLst>
          </p:cNvPr>
          <p:cNvSpPr txBox="1"/>
          <p:nvPr/>
        </p:nvSpPr>
        <p:spPr>
          <a:xfrm>
            <a:off x="3209830" y="4161834"/>
            <a:ext cx="316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B050"/>
                </a:solidFill>
              </a:rPr>
              <a:t>i</a:t>
            </a:r>
            <a:endParaRPr lang="es-MX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5BD1D9F-D8AA-4B64-BF47-1335A87167FE}"/>
              </a:ext>
            </a:extLst>
          </p:cNvPr>
          <p:cNvSpPr txBox="1"/>
          <p:nvPr/>
        </p:nvSpPr>
        <p:spPr>
          <a:xfrm>
            <a:off x="3443710" y="5807704"/>
            <a:ext cx="2395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Combinaciones (n-i)</a:t>
            </a:r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9DE6393-0340-42D8-9F51-F897E96C2539}"/>
              </a:ext>
            </a:extLst>
          </p:cNvPr>
          <p:cNvSpPr/>
          <p:nvPr/>
        </p:nvSpPr>
        <p:spPr>
          <a:xfrm>
            <a:off x="6879125" y="3429001"/>
            <a:ext cx="434566" cy="1102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2D1CF498-8414-4258-A3C0-91DECACC1860}"/>
              </a:ext>
            </a:extLst>
          </p:cNvPr>
          <p:cNvSpPr/>
          <p:nvPr/>
        </p:nvSpPr>
        <p:spPr>
          <a:xfrm>
            <a:off x="8009300" y="3429000"/>
            <a:ext cx="434566" cy="1865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Signo más 47">
            <a:extLst>
              <a:ext uri="{FF2B5EF4-FFF2-40B4-BE49-F238E27FC236}">
                <a16:creationId xmlns:a16="http://schemas.microsoft.com/office/drawing/2014/main" id="{A1570614-A9C8-4810-8DF7-89EDBA171F40}"/>
              </a:ext>
            </a:extLst>
          </p:cNvPr>
          <p:cNvSpPr/>
          <p:nvPr/>
        </p:nvSpPr>
        <p:spPr>
          <a:xfrm>
            <a:off x="7441193" y="3602708"/>
            <a:ext cx="378738" cy="328188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601B808-310D-4845-B913-F8113DC0053E}"/>
              </a:ext>
            </a:extLst>
          </p:cNvPr>
          <p:cNvSpPr txBox="1"/>
          <p:nvPr/>
        </p:nvSpPr>
        <p:spPr>
          <a:xfrm>
            <a:off x="6938349" y="4583162"/>
            <a:ext cx="316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solidFill>
                  <a:srgbClr val="00B050"/>
                </a:solidFill>
              </a:rPr>
              <a:t>i</a:t>
            </a:r>
            <a:endParaRPr lang="es-MX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AEBF9EB-9A0A-4A6C-A683-04B0A8292675}"/>
              </a:ext>
            </a:extLst>
          </p:cNvPr>
          <p:cNvSpPr txBox="1"/>
          <p:nvPr/>
        </p:nvSpPr>
        <p:spPr>
          <a:xfrm>
            <a:off x="7096408" y="5419954"/>
            <a:ext cx="2395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Combinaciones (n-i)</a:t>
            </a:r>
            <a:endParaRPr lang="es-MX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7A8D184-6C12-43D0-8982-D33CD19CFEF9}"/>
              </a:ext>
            </a:extLst>
          </p:cNvPr>
          <p:cNvSpPr txBox="1"/>
          <p:nvPr/>
        </p:nvSpPr>
        <p:spPr>
          <a:xfrm>
            <a:off x="9154938" y="3468036"/>
            <a:ext cx="2395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B050"/>
                </a:solidFill>
              </a:rPr>
              <a:t>…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443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F4951624-81E7-482A-8352-854F2027DAE9}"/>
              </a:ext>
            </a:extLst>
          </p:cNvPr>
          <p:cNvSpPr/>
          <p:nvPr/>
        </p:nvSpPr>
        <p:spPr>
          <a:xfrm>
            <a:off x="3487218" y="4148244"/>
            <a:ext cx="1515464" cy="788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64C7842F-4E23-42E4-ACAF-59487B1555AE}"/>
              </a:ext>
            </a:extLst>
          </p:cNvPr>
          <p:cNvSpPr/>
          <p:nvPr/>
        </p:nvSpPr>
        <p:spPr>
          <a:xfrm>
            <a:off x="9404632" y="2607139"/>
            <a:ext cx="1729258" cy="88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886D5022-631D-401B-97E1-BD0B6E9196D6}"/>
              </a:ext>
            </a:extLst>
          </p:cNvPr>
          <p:cNvSpPr/>
          <p:nvPr/>
        </p:nvSpPr>
        <p:spPr>
          <a:xfrm>
            <a:off x="5281140" y="2656035"/>
            <a:ext cx="1729258" cy="88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49772D-1B90-4C5F-8632-2ED9C367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6188" y="0"/>
            <a:ext cx="2179623" cy="1356360"/>
          </a:xfrm>
        </p:spPr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A6D258-37B3-47F9-90DD-E5FD6E80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023B126-169F-449A-A409-9C3D310346A8}"/>
              </a:ext>
            </a:extLst>
          </p:cNvPr>
          <p:cNvSpPr/>
          <p:nvPr/>
        </p:nvSpPr>
        <p:spPr>
          <a:xfrm>
            <a:off x="5142186" y="1356360"/>
            <a:ext cx="1907628" cy="788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 unidades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CA9EB82-0E64-4142-8ED5-44AD0AF19306}"/>
              </a:ext>
            </a:extLst>
          </p:cNvPr>
          <p:cNvSpPr/>
          <p:nvPr/>
        </p:nvSpPr>
        <p:spPr>
          <a:xfrm>
            <a:off x="1305909" y="2640724"/>
            <a:ext cx="1729258" cy="88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F32DC7C-9609-4361-9370-2A5ADA4453E4}"/>
              </a:ext>
            </a:extLst>
          </p:cNvPr>
          <p:cNvSpPr/>
          <p:nvPr/>
        </p:nvSpPr>
        <p:spPr>
          <a:xfrm>
            <a:off x="1305908" y="4188897"/>
            <a:ext cx="1515464" cy="788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DEEE0BB-ABE9-495B-A1CB-5D9BFA078718}"/>
              </a:ext>
            </a:extLst>
          </p:cNvPr>
          <p:cNvSpPr/>
          <p:nvPr/>
        </p:nvSpPr>
        <p:spPr>
          <a:xfrm>
            <a:off x="6922134" y="4188897"/>
            <a:ext cx="1624337" cy="788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C385681-875E-4155-8159-19CF371DC732}"/>
              </a:ext>
            </a:extLst>
          </p:cNvPr>
          <p:cNvSpPr/>
          <p:nvPr/>
        </p:nvSpPr>
        <p:spPr>
          <a:xfrm>
            <a:off x="9632731" y="4188897"/>
            <a:ext cx="1403016" cy="788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A2E8C9E-F8D9-4D78-996E-F1BA937E0526}"/>
              </a:ext>
            </a:extLst>
          </p:cNvPr>
          <p:cNvSpPr/>
          <p:nvPr/>
        </p:nvSpPr>
        <p:spPr>
          <a:xfrm>
            <a:off x="7025507" y="5435552"/>
            <a:ext cx="1375542" cy="788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8908E61-129C-422B-9ABC-BBDBEE1CDEE9}"/>
              </a:ext>
            </a:extLst>
          </p:cNvPr>
          <p:cNvSpPr/>
          <p:nvPr/>
        </p:nvSpPr>
        <p:spPr>
          <a:xfrm>
            <a:off x="3656598" y="5426579"/>
            <a:ext cx="1197546" cy="788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FDD8CC4-C328-47D0-990A-88199849DCF5}"/>
              </a:ext>
            </a:extLst>
          </p:cNvPr>
          <p:cNvSpPr/>
          <p:nvPr/>
        </p:nvSpPr>
        <p:spPr>
          <a:xfrm>
            <a:off x="1305907" y="5429263"/>
            <a:ext cx="1531886" cy="788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AF4AECB-D353-4910-85E3-2DE620D1E3FF}"/>
              </a:ext>
            </a:extLst>
          </p:cNvPr>
          <p:cNvSpPr txBox="1"/>
          <p:nvPr/>
        </p:nvSpPr>
        <p:spPr>
          <a:xfrm>
            <a:off x="1596912" y="2713697"/>
            <a:ext cx="1375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c1 + r2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2CB745B-C008-4891-BAA8-E9175473C3E1}"/>
              </a:ext>
            </a:extLst>
          </p:cNvPr>
          <p:cNvSpPr txBox="1"/>
          <p:nvPr/>
        </p:nvSpPr>
        <p:spPr>
          <a:xfrm>
            <a:off x="5408228" y="2781027"/>
            <a:ext cx="1375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c2 + r1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4D80A40-D861-444C-927B-C261CBBFFE62}"/>
              </a:ext>
            </a:extLst>
          </p:cNvPr>
          <p:cNvSpPr txBox="1"/>
          <p:nvPr/>
        </p:nvSpPr>
        <p:spPr>
          <a:xfrm>
            <a:off x="9581490" y="2727559"/>
            <a:ext cx="1375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c3 + r0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6CAAE8C-0FA0-415C-8081-A5BF29ABEC89}"/>
              </a:ext>
            </a:extLst>
          </p:cNvPr>
          <p:cNvSpPr txBox="1"/>
          <p:nvPr/>
        </p:nvSpPr>
        <p:spPr>
          <a:xfrm>
            <a:off x="9923076" y="4241638"/>
            <a:ext cx="1375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95D173A-892F-4F4B-94F6-A5D261428CFE}"/>
              </a:ext>
            </a:extLst>
          </p:cNvPr>
          <p:cNvSpPr txBox="1"/>
          <p:nvPr/>
        </p:nvSpPr>
        <p:spPr>
          <a:xfrm>
            <a:off x="7459533" y="5528329"/>
            <a:ext cx="1375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C2BD593-FD31-4C0A-8E7E-A93756444683}"/>
              </a:ext>
            </a:extLst>
          </p:cNvPr>
          <p:cNvSpPr txBox="1"/>
          <p:nvPr/>
        </p:nvSpPr>
        <p:spPr>
          <a:xfrm>
            <a:off x="7025507" y="4275287"/>
            <a:ext cx="1375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c1 + r0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DCF7037-24AC-4C18-91B4-F5B412DCABC9}"/>
              </a:ext>
            </a:extLst>
          </p:cNvPr>
          <p:cNvSpPr txBox="1"/>
          <p:nvPr/>
        </p:nvSpPr>
        <p:spPr>
          <a:xfrm>
            <a:off x="1345321" y="4241638"/>
            <a:ext cx="1375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c1 + r1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40B25AD-DD5C-4488-BBD3-A42FBC11E8EC}"/>
              </a:ext>
            </a:extLst>
          </p:cNvPr>
          <p:cNvSpPr txBox="1"/>
          <p:nvPr/>
        </p:nvSpPr>
        <p:spPr>
          <a:xfrm>
            <a:off x="3567600" y="4241637"/>
            <a:ext cx="1375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c2 + r0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0B8A329-F05D-4FF2-B24D-F51B382A0804}"/>
              </a:ext>
            </a:extLst>
          </p:cNvPr>
          <p:cNvSpPr txBox="1"/>
          <p:nvPr/>
        </p:nvSpPr>
        <p:spPr>
          <a:xfrm>
            <a:off x="1397131" y="5528329"/>
            <a:ext cx="1375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c1 + c1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A836CEC-78DD-434D-AE94-BB494A766C2B}"/>
              </a:ext>
            </a:extLst>
          </p:cNvPr>
          <p:cNvSpPr txBox="1"/>
          <p:nvPr/>
        </p:nvSpPr>
        <p:spPr>
          <a:xfrm>
            <a:off x="3870911" y="5537302"/>
            <a:ext cx="1375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c2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5F4BE92-B353-499F-96C0-850BC8ABC3E5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flipH="1">
            <a:off x="2284683" y="1750498"/>
            <a:ext cx="2857503" cy="9631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6648D78-FC88-4BFC-93DC-B18629A86E7B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6095999" y="2144636"/>
            <a:ext cx="1" cy="6363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1047A057-5456-4B95-9AA4-B3D4E4F635E9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7049814" y="1750498"/>
            <a:ext cx="3219447" cy="9770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DA333AA-022E-45F7-8948-914C55F5314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720863" y="3168713"/>
            <a:ext cx="1534508" cy="10729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9599AD8-F2B4-44D0-BFB0-16483AA54A5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2033092" y="3165787"/>
            <a:ext cx="474718" cy="10758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E0D3AEB-2DE4-406B-8D3D-938DA326175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071850" y="4693728"/>
            <a:ext cx="212833" cy="7355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C90AED7-4A56-4E98-80C3-BF560BAE2D95}"/>
              </a:ext>
            </a:extLst>
          </p:cNvPr>
          <p:cNvCxnSpPr>
            <a:cxnSpLocks/>
          </p:cNvCxnSpPr>
          <p:nvPr/>
        </p:nvCxnSpPr>
        <p:spPr>
          <a:xfrm flipH="1">
            <a:off x="4255371" y="4693728"/>
            <a:ext cx="271362" cy="8346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31E9B4C1-A98C-4960-ACE3-C3B1121F484F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>
            <a:off x="7713278" y="4860062"/>
            <a:ext cx="0" cy="5754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0F1D31C-2186-493E-9480-E3B469F262A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0334239" y="3211836"/>
            <a:ext cx="231155" cy="9770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57BEE8B-B54B-4A36-A170-FC3D742C3B7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455121" y="3239406"/>
            <a:ext cx="1258157" cy="10358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E6B7C20-5625-4A11-AC2D-782E57121A41}"/>
              </a:ext>
            </a:extLst>
          </p:cNvPr>
          <p:cNvCxnSpPr/>
          <p:nvPr/>
        </p:nvCxnSpPr>
        <p:spPr>
          <a:xfrm flipH="1">
            <a:off x="1119352" y="2462831"/>
            <a:ext cx="56755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A63F0649-A869-4948-BBF5-79862B604231}"/>
              </a:ext>
            </a:extLst>
          </p:cNvPr>
          <p:cNvCxnSpPr/>
          <p:nvPr/>
        </p:nvCxnSpPr>
        <p:spPr>
          <a:xfrm flipH="1">
            <a:off x="1061542" y="3639989"/>
            <a:ext cx="56755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DF2EFBA7-73EF-4BB2-846D-AE9817CC90FD}"/>
              </a:ext>
            </a:extLst>
          </p:cNvPr>
          <p:cNvCxnSpPr>
            <a:cxnSpLocks/>
          </p:cNvCxnSpPr>
          <p:nvPr/>
        </p:nvCxnSpPr>
        <p:spPr>
          <a:xfrm flipV="1">
            <a:off x="1119352" y="2462831"/>
            <a:ext cx="0" cy="117715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74C7B71F-F1AD-4DF5-ACA8-1D30638F1648}"/>
              </a:ext>
            </a:extLst>
          </p:cNvPr>
          <p:cNvCxnSpPr/>
          <p:nvPr/>
        </p:nvCxnSpPr>
        <p:spPr>
          <a:xfrm flipH="1">
            <a:off x="1087818" y="4024642"/>
            <a:ext cx="56755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0F4E91D7-A07E-458A-8C8D-B7E88573E7F7}"/>
              </a:ext>
            </a:extLst>
          </p:cNvPr>
          <p:cNvCxnSpPr/>
          <p:nvPr/>
        </p:nvCxnSpPr>
        <p:spPr>
          <a:xfrm flipH="1">
            <a:off x="1030008" y="5201800"/>
            <a:ext cx="56755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F5B8D085-F0C1-450F-BD05-EC6B4069BDAA}"/>
              </a:ext>
            </a:extLst>
          </p:cNvPr>
          <p:cNvCxnSpPr>
            <a:cxnSpLocks/>
          </p:cNvCxnSpPr>
          <p:nvPr/>
        </p:nvCxnSpPr>
        <p:spPr>
          <a:xfrm flipV="1">
            <a:off x="1087818" y="4024642"/>
            <a:ext cx="0" cy="117715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43E2FC9-66D1-4D39-AD46-313BEA44EC88}"/>
              </a:ext>
            </a:extLst>
          </p:cNvPr>
          <p:cNvSpPr txBox="1"/>
          <p:nvPr/>
        </p:nvSpPr>
        <p:spPr>
          <a:xfrm>
            <a:off x="198052" y="2658803"/>
            <a:ext cx="1375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 err="1"/>
              <a:t>max</a:t>
            </a:r>
            <a:endParaRPr lang="es-MX" sz="3200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B0EF584-35F5-4736-AEE8-D63DAB3DEA59}"/>
              </a:ext>
            </a:extLst>
          </p:cNvPr>
          <p:cNvSpPr txBox="1"/>
          <p:nvPr/>
        </p:nvSpPr>
        <p:spPr>
          <a:xfrm>
            <a:off x="143884" y="4249995"/>
            <a:ext cx="1375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 err="1"/>
              <a:t>max</a:t>
            </a:r>
            <a:endParaRPr lang="es-MX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63BD72AE-CDAA-40E0-8800-B5D37560EC55}"/>
                  </a:ext>
                </a:extLst>
              </p:cNvPr>
              <p:cNvSpPr txBox="1"/>
              <p:nvPr/>
            </p:nvSpPr>
            <p:spPr>
              <a:xfrm>
                <a:off x="560357" y="1223683"/>
                <a:ext cx="133260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82" name="CuadroTexto 81">
                <a:extLst>
                  <a:ext uri="{FF2B5EF4-FFF2-40B4-BE49-F238E27FC236}">
                    <a16:creationId xmlns:a16="http://schemas.microsoft.com/office/drawing/2014/main" id="{63BD72AE-CDAA-40E0-8800-B5D37560E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57" y="1223683"/>
                <a:ext cx="133260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821BA6E-AF13-499D-B84A-BD84D2334954}"/>
                  </a:ext>
                </a:extLst>
              </p:cNvPr>
              <p:cNvSpPr txBox="1"/>
              <p:nvPr/>
            </p:nvSpPr>
            <p:spPr>
              <a:xfrm>
                <a:off x="560357" y="614824"/>
                <a:ext cx="1261400" cy="541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MX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s-MX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5821BA6E-AF13-499D-B84A-BD84D2334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57" y="614824"/>
                <a:ext cx="1261400" cy="541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CA780520-929A-4E83-8F29-BD50EE419126}"/>
                  </a:ext>
                </a:extLst>
              </p:cNvPr>
              <p:cNvSpPr txBox="1"/>
              <p:nvPr/>
            </p:nvSpPr>
            <p:spPr>
              <a:xfrm>
                <a:off x="1927340" y="883541"/>
                <a:ext cx="17292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MX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CA780520-929A-4E83-8F29-BD50EE419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340" y="883541"/>
                <a:ext cx="172925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244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5C38C-8A92-43F1-B0A0-AD2E4473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/>
              <a:t>Por lo tanto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4BFA75-161E-4ECF-B9A6-E9092A6BA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5649" y="1722422"/>
                <a:ext cx="9872871" cy="1047939"/>
              </a:xfrm>
            </p:spPr>
            <p:txBody>
              <a:bodyPr>
                <a:normAutofit/>
              </a:bodyPr>
              <a:lstStyle/>
              <a:p>
                <a:pPr marL="45720" indent="0">
                  <a:buNone/>
                </a:pPr>
                <a:endParaRPr lang="es-MX" sz="2800" i="1" dirty="0">
                  <a:solidFill>
                    <a:srgbClr val="FF0000"/>
                  </a:solidFill>
                </a:endParaRPr>
              </a:p>
              <a:p>
                <a:pPr marL="4572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MX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MX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s-MX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𝑖𝑚𝑜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s-MX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MX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MX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MX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MX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s-MX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s-MX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donde</m:t>
                      </m:r>
                      <m:r>
                        <a:rPr lang="es-MX" sz="28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1≤</m:t>
                      </m:r>
                      <m:r>
                        <m:rPr>
                          <m:sty m:val="p"/>
                        </m:rPr>
                        <a:rPr lang="es-MX" sz="28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MX" sz="280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s-MX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MX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64BFA75-161E-4ECF-B9A6-E9092A6BA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5649" y="1722422"/>
                <a:ext cx="9872871" cy="10479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BCA632-FE52-4D12-8A52-808FBDE9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A05B7F98-EACA-45AC-8561-DB49608D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9180"/>
              </p:ext>
            </p:extLst>
          </p:nvPr>
        </p:nvGraphicFramePr>
        <p:xfrm>
          <a:off x="2992674" y="3141503"/>
          <a:ext cx="620665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42">
                  <a:extLst>
                    <a:ext uri="{9D8B030D-6E8A-4147-A177-3AD203B41FA5}">
                      <a16:colId xmlns:a16="http://schemas.microsoft.com/office/drawing/2014/main" val="1671339990"/>
                    </a:ext>
                  </a:extLst>
                </a:gridCol>
                <a:gridCol w="1034442">
                  <a:extLst>
                    <a:ext uri="{9D8B030D-6E8A-4147-A177-3AD203B41FA5}">
                      <a16:colId xmlns:a16="http://schemas.microsoft.com/office/drawing/2014/main" val="915672996"/>
                    </a:ext>
                  </a:extLst>
                </a:gridCol>
                <a:gridCol w="1034442">
                  <a:extLst>
                    <a:ext uri="{9D8B030D-6E8A-4147-A177-3AD203B41FA5}">
                      <a16:colId xmlns:a16="http://schemas.microsoft.com/office/drawing/2014/main" val="1359684460"/>
                    </a:ext>
                  </a:extLst>
                </a:gridCol>
                <a:gridCol w="1034442">
                  <a:extLst>
                    <a:ext uri="{9D8B030D-6E8A-4147-A177-3AD203B41FA5}">
                      <a16:colId xmlns:a16="http://schemas.microsoft.com/office/drawing/2014/main" val="3367516145"/>
                    </a:ext>
                  </a:extLst>
                </a:gridCol>
                <a:gridCol w="1034442">
                  <a:extLst>
                    <a:ext uri="{9D8B030D-6E8A-4147-A177-3AD203B41FA5}">
                      <a16:colId xmlns:a16="http://schemas.microsoft.com/office/drawing/2014/main" val="2163888"/>
                    </a:ext>
                  </a:extLst>
                </a:gridCol>
                <a:gridCol w="1034442">
                  <a:extLst>
                    <a:ext uri="{9D8B030D-6E8A-4147-A177-3AD203B41FA5}">
                      <a16:colId xmlns:a16="http://schemas.microsoft.com/office/drawing/2014/main" val="2137777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Tamaño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235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6351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F323E9DF-A800-4C23-8325-4C7515E0CBDD}"/>
              </a:ext>
            </a:extLst>
          </p:cNvPr>
          <p:cNvSpPr txBox="1"/>
          <p:nvPr/>
        </p:nvSpPr>
        <p:spPr>
          <a:xfrm>
            <a:off x="5527744" y="4182660"/>
            <a:ext cx="11060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r1 = 10</a:t>
            </a:r>
          </a:p>
          <a:p>
            <a:r>
              <a:rPr lang="es-MX" sz="2400" dirty="0"/>
              <a:t>r2 = 24</a:t>
            </a:r>
          </a:p>
          <a:p>
            <a:r>
              <a:rPr lang="es-MX" sz="2400" dirty="0"/>
              <a:t>r3 = 34</a:t>
            </a:r>
          </a:p>
          <a:p>
            <a:r>
              <a:rPr lang="es-MX" sz="2400" dirty="0"/>
              <a:t>r4 = 48</a:t>
            </a:r>
          </a:p>
          <a:p>
            <a:r>
              <a:rPr lang="es-MX" sz="2400" dirty="0"/>
              <a:t>r5 = 58 </a:t>
            </a:r>
            <a:endParaRPr lang="es-MX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3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n 56" descr="Texto&#10;&#10;Descripción generada automáticamente">
            <a:extLst>
              <a:ext uri="{FF2B5EF4-FFF2-40B4-BE49-F238E27FC236}">
                <a16:creationId xmlns:a16="http://schemas.microsoft.com/office/drawing/2014/main" id="{DFE9CA78-F734-4DED-8331-40696217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96" y="1113834"/>
            <a:ext cx="4944028" cy="43004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548886-BD52-4F50-A21A-DF0A9DB7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686" y="284349"/>
            <a:ext cx="5610915" cy="768375"/>
          </a:xfrm>
        </p:spPr>
        <p:txBody>
          <a:bodyPr>
            <a:normAutofit/>
          </a:bodyPr>
          <a:lstStyle/>
          <a:p>
            <a:r>
              <a:rPr lang="es-MX" dirty="0"/>
              <a:t>ANÁLISIS A PRIORI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FFF407E-3A69-4B33-A800-99030461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Subtítulo 9">
                <a:extLst>
                  <a:ext uri="{FF2B5EF4-FFF2-40B4-BE49-F238E27FC236}">
                    <a16:creationId xmlns:a16="http://schemas.microsoft.com/office/drawing/2014/main" id="{CDDED892-00BB-44FB-B3C1-7ABCE1125F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15975" y="5752243"/>
                <a:ext cx="2195571" cy="491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2000" kern="1200" spc="1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s-MX" b="1" dirty="0" err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rodC</a:t>
                </a:r>
                <a:r>
                  <a:rPr lang="es-MX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є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MX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s-MX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Subtítulo 9">
                <a:extLst>
                  <a:ext uri="{FF2B5EF4-FFF2-40B4-BE49-F238E27FC236}">
                    <a16:creationId xmlns:a16="http://schemas.microsoft.com/office/drawing/2014/main" id="{CDDED892-00BB-44FB-B3C1-7ABCE1125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75" y="5752243"/>
                <a:ext cx="2195571" cy="491988"/>
              </a:xfrm>
              <a:prstGeom prst="rect">
                <a:avLst/>
              </a:prstGeom>
              <a:blipFill>
                <a:blip r:embed="rId3"/>
                <a:stretch>
                  <a:fillRect l="-3056" t="-6250" b="-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FE27D926-02B8-4C8A-9985-C3E64E69238B}"/>
              </a:ext>
            </a:extLst>
          </p:cNvPr>
          <p:cNvCxnSpPr>
            <a:cxnSpLocks/>
          </p:cNvCxnSpPr>
          <p:nvPr/>
        </p:nvCxnSpPr>
        <p:spPr>
          <a:xfrm>
            <a:off x="5312129" y="6244231"/>
            <a:ext cx="1947017" cy="0"/>
          </a:xfrm>
          <a:prstGeom prst="line">
            <a:avLst/>
          </a:prstGeom>
          <a:ln>
            <a:solidFill>
              <a:srgbClr val="FF0000">
                <a:alpha val="95000"/>
              </a:srgb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A2315AF-FDF4-47F5-871A-25C6A78E6843}"/>
              </a:ext>
            </a:extLst>
          </p:cNvPr>
          <p:cNvCxnSpPr>
            <a:cxnSpLocks/>
          </p:cNvCxnSpPr>
          <p:nvPr/>
        </p:nvCxnSpPr>
        <p:spPr>
          <a:xfrm>
            <a:off x="5312128" y="6396631"/>
            <a:ext cx="2099418" cy="1322"/>
          </a:xfrm>
          <a:prstGeom prst="line">
            <a:avLst/>
          </a:prstGeom>
          <a:ln>
            <a:solidFill>
              <a:srgbClr val="FF0000">
                <a:alpha val="95000"/>
              </a:srgb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4133CEF3-027F-4B4C-95E3-B932EF272B19}"/>
              </a:ext>
            </a:extLst>
          </p:cNvPr>
          <p:cNvCxnSpPr>
            <a:cxnSpLocks/>
          </p:cNvCxnSpPr>
          <p:nvPr/>
        </p:nvCxnSpPr>
        <p:spPr>
          <a:xfrm flipV="1">
            <a:off x="7259146" y="5897303"/>
            <a:ext cx="393108" cy="348250"/>
          </a:xfrm>
          <a:prstGeom prst="line">
            <a:avLst/>
          </a:prstGeom>
          <a:ln>
            <a:solidFill>
              <a:srgbClr val="FF0000">
                <a:alpha val="95000"/>
              </a:srgb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F14974A1-1385-4A0F-8E9D-10CFA6BF0315}"/>
              </a:ext>
            </a:extLst>
          </p:cNvPr>
          <p:cNvCxnSpPr>
            <a:cxnSpLocks/>
          </p:cNvCxnSpPr>
          <p:nvPr/>
        </p:nvCxnSpPr>
        <p:spPr>
          <a:xfrm flipV="1">
            <a:off x="7411546" y="6049703"/>
            <a:ext cx="393108" cy="348250"/>
          </a:xfrm>
          <a:prstGeom prst="line">
            <a:avLst/>
          </a:prstGeom>
          <a:ln>
            <a:solidFill>
              <a:srgbClr val="FF0000">
                <a:alpha val="95000"/>
              </a:srgb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6B52A59E-79DC-4DBA-8C00-8C24D313B437}"/>
              </a:ext>
            </a:extLst>
          </p:cNvPr>
          <p:cNvCxnSpPr>
            <a:cxnSpLocks/>
          </p:cNvCxnSpPr>
          <p:nvPr/>
        </p:nvCxnSpPr>
        <p:spPr>
          <a:xfrm>
            <a:off x="2534970" y="4923577"/>
            <a:ext cx="42279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986BDF8-81B8-434F-A57C-113A0B512CAD}"/>
              </a:ext>
            </a:extLst>
          </p:cNvPr>
          <p:cNvCxnSpPr>
            <a:cxnSpLocks/>
          </p:cNvCxnSpPr>
          <p:nvPr/>
        </p:nvCxnSpPr>
        <p:spPr>
          <a:xfrm>
            <a:off x="1276538" y="4615003"/>
            <a:ext cx="54784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81D3EE6-F73C-4A10-83F1-F53B2326EEEF}"/>
              </a:ext>
            </a:extLst>
          </p:cNvPr>
          <p:cNvCxnSpPr>
            <a:cxnSpLocks/>
          </p:cNvCxnSpPr>
          <p:nvPr/>
        </p:nvCxnSpPr>
        <p:spPr>
          <a:xfrm>
            <a:off x="2688879" y="2356919"/>
            <a:ext cx="40740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F19B4BA-9836-485A-B563-3C3BE0178869}"/>
              </a:ext>
            </a:extLst>
          </p:cNvPr>
          <p:cNvCxnSpPr>
            <a:cxnSpLocks/>
          </p:cNvCxnSpPr>
          <p:nvPr/>
        </p:nvCxnSpPr>
        <p:spPr>
          <a:xfrm>
            <a:off x="2453489" y="2163260"/>
            <a:ext cx="43015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827906A-22A6-4607-9242-E9298D8214ED}"/>
              </a:ext>
            </a:extLst>
          </p:cNvPr>
          <p:cNvSpPr txBox="1"/>
          <p:nvPr/>
        </p:nvSpPr>
        <p:spPr>
          <a:xfrm>
            <a:off x="6857500" y="4738911"/>
            <a:ext cx="8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O(1)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D02C8FE-B120-4FE8-AAA8-4E168B6FCA3B}"/>
                  </a:ext>
                </a:extLst>
              </p:cNvPr>
              <p:cNvSpPr txBox="1"/>
              <p:nvPr/>
            </p:nvSpPr>
            <p:spPr>
              <a:xfrm>
                <a:off x="6881752" y="3288920"/>
                <a:ext cx="8075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>
                    <a:latin typeface="Calibri" panose="020F0502020204030204" pitchFamily="34" charset="0"/>
                    <a:cs typeface="Calibri" panose="020F050202020403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MX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s-MX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D02C8FE-B120-4FE8-AAA8-4E168B6FC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752" y="3288920"/>
                <a:ext cx="807548" cy="369332"/>
              </a:xfrm>
              <a:prstGeom prst="rect">
                <a:avLst/>
              </a:prstGeom>
              <a:blipFill>
                <a:blip r:embed="rId4"/>
                <a:stretch>
                  <a:fillRect l="-6818" t="-10000" b="-26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83B31CEF-21BF-4613-BD34-999FCC3CB3C5}"/>
              </a:ext>
            </a:extLst>
          </p:cNvPr>
          <p:cNvCxnSpPr>
            <a:cxnSpLocks/>
          </p:cNvCxnSpPr>
          <p:nvPr/>
        </p:nvCxnSpPr>
        <p:spPr>
          <a:xfrm>
            <a:off x="6745950" y="2356919"/>
            <a:ext cx="0" cy="22580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80BE7AA-A4A5-4E74-8D27-731A140B1F7D}"/>
              </a:ext>
            </a:extLst>
          </p:cNvPr>
          <p:cNvCxnSpPr>
            <a:cxnSpLocks/>
          </p:cNvCxnSpPr>
          <p:nvPr/>
        </p:nvCxnSpPr>
        <p:spPr>
          <a:xfrm>
            <a:off x="6745950" y="3473586"/>
            <a:ext cx="1358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8C0DD4A-98BE-42E9-A588-DA0FA4D7FB6A}"/>
              </a:ext>
            </a:extLst>
          </p:cNvPr>
          <p:cNvSpPr txBox="1"/>
          <p:nvPr/>
        </p:nvSpPr>
        <p:spPr>
          <a:xfrm>
            <a:off x="6824804" y="1978594"/>
            <a:ext cx="8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O(1)</a:t>
            </a:r>
            <a:endParaRPr lang="es-MX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3D81E58-8BB0-444E-80D2-8191A7B07B22}"/>
              </a:ext>
            </a:extLst>
          </p:cNvPr>
          <p:cNvCxnSpPr>
            <a:cxnSpLocks/>
          </p:cNvCxnSpPr>
          <p:nvPr/>
        </p:nvCxnSpPr>
        <p:spPr>
          <a:xfrm>
            <a:off x="3106173" y="1600436"/>
            <a:ext cx="36488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968F3D0-BD75-4FF1-8633-898EEFF9B8C8}"/>
              </a:ext>
            </a:extLst>
          </p:cNvPr>
          <p:cNvSpPr txBox="1"/>
          <p:nvPr/>
        </p:nvSpPr>
        <p:spPr>
          <a:xfrm>
            <a:off x="6800552" y="1438766"/>
            <a:ext cx="80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Calibri" panose="020F0502020204030204" pitchFamily="34" charset="0"/>
                <a:cs typeface="Calibri" panose="020F0502020204030204" pitchFamily="34" charset="0"/>
              </a:rPr>
              <a:t>O(1)</a:t>
            </a:r>
            <a:endParaRPr lang="es-MX" dirty="0"/>
          </a:p>
        </p:txBody>
      </p:sp>
      <p:pic>
        <p:nvPicPr>
          <p:cNvPr id="59" name="Imagen 58" descr="Texto&#10;&#10;Descripción generada automáticamente">
            <a:extLst>
              <a:ext uri="{FF2B5EF4-FFF2-40B4-BE49-F238E27FC236}">
                <a16:creationId xmlns:a16="http://schemas.microsoft.com/office/drawing/2014/main" id="{CDA03C18-91E7-458B-95F7-AED5CA5D8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3776" y="1315262"/>
            <a:ext cx="3293874" cy="169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1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6178B-105F-4830-83DE-FC37E60E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cap="all"/>
              <a:t>ANÁLISIS A POSTERIORI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02DDD11-AE4E-41F2-96EA-16026419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D9D954D-11B6-4AA2-A22A-BCE604A9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121" y="1423686"/>
            <a:ext cx="6527180" cy="415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37588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864</TotalTime>
  <Words>364</Words>
  <Application>Microsoft Office PowerPoint</Application>
  <PresentationFormat>Panorámica</PresentationFormat>
  <Paragraphs>107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Corbel</vt:lpstr>
      <vt:lpstr>Base</vt:lpstr>
      <vt:lpstr>Rod cutting</vt:lpstr>
      <vt:lpstr>Presentación de PowerPoint</vt:lpstr>
      <vt:lpstr>Ejemplo</vt:lpstr>
      <vt:lpstr>Presentación de PowerPoint</vt:lpstr>
      <vt:lpstr>Presentación de PowerPoint</vt:lpstr>
      <vt:lpstr>Ejemplo</vt:lpstr>
      <vt:lpstr>Por lo tanto</vt:lpstr>
      <vt:lpstr>ANÁLISIS A PRIORI</vt:lpstr>
      <vt:lpstr>ANÁLISIS A POSTERIORI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CRIBA DE ERATÓSTENES</dc:title>
  <dc:creator>BRAYAN RAMIREZ BENITEZ</dc:creator>
  <cp:lastModifiedBy>BRAYAN RAMIREZ BENITEZ</cp:lastModifiedBy>
  <cp:revision>19</cp:revision>
  <dcterms:created xsi:type="dcterms:W3CDTF">2021-10-28T01:22:22Z</dcterms:created>
  <dcterms:modified xsi:type="dcterms:W3CDTF">2021-12-01T21:58:44Z</dcterms:modified>
</cp:coreProperties>
</file>