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9"/>
  </p:notesMasterIdLst>
  <p:sldIdLst>
    <p:sldId id="257" r:id="rId2"/>
    <p:sldId id="258" r:id="rId3"/>
    <p:sldId id="266" r:id="rId4"/>
    <p:sldId id="262" r:id="rId5"/>
    <p:sldId id="268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7897-93B1-42BF-9624-FE116E5738E2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C5BA-F740-4523-B640-7575D67632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67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9A0A9BF-CFC1-4372-B87E-502410FC4A3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78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F062-4511-4410-9CA2-6ADA4205B7B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81D6-C88C-400C-837E-72A579A612E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5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D6F7-9E65-4601-87F7-68D6BAE5C3B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7BB2-8013-48A0-A9AE-D3B6124F32F9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C721-C79D-4253-9658-EA4B019291BF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8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1101-CFEB-41BE-867E-F6808B13DA7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6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1614-7C03-430A-B00F-9685409E1133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5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CF91-62A0-40AC-A563-407B37FC904D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AA9-1136-425B-BC5C-C02DA524D1C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5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114-8512-483D-92A3-7FBF4192BCDE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7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E86668-85E3-4EE3-8609-8A7768BA6D20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3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4EE2E69-D527-4820-851B-B8F75B7A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066" y="2091131"/>
            <a:ext cx="4339867" cy="852443"/>
          </a:xfrm>
        </p:spPr>
        <p:txBody>
          <a:bodyPr>
            <a:normAutofit fontScale="90000"/>
          </a:bodyPr>
          <a:lstStyle/>
          <a:p>
            <a:r>
              <a:rPr lang="es-MX" sz="5400" dirty="0" err="1"/>
              <a:t>Ugly</a:t>
            </a:r>
            <a:r>
              <a:rPr lang="es-MX" sz="5400" dirty="0"/>
              <a:t> </a:t>
            </a:r>
            <a:r>
              <a:rPr lang="es-MX" sz="5400" dirty="0" err="1"/>
              <a:t>Numbers</a:t>
            </a:r>
            <a:endParaRPr lang="es-MX" sz="5400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37E7A6C-7168-4725-BF27-71E798493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001" y="3222995"/>
            <a:ext cx="2963995" cy="100199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ANÁLISIS DE ALGORITMOS</a:t>
            </a:r>
          </a:p>
          <a:p>
            <a:pPr algn="ctr"/>
            <a:r>
              <a:rPr lang="es-MX" dirty="0"/>
              <a:t>BRAYAN RAMIREZ BENITEZ</a:t>
            </a:r>
          </a:p>
          <a:p>
            <a:pPr algn="ctr"/>
            <a:r>
              <a:rPr lang="es-MX" dirty="0"/>
              <a:t>3CV11</a:t>
            </a:r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573F551-5B6F-4B41-A8D8-6D90EBE4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" y="-47539"/>
            <a:ext cx="1902691" cy="203870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945E8F77-09EF-4600-8E4E-B43EBB9B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799" y="187089"/>
            <a:ext cx="2058298" cy="156945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FF2D3D5-162E-4FE2-A7C4-30336A6E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12F129B-6B9D-4AFC-9D38-BCB0848299BA}"/>
              </a:ext>
            </a:extLst>
          </p:cNvPr>
          <p:cNvSpPr txBox="1"/>
          <p:nvPr/>
        </p:nvSpPr>
        <p:spPr>
          <a:xfrm>
            <a:off x="902716" y="3896762"/>
            <a:ext cx="10386566" cy="1951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dirty="0"/>
              <a:t>Los </a:t>
            </a:r>
            <a:r>
              <a:rPr lang="es-MX" sz="3200" dirty="0"/>
              <a:t>números</a:t>
            </a:r>
            <a:r>
              <a:rPr lang="en-US" sz="3200" dirty="0"/>
              <a:t> </a:t>
            </a:r>
            <a:r>
              <a:rPr lang="es-MX" sz="3200" dirty="0"/>
              <a:t>feos</a:t>
            </a:r>
            <a:r>
              <a:rPr lang="en-US" sz="3200" dirty="0"/>
              <a:t> son </a:t>
            </a:r>
            <a:r>
              <a:rPr lang="es-HN" sz="3200" dirty="0"/>
              <a:t>números</a:t>
            </a:r>
            <a:r>
              <a:rPr lang="en-US" sz="3200" dirty="0"/>
              <a:t> </a:t>
            </a:r>
            <a:r>
              <a:rPr lang="es-MX" sz="3200" dirty="0"/>
              <a:t>cuyos</a:t>
            </a:r>
            <a:r>
              <a:rPr lang="en-US" sz="3200" dirty="0"/>
              <a:t> </a:t>
            </a:r>
            <a:r>
              <a:rPr lang="es-MX" sz="3200" dirty="0"/>
              <a:t>únicos</a:t>
            </a:r>
            <a:r>
              <a:rPr lang="en-US" sz="3200" dirty="0"/>
              <a:t> </a:t>
            </a:r>
            <a:r>
              <a:rPr lang="es-MX" sz="3200" dirty="0"/>
              <a:t>factores</a:t>
            </a:r>
            <a:r>
              <a:rPr lang="en-US" sz="3200" dirty="0"/>
              <a:t> </a:t>
            </a:r>
            <a:r>
              <a:rPr lang="es-MX" sz="3200" dirty="0"/>
              <a:t>primos</a:t>
            </a:r>
            <a:r>
              <a:rPr lang="en-US" sz="3200" dirty="0"/>
              <a:t> son 2, 3 o 5. </a:t>
            </a:r>
            <a:r>
              <a:rPr lang="es-MX" sz="3200" dirty="0"/>
              <a:t>Los primeros 11 números feos son</a:t>
            </a: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</a:pPr>
            <a:r>
              <a:rPr lang="es-MX" sz="3200" dirty="0">
                <a:solidFill>
                  <a:srgbClr val="0070C0"/>
                </a:solidFill>
              </a:rPr>
              <a:t>1, 2, 3, 4, 5, 6, 8, 9, 10, 12 y 15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625C47E-2DF3-4687-8440-E2B2F6E9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43" y="649585"/>
            <a:ext cx="3337711" cy="3337711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7088D3-2348-4188-9434-4F8E36AD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9">
            <a:extLst>
              <a:ext uri="{FF2B5EF4-FFF2-40B4-BE49-F238E27FC236}">
                <a16:creationId xmlns:a16="http://schemas.microsoft.com/office/drawing/2014/main" id="{DFEB227D-8489-4991-A8A4-951C561F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119" y="592512"/>
            <a:ext cx="9371988" cy="2377026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/>
              <a:t>En este problema, se nos proporcionará un valor </a:t>
            </a:r>
            <a:r>
              <a:rPr lang="es-MX" sz="2000" b="1" i="1" dirty="0">
                <a:solidFill>
                  <a:srgbClr val="0070C0"/>
                </a:solidFill>
              </a:rPr>
              <a:t>n</a:t>
            </a:r>
            <a:r>
              <a:rPr lang="es-MX" sz="2000" dirty="0"/>
              <a:t> y nuestro objetivo es encontrar el </a:t>
            </a:r>
            <a:r>
              <a:rPr lang="es-MX" sz="2000" b="1" dirty="0">
                <a:solidFill>
                  <a:srgbClr val="0070C0"/>
                </a:solidFill>
              </a:rPr>
              <a:t>n-</a:t>
            </a:r>
            <a:r>
              <a:rPr lang="es-MX" sz="2000" b="1" dirty="0" err="1">
                <a:solidFill>
                  <a:srgbClr val="0070C0"/>
                </a:solidFill>
              </a:rPr>
              <a:t>ésimo</a:t>
            </a:r>
            <a:r>
              <a:rPr lang="es-MX" sz="2000" dirty="0"/>
              <a:t> número feo.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/>
              <a:t>Para resolver este problema supongamos que ya tenemos k números feos, entonces el (k + 1) número feo tiene que ser un múltiplo de los números feos anteriores, por lo tanto, dividimos los números en una secuencia de tres series que son divisibles por 2, 3 y 5.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43198-CF44-4FAB-8BE8-F583EF56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4A973A4-625A-4EDE-B4AB-812231A9E197}"/>
              </a:ext>
            </a:extLst>
          </p:cNvPr>
          <p:cNvSpPr/>
          <p:nvPr/>
        </p:nvSpPr>
        <p:spPr>
          <a:xfrm>
            <a:off x="5268363" y="3017068"/>
            <a:ext cx="470780" cy="4436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FAE7EDA-C046-4D90-92DD-AC0DC27FF120}"/>
              </a:ext>
            </a:extLst>
          </p:cNvPr>
          <p:cNvSpPr/>
          <p:nvPr/>
        </p:nvSpPr>
        <p:spPr>
          <a:xfrm>
            <a:off x="2402186" y="4089901"/>
            <a:ext cx="470780" cy="443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0D419A5-898D-4A8E-9E7B-B98A26DFD67D}"/>
              </a:ext>
            </a:extLst>
          </p:cNvPr>
          <p:cNvSpPr/>
          <p:nvPr/>
        </p:nvSpPr>
        <p:spPr>
          <a:xfrm>
            <a:off x="5268363" y="4089900"/>
            <a:ext cx="470780" cy="443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B8B899C-C826-4CCF-B44C-113984353C5F}"/>
              </a:ext>
            </a:extLst>
          </p:cNvPr>
          <p:cNvSpPr/>
          <p:nvPr/>
        </p:nvSpPr>
        <p:spPr>
          <a:xfrm>
            <a:off x="8134540" y="4089901"/>
            <a:ext cx="470780" cy="443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877100E-38F4-4D28-8302-A6A7AFC38888}"/>
              </a:ext>
            </a:extLst>
          </p:cNvPr>
          <p:cNvSpPr/>
          <p:nvPr/>
        </p:nvSpPr>
        <p:spPr>
          <a:xfrm>
            <a:off x="823864" y="5232862"/>
            <a:ext cx="619407" cy="5296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9A72D4B-74C8-45C7-B6A6-46B248AB8E05}"/>
              </a:ext>
            </a:extLst>
          </p:cNvPr>
          <p:cNvSpPr/>
          <p:nvPr/>
        </p:nvSpPr>
        <p:spPr>
          <a:xfrm>
            <a:off x="1877651" y="5232863"/>
            <a:ext cx="590741" cy="52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D7AF888-331E-43BA-8FF1-1C14C4E731AE}"/>
              </a:ext>
            </a:extLst>
          </p:cNvPr>
          <p:cNvSpPr/>
          <p:nvPr/>
        </p:nvSpPr>
        <p:spPr>
          <a:xfrm>
            <a:off x="2798653" y="5237410"/>
            <a:ext cx="619408" cy="52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04B87D5-D1F1-4F54-8030-5D31F8B1F381}"/>
              </a:ext>
            </a:extLst>
          </p:cNvPr>
          <p:cNvSpPr/>
          <p:nvPr/>
        </p:nvSpPr>
        <p:spPr>
          <a:xfrm>
            <a:off x="4163653" y="5237409"/>
            <a:ext cx="619407" cy="52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A9CDA07-C5E5-4D80-84FC-49BDB1220C0D}"/>
              </a:ext>
            </a:extLst>
          </p:cNvPr>
          <p:cNvSpPr/>
          <p:nvPr/>
        </p:nvSpPr>
        <p:spPr>
          <a:xfrm>
            <a:off x="5188769" y="5237410"/>
            <a:ext cx="619407" cy="52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980AF1E-C874-43F9-867D-190EEA00DC89}"/>
              </a:ext>
            </a:extLst>
          </p:cNvPr>
          <p:cNvSpPr/>
          <p:nvPr/>
        </p:nvSpPr>
        <p:spPr>
          <a:xfrm>
            <a:off x="2402186" y="4062740"/>
            <a:ext cx="470780" cy="4436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939B83B-1B68-43B9-AA79-CCB67ED29664}"/>
              </a:ext>
            </a:extLst>
          </p:cNvPr>
          <p:cNvSpPr/>
          <p:nvPr/>
        </p:nvSpPr>
        <p:spPr>
          <a:xfrm>
            <a:off x="5268363" y="4062739"/>
            <a:ext cx="470780" cy="4436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DD57D13-3F49-4947-9E17-0695B106B59E}"/>
              </a:ext>
            </a:extLst>
          </p:cNvPr>
          <p:cNvSpPr/>
          <p:nvPr/>
        </p:nvSpPr>
        <p:spPr>
          <a:xfrm>
            <a:off x="8134540" y="4062740"/>
            <a:ext cx="470780" cy="4436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5A6493D-F1C8-4259-B84B-7FF218933C43}"/>
              </a:ext>
            </a:extLst>
          </p:cNvPr>
          <p:cNvSpPr/>
          <p:nvPr/>
        </p:nvSpPr>
        <p:spPr>
          <a:xfrm>
            <a:off x="6213885" y="5237410"/>
            <a:ext cx="619408" cy="52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D2F8354-0E96-46B6-8705-E487EE518037}"/>
              </a:ext>
            </a:extLst>
          </p:cNvPr>
          <p:cNvSpPr/>
          <p:nvPr/>
        </p:nvSpPr>
        <p:spPr>
          <a:xfrm>
            <a:off x="9629117" y="5192124"/>
            <a:ext cx="619408" cy="52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ADCBBFF-34DF-4362-9837-3FA0535FBE2A}"/>
              </a:ext>
            </a:extLst>
          </p:cNvPr>
          <p:cNvSpPr/>
          <p:nvPr/>
        </p:nvSpPr>
        <p:spPr>
          <a:xfrm>
            <a:off x="8503469" y="5192124"/>
            <a:ext cx="619408" cy="52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CC57AA0-6340-464F-AE23-4467520275E5}"/>
              </a:ext>
            </a:extLst>
          </p:cNvPr>
          <p:cNvSpPr/>
          <p:nvPr/>
        </p:nvSpPr>
        <p:spPr>
          <a:xfrm>
            <a:off x="7458924" y="5192123"/>
            <a:ext cx="619408" cy="52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36C0796-029A-4563-9166-9120F45EC144}"/>
              </a:ext>
            </a:extLst>
          </p:cNvPr>
          <p:cNvCxnSpPr>
            <a:stCxn id="3" idx="4"/>
            <a:endCxn id="24" idx="0"/>
          </p:cNvCxnSpPr>
          <p:nvPr/>
        </p:nvCxnSpPr>
        <p:spPr>
          <a:xfrm>
            <a:off x="5503753" y="3460687"/>
            <a:ext cx="0" cy="60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D117E3E-38D2-4B3D-B3A5-AFCEEE1BC570}"/>
              </a:ext>
            </a:extLst>
          </p:cNvPr>
          <p:cNvCxnSpPr>
            <a:stCxn id="3" idx="2"/>
            <a:endCxn id="23" idx="7"/>
          </p:cNvCxnSpPr>
          <p:nvPr/>
        </p:nvCxnSpPr>
        <p:spPr>
          <a:xfrm flipH="1">
            <a:off x="2804022" y="3238878"/>
            <a:ext cx="2464341" cy="88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3BD1F55-F6F1-4E54-A6A8-C6817B8744E8}"/>
              </a:ext>
            </a:extLst>
          </p:cNvPr>
          <p:cNvCxnSpPr>
            <a:stCxn id="3" idx="6"/>
            <a:endCxn id="25" idx="1"/>
          </p:cNvCxnSpPr>
          <p:nvPr/>
        </p:nvCxnSpPr>
        <p:spPr>
          <a:xfrm>
            <a:off x="5739143" y="3238878"/>
            <a:ext cx="2464341" cy="88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DC4A187-4963-4114-95D8-C58B8F13866F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2173022" y="4533520"/>
            <a:ext cx="464554" cy="69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FB0A3C4-1ADD-4DF5-95C6-E8430B5C2A78}"/>
              </a:ext>
            </a:extLst>
          </p:cNvPr>
          <p:cNvCxnSpPr>
            <a:stCxn id="23" idx="5"/>
            <a:endCxn id="16" idx="0"/>
          </p:cNvCxnSpPr>
          <p:nvPr/>
        </p:nvCxnSpPr>
        <p:spPr>
          <a:xfrm>
            <a:off x="2804022" y="4441393"/>
            <a:ext cx="304335" cy="79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D58014-9597-47ED-A98F-E2AD5E38623A}"/>
              </a:ext>
            </a:extLst>
          </p:cNvPr>
          <p:cNvCxnSpPr>
            <a:stCxn id="23" idx="3"/>
            <a:endCxn id="14" idx="7"/>
          </p:cNvCxnSpPr>
          <p:nvPr/>
        </p:nvCxnSpPr>
        <p:spPr>
          <a:xfrm flipH="1">
            <a:off x="1352561" y="4441393"/>
            <a:ext cx="1118569" cy="86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2D2A2B3-42BE-49A0-A3DB-414BAD001B0C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 flipH="1">
            <a:off x="5498473" y="4533519"/>
            <a:ext cx="5280" cy="7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D9AE56E-DA4B-4EDB-BE12-D08CD7133CE2}"/>
              </a:ext>
            </a:extLst>
          </p:cNvPr>
          <p:cNvCxnSpPr>
            <a:stCxn id="24" idx="3"/>
            <a:endCxn id="17" idx="7"/>
          </p:cNvCxnSpPr>
          <p:nvPr/>
        </p:nvCxnSpPr>
        <p:spPr>
          <a:xfrm flipH="1">
            <a:off x="4692350" y="4441392"/>
            <a:ext cx="644957" cy="87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931843F-4473-4FB5-B4CA-8895BA2F02FE}"/>
              </a:ext>
            </a:extLst>
          </p:cNvPr>
          <p:cNvCxnSpPr>
            <a:stCxn id="12" idx="5"/>
            <a:endCxn id="26" idx="1"/>
          </p:cNvCxnSpPr>
          <p:nvPr/>
        </p:nvCxnSpPr>
        <p:spPr>
          <a:xfrm>
            <a:off x="5670199" y="4468553"/>
            <a:ext cx="634396" cy="84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A85D7EA-94FA-4E1E-9E33-9578E8F80A86}"/>
              </a:ext>
            </a:extLst>
          </p:cNvPr>
          <p:cNvCxnSpPr>
            <a:stCxn id="13" idx="4"/>
            <a:endCxn id="28" idx="0"/>
          </p:cNvCxnSpPr>
          <p:nvPr/>
        </p:nvCxnSpPr>
        <p:spPr>
          <a:xfrm>
            <a:off x="8369930" y="4533520"/>
            <a:ext cx="443243" cy="65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5653962-9326-4F8B-B531-20FC994111E7}"/>
              </a:ext>
            </a:extLst>
          </p:cNvPr>
          <p:cNvCxnSpPr>
            <a:stCxn id="25" idx="3"/>
            <a:endCxn id="29" idx="0"/>
          </p:cNvCxnSpPr>
          <p:nvPr/>
        </p:nvCxnSpPr>
        <p:spPr>
          <a:xfrm flipH="1">
            <a:off x="7768628" y="4441393"/>
            <a:ext cx="434856" cy="7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4BCA490-52BD-4668-934B-D233A539F8CB}"/>
              </a:ext>
            </a:extLst>
          </p:cNvPr>
          <p:cNvCxnSpPr>
            <a:stCxn id="25" idx="5"/>
            <a:endCxn id="27" idx="1"/>
          </p:cNvCxnSpPr>
          <p:nvPr/>
        </p:nvCxnSpPr>
        <p:spPr>
          <a:xfrm>
            <a:off x="8536376" y="4441393"/>
            <a:ext cx="1183451" cy="8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F2BC662-ED6C-4F97-9514-D52E31F2100A}"/>
              </a:ext>
            </a:extLst>
          </p:cNvPr>
          <p:cNvSpPr txBox="1"/>
          <p:nvPr/>
        </p:nvSpPr>
        <p:spPr>
          <a:xfrm>
            <a:off x="3782467" y="3341986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92E6EBD-1EFD-44FC-822A-A5AEBE2413CC}"/>
              </a:ext>
            </a:extLst>
          </p:cNvPr>
          <p:cNvSpPr txBox="1"/>
          <p:nvPr/>
        </p:nvSpPr>
        <p:spPr>
          <a:xfrm>
            <a:off x="1644324" y="4450601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893920B-F728-4B43-98AF-550787866AAD}"/>
              </a:ext>
            </a:extLst>
          </p:cNvPr>
          <p:cNvSpPr txBox="1"/>
          <p:nvPr/>
        </p:nvSpPr>
        <p:spPr>
          <a:xfrm>
            <a:off x="4714551" y="4554391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B47DA45-8A13-4D34-877C-7CD5B2454ED2}"/>
              </a:ext>
            </a:extLst>
          </p:cNvPr>
          <p:cNvSpPr txBox="1"/>
          <p:nvPr/>
        </p:nvSpPr>
        <p:spPr>
          <a:xfrm>
            <a:off x="5188769" y="3534974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AA08D87-8563-4461-99AF-C44EE9D6D349}"/>
              </a:ext>
            </a:extLst>
          </p:cNvPr>
          <p:cNvSpPr txBox="1"/>
          <p:nvPr/>
        </p:nvSpPr>
        <p:spPr>
          <a:xfrm>
            <a:off x="2363227" y="4751712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CC82AA5-85DC-4BDB-BF60-C4D6E0E3239E}"/>
              </a:ext>
            </a:extLst>
          </p:cNvPr>
          <p:cNvSpPr txBox="1"/>
          <p:nvPr/>
        </p:nvSpPr>
        <p:spPr>
          <a:xfrm>
            <a:off x="5233570" y="4751712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6FC126E-92E2-4D0A-9BE9-99C5EE863EF6}"/>
              </a:ext>
            </a:extLst>
          </p:cNvPr>
          <p:cNvSpPr txBox="1"/>
          <p:nvPr/>
        </p:nvSpPr>
        <p:spPr>
          <a:xfrm>
            <a:off x="8309938" y="4706766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07C915A-2B75-4B4A-9BA6-2A1ADB423416}"/>
              </a:ext>
            </a:extLst>
          </p:cNvPr>
          <p:cNvSpPr txBox="1"/>
          <p:nvPr/>
        </p:nvSpPr>
        <p:spPr>
          <a:xfrm>
            <a:off x="7587559" y="4687356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92A52EC-AE3D-4B3A-815E-8C9611ED8D8A}"/>
              </a:ext>
            </a:extLst>
          </p:cNvPr>
          <p:cNvSpPr txBox="1"/>
          <p:nvPr/>
        </p:nvSpPr>
        <p:spPr>
          <a:xfrm>
            <a:off x="6790244" y="3276021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744786-D026-40AD-8C29-8DEE84E5EF71}"/>
              </a:ext>
            </a:extLst>
          </p:cNvPr>
          <p:cNvSpPr txBox="1"/>
          <p:nvPr/>
        </p:nvSpPr>
        <p:spPr>
          <a:xfrm>
            <a:off x="8923702" y="4369725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2523EBA-F690-4931-BE1D-47032AAD092F}"/>
              </a:ext>
            </a:extLst>
          </p:cNvPr>
          <p:cNvSpPr txBox="1"/>
          <p:nvPr/>
        </p:nvSpPr>
        <p:spPr>
          <a:xfrm>
            <a:off x="5864584" y="4475248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5759D20-6C38-423D-A78E-1CE248629787}"/>
              </a:ext>
            </a:extLst>
          </p:cNvPr>
          <p:cNvSpPr txBox="1"/>
          <p:nvPr/>
        </p:nvSpPr>
        <p:spPr>
          <a:xfrm>
            <a:off x="2958220" y="4527633"/>
            <a:ext cx="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660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8886-BD52-4F50-A21A-DF0A9DB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110" y="69732"/>
            <a:ext cx="4010883" cy="768375"/>
          </a:xfrm>
        </p:spPr>
        <p:txBody>
          <a:bodyPr/>
          <a:lstStyle/>
          <a:p>
            <a:r>
              <a:rPr lang="es-MX" dirty="0"/>
              <a:t>ALGORITMO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FFF407E-3A69-4B33-A800-99030461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8" name="Marcador de contenido 47">
            <a:extLst>
              <a:ext uri="{FF2B5EF4-FFF2-40B4-BE49-F238E27FC236}">
                <a16:creationId xmlns:a16="http://schemas.microsoft.com/office/drawing/2014/main" id="{B4CD474D-427B-4DE1-BED4-AD588899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16" y="1054557"/>
            <a:ext cx="7569822" cy="5539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6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12DA1-A354-4AC0-A273-986D1A05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775" y="443620"/>
            <a:ext cx="4016450" cy="825146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 (n = 6)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775432-22F1-4CE3-820F-797C50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4" name="Tabla 54">
            <a:extLst>
              <a:ext uri="{FF2B5EF4-FFF2-40B4-BE49-F238E27FC236}">
                <a16:creationId xmlns:a16="http://schemas.microsoft.com/office/drawing/2014/main" id="{DA113FF2-BFC9-421B-B1A3-2C066DDEB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47228"/>
              </p:ext>
            </p:extLst>
          </p:nvPr>
        </p:nvGraphicFramePr>
        <p:xfrm>
          <a:off x="1081386" y="2331182"/>
          <a:ext cx="205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58">
                  <a:extLst>
                    <a:ext uri="{9D8B030D-6E8A-4147-A177-3AD203B41FA5}">
                      <a16:colId xmlns:a16="http://schemas.microsoft.com/office/drawing/2014/main" val="2061289081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0408270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323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66211"/>
                  </a:ext>
                </a:extLst>
              </a:tr>
            </a:tbl>
          </a:graphicData>
        </a:graphic>
      </p:graphicFrame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1E67300C-A519-4F23-B2DF-C0889D549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52753"/>
              </p:ext>
            </p:extLst>
          </p:nvPr>
        </p:nvGraphicFramePr>
        <p:xfrm>
          <a:off x="1081386" y="2954362"/>
          <a:ext cx="205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58">
                  <a:extLst>
                    <a:ext uri="{9D8B030D-6E8A-4147-A177-3AD203B41FA5}">
                      <a16:colId xmlns:a16="http://schemas.microsoft.com/office/drawing/2014/main" val="2061289081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0408270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323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66211"/>
                  </a:ext>
                </a:extLst>
              </a:tr>
            </a:tbl>
          </a:graphicData>
        </a:graphic>
      </p:graphicFrame>
      <p:graphicFrame>
        <p:nvGraphicFramePr>
          <p:cNvPr id="56" name="Tabla 54">
            <a:extLst>
              <a:ext uri="{FF2B5EF4-FFF2-40B4-BE49-F238E27FC236}">
                <a16:creationId xmlns:a16="http://schemas.microsoft.com/office/drawing/2014/main" id="{AFC0B294-E7B9-4D85-AA56-B3488FA3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08187"/>
              </p:ext>
            </p:extLst>
          </p:nvPr>
        </p:nvGraphicFramePr>
        <p:xfrm>
          <a:off x="1081386" y="3577542"/>
          <a:ext cx="205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58">
                  <a:extLst>
                    <a:ext uri="{9D8B030D-6E8A-4147-A177-3AD203B41FA5}">
                      <a16:colId xmlns:a16="http://schemas.microsoft.com/office/drawing/2014/main" val="2061289081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0408270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323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66211"/>
                  </a:ext>
                </a:extLst>
              </a:tr>
            </a:tbl>
          </a:graphicData>
        </a:graphic>
      </p:graphicFrame>
      <p:graphicFrame>
        <p:nvGraphicFramePr>
          <p:cNvPr id="57" name="Tabla 54">
            <a:extLst>
              <a:ext uri="{FF2B5EF4-FFF2-40B4-BE49-F238E27FC236}">
                <a16:creationId xmlns:a16="http://schemas.microsoft.com/office/drawing/2014/main" id="{B5DCF01D-939E-45D0-98E3-54FA842D2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57390"/>
              </p:ext>
            </p:extLst>
          </p:nvPr>
        </p:nvGraphicFramePr>
        <p:xfrm>
          <a:off x="1081386" y="4200722"/>
          <a:ext cx="205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58">
                  <a:extLst>
                    <a:ext uri="{9D8B030D-6E8A-4147-A177-3AD203B41FA5}">
                      <a16:colId xmlns:a16="http://schemas.microsoft.com/office/drawing/2014/main" val="2061289081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0408270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323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166211"/>
                  </a:ext>
                </a:extLst>
              </a:tr>
            </a:tbl>
          </a:graphicData>
        </a:graphic>
      </p:graphicFrame>
      <p:graphicFrame>
        <p:nvGraphicFramePr>
          <p:cNvPr id="58" name="Tabla 54">
            <a:extLst>
              <a:ext uri="{FF2B5EF4-FFF2-40B4-BE49-F238E27FC236}">
                <a16:creationId xmlns:a16="http://schemas.microsoft.com/office/drawing/2014/main" id="{80AF2EB2-8B1E-4D4A-81C9-0231E131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810317"/>
              </p:ext>
            </p:extLst>
          </p:nvPr>
        </p:nvGraphicFramePr>
        <p:xfrm>
          <a:off x="1081386" y="4823902"/>
          <a:ext cx="205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58">
                  <a:extLst>
                    <a:ext uri="{9D8B030D-6E8A-4147-A177-3AD203B41FA5}">
                      <a16:colId xmlns:a16="http://schemas.microsoft.com/office/drawing/2014/main" val="2061289081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0408270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55323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66211"/>
                  </a:ext>
                </a:extLst>
              </a:tr>
            </a:tbl>
          </a:graphicData>
        </a:graphic>
      </p:graphicFrame>
      <p:sp>
        <p:nvSpPr>
          <p:cNvPr id="59" name="Título 1">
            <a:extLst>
              <a:ext uri="{FF2B5EF4-FFF2-40B4-BE49-F238E27FC236}">
                <a16:creationId xmlns:a16="http://schemas.microsoft.com/office/drawing/2014/main" id="{98322CEC-404F-483E-8123-52CCE7A0B23A}"/>
              </a:ext>
            </a:extLst>
          </p:cNvPr>
          <p:cNvSpPr txBox="1">
            <a:spLocks/>
          </p:cNvSpPr>
          <p:nvPr/>
        </p:nvSpPr>
        <p:spPr>
          <a:xfrm>
            <a:off x="3325776" y="2281211"/>
            <a:ext cx="7239618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70C0"/>
                </a:solidFill>
              </a:rPr>
              <a:t>=&gt; F[n] = {1,2}		</a:t>
            </a:r>
            <a:r>
              <a:rPr lang="es-MX" sz="2800" dirty="0">
                <a:solidFill>
                  <a:srgbClr val="FF0000"/>
                </a:solidFill>
              </a:rPr>
              <a:t>i2=1, i3 = i5 = 0</a:t>
            </a: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8219C931-69BD-4AAF-8573-5B6F92100B0A}"/>
              </a:ext>
            </a:extLst>
          </p:cNvPr>
          <p:cNvSpPr txBox="1">
            <a:spLocks/>
          </p:cNvSpPr>
          <p:nvPr/>
        </p:nvSpPr>
        <p:spPr>
          <a:xfrm>
            <a:off x="3325776" y="2893566"/>
            <a:ext cx="7239618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70C0"/>
                </a:solidFill>
              </a:rPr>
              <a:t>=&gt; F[n] = {1,2,3}		</a:t>
            </a:r>
            <a:r>
              <a:rPr lang="es-MX" sz="2800" dirty="0">
                <a:solidFill>
                  <a:srgbClr val="FF0000"/>
                </a:solidFill>
              </a:rPr>
              <a:t>i2=1, i3= 1, i5 = 0</a:t>
            </a:r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C389183B-277B-42B8-9333-7B3E0753E1FC}"/>
              </a:ext>
            </a:extLst>
          </p:cNvPr>
          <p:cNvSpPr txBox="1">
            <a:spLocks/>
          </p:cNvSpPr>
          <p:nvPr/>
        </p:nvSpPr>
        <p:spPr>
          <a:xfrm>
            <a:off x="3325776" y="3515237"/>
            <a:ext cx="7239618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70C0"/>
                </a:solidFill>
              </a:rPr>
              <a:t>=&gt; F[n] = {1,2,3,4}	</a:t>
            </a:r>
            <a:r>
              <a:rPr lang="es-MX" sz="2800" dirty="0">
                <a:solidFill>
                  <a:srgbClr val="FF0000"/>
                </a:solidFill>
              </a:rPr>
              <a:t>i2=2, i3= 1, i5 = 0</a:t>
            </a: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58313E1-2319-4284-94E7-D3EAD30F316B}"/>
              </a:ext>
            </a:extLst>
          </p:cNvPr>
          <p:cNvSpPr txBox="1">
            <a:spLocks/>
          </p:cNvSpPr>
          <p:nvPr/>
        </p:nvSpPr>
        <p:spPr>
          <a:xfrm>
            <a:off x="3325776" y="4150751"/>
            <a:ext cx="7239618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70C0"/>
                </a:solidFill>
              </a:rPr>
              <a:t>=&gt; F[n] = {1,2,3,4,5}	</a:t>
            </a:r>
            <a:r>
              <a:rPr lang="es-MX" sz="2800" dirty="0">
                <a:solidFill>
                  <a:srgbClr val="FF0000"/>
                </a:solidFill>
              </a:rPr>
              <a:t>i2=2, i3= 1, i5 = 1</a:t>
            </a:r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FCAE5BB1-E8C1-4B91-97C0-9EE6E957CECA}"/>
              </a:ext>
            </a:extLst>
          </p:cNvPr>
          <p:cNvSpPr txBox="1">
            <a:spLocks/>
          </p:cNvSpPr>
          <p:nvPr/>
        </p:nvSpPr>
        <p:spPr>
          <a:xfrm>
            <a:off x="3325776" y="4786265"/>
            <a:ext cx="7239618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70C0"/>
                </a:solidFill>
              </a:rPr>
              <a:t>=&gt; F[n] = {1,2,3,4,5,6}	</a:t>
            </a:r>
            <a:r>
              <a:rPr lang="es-MX" sz="2800" dirty="0">
                <a:solidFill>
                  <a:srgbClr val="FF0000"/>
                </a:solidFill>
              </a:rPr>
              <a:t>i2=3, i3= 1, i5 = 1</a:t>
            </a:r>
          </a:p>
        </p:txBody>
      </p:sp>
      <p:sp>
        <p:nvSpPr>
          <p:cNvPr id="65" name="Subtítulo 9">
            <a:extLst>
              <a:ext uri="{FF2B5EF4-FFF2-40B4-BE49-F238E27FC236}">
                <a16:creationId xmlns:a16="http://schemas.microsoft.com/office/drawing/2014/main" id="{AF0D6238-583E-479C-B71A-DBD0EFCBEFC3}"/>
              </a:ext>
            </a:extLst>
          </p:cNvPr>
          <p:cNvSpPr txBox="1">
            <a:spLocks/>
          </p:cNvSpPr>
          <p:nvPr/>
        </p:nvSpPr>
        <p:spPr>
          <a:xfrm>
            <a:off x="3794328" y="5680212"/>
            <a:ext cx="3854249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/>
              <a:t>El sexto número feo es el 6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5EF237F-3706-4B04-9C4F-FF38192A7D60}"/>
              </a:ext>
            </a:extLst>
          </p:cNvPr>
          <p:cNvCxnSpPr>
            <a:cxnSpLocks/>
          </p:cNvCxnSpPr>
          <p:nvPr/>
        </p:nvCxnSpPr>
        <p:spPr>
          <a:xfrm>
            <a:off x="3742236" y="6172200"/>
            <a:ext cx="351323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0B1CAA2-25EE-4BA1-A2E5-3CF52BF42086}"/>
              </a:ext>
            </a:extLst>
          </p:cNvPr>
          <p:cNvCxnSpPr>
            <a:cxnSpLocks/>
          </p:cNvCxnSpPr>
          <p:nvPr/>
        </p:nvCxnSpPr>
        <p:spPr>
          <a:xfrm>
            <a:off x="3742236" y="6325922"/>
            <a:ext cx="366563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523E24CD-E4CD-45B4-9E43-355E98962F83}"/>
              </a:ext>
            </a:extLst>
          </p:cNvPr>
          <p:cNvCxnSpPr>
            <a:cxnSpLocks/>
          </p:cNvCxnSpPr>
          <p:nvPr/>
        </p:nvCxnSpPr>
        <p:spPr>
          <a:xfrm flipV="1">
            <a:off x="7255469" y="5825272"/>
            <a:ext cx="393108" cy="3482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9E0E2B3-4AEC-407A-B638-F89DDBAE151E}"/>
              </a:ext>
            </a:extLst>
          </p:cNvPr>
          <p:cNvCxnSpPr>
            <a:cxnSpLocks/>
          </p:cNvCxnSpPr>
          <p:nvPr/>
        </p:nvCxnSpPr>
        <p:spPr>
          <a:xfrm flipV="1">
            <a:off x="7407869" y="5977672"/>
            <a:ext cx="393108" cy="3482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ítulo 1">
            <a:extLst>
              <a:ext uri="{FF2B5EF4-FFF2-40B4-BE49-F238E27FC236}">
                <a16:creationId xmlns:a16="http://schemas.microsoft.com/office/drawing/2014/main" id="{ED2A3B1E-0F17-47D7-B19C-3B0B09F6495F}"/>
              </a:ext>
            </a:extLst>
          </p:cNvPr>
          <p:cNvSpPr txBox="1">
            <a:spLocks/>
          </p:cNvSpPr>
          <p:nvPr/>
        </p:nvSpPr>
        <p:spPr>
          <a:xfrm>
            <a:off x="3742236" y="1712986"/>
            <a:ext cx="7239618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70C0"/>
                </a:solidFill>
              </a:rPr>
              <a:t> F[n] = {1}		     </a:t>
            </a:r>
            <a:r>
              <a:rPr lang="es-MX" sz="2800" dirty="0">
                <a:solidFill>
                  <a:srgbClr val="FF0000"/>
                </a:solidFill>
              </a:rPr>
              <a:t>i2= i3 = i5 = 0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1E2CB9BF-D0F3-404E-B7E3-E9C02B540638}"/>
              </a:ext>
            </a:extLst>
          </p:cNvPr>
          <p:cNvSpPr txBox="1">
            <a:spLocks/>
          </p:cNvSpPr>
          <p:nvPr/>
        </p:nvSpPr>
        <p:spPr>
          <a:xfrm rot="16200000">
            <a:off x="557109" y="1188709"/>
            <a:ext cx="1519336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B050"/>
                </a:solidFill>
              </a:rPr>
              <a:t>sigmul2</a:t>
            </a:r>
          </a:p>
        </p:txBody>
      </p:sp>
      <p:sp>
        <p:nvSpPr>
          <p:cNvPr id="74" name="Título 1">
            <a:extLst>
              <a:ext uri="{FF2B5EF4-FFF2-40B4-BE49-F238E27FC236}">
                <a16:creationId xmlns:a16="http://schemas.microsoft.com/office/drawing/2014/main" id="{983BFA85-79BC-4C00-978F-8B06B3FDF154}"/>
              </a:ext>
            </a:extLst>
          </p:cNvPr>
          <p:cNvSpPr txBox="1">
            <a:spLocks/>
          </p:cNvSpPr>
          <p:nvPr/>
        </p:nvSpPr>
        <p:spPr>
          <a:xfrm rot="16200000">
            <a:off x="1273663" y="1188709"/>
            <a:ext cx="1519336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B050"/>
                </a:solidFill>
              </a:rPr>
              <a:t>sigmul3</a:t>
            </a:r>
          </a:p>
        </p:txBody>
      </p:sp>
      <p:sp>
        <p:nvSpPr>
          <p:cNvPr id="75" name="Título 1">
            <a:extLst>
              <a:ext uri="{FF2B5EF4-FFF2-40B4-BE49-F238E27FC236}">
                <a16:creationId xmlns:a16="http://schemas.microsoft.com/office/drawing/2014/main" id="{80674395-21D7-4B8C-9069-343C1031CE68}"/>
              </a:ext>
            </a:extLst>
          </p:cNvPr>
          <p:cNvSpPr txBox="1">
            <a:spLocks/>
          </p:cNvSpPr>
          <p:nvPr/>
        </p:nvSpPr>
        <p:spPr>
          <a:xfrm rot="16200000">
            <a:off x="1990216" y="1188709"/>
            <a:ext cx="1519336" cy="47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00B050"/>
                </a:solidFill>
              </a:rPr>
              <a:t>sigmul5</a:t>
            </a:r>
          </a:p>
        </p:txBody>
      </p:sp>
    </p:spTree>
    <p:extLst>
      <p:ext uri="{BB962C8B-B14F-4D97-AF65-F5344CB8AC3E}">
        <p14:creationId xmlns:p14="http://schemas.microsoft.com/office/powerpoint/2010/main" val="7991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8886-BD52-4F50-A21A-DF0A9DB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686" y="137296"/>
            <a:ext cx="5610915" cy="768375"/>
          </a:xfrm>
        </p:spPr>
        <p:txBody>
          <a:bodyPr>
            <a:normAutofit fontScale="90000"/>
          </a:bodyPr>
          <a:lstStyle/>
          <a:p>
            <a:r>
              <a:rPr lang="es-MX" dirty="0"/>
              <a:t>ANÁLISIS A PRIORI</a:t>
            </a:r>
          </a:p>
        </p:txBody>
      </p:sp>
      <p:sp>
        <p:nvSpPr>
          <p:cNvPr id="37" name="Subtítulo 9">
            <a:extLst>
              <a:ext uri="{FF2B5EF4-FFF2-40B4-BE49-F238E27FC236}">
                <a16:creationId xmlns:a16="http://schemas.microsoft.com/office/drawing/2014/main" id="{CDDED892-00BB-44FB-B3C1-7ABCE1125F4E}"/>
              </a:ext>
            </a:extLst>
          </p:cNvPr>
          <p:cNvSpPr txBox="1">
            <a:spLocks/>
          </p:cNvSpPr>
          <p:nvPr/>
        </p:nvSpPr>
        <p:spPr>
          <a:xfrm>
            <a:off x="7686002" y="5526490"/>
            <a:ext cx="2195571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UglyNumє</a:t>
            </a:r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O(n)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E27D926-02B8-4C8A-9985-C3E64E69238B}"/>
              </a:ext>
            </a:extLst>
          </p:cNvPr>
          <p:cNvCxnSpPr>
            <a:cxnSpLocks/>
          </p:cNvCxnSpPr>
          <p:nvPr/>
        </p:nvCxnSpPr>
        <p:spPr>
          <a:xfrm>
            <a:off x="7782156" y="6018478"/>
            <a:ext cx="1947017" cy="0"/>
          </a:xfrm>
          <a:prstGeom prst="line">
            <a:avLst/>
          </a:prstGeom>
          <a:ln>
            <a:solidFill>
              <a:srgbClr val="00B0F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A2315AF-FDF4-47F5-871A-25C6A78E6843}"/>
              </a:ext>
            </a:extLst>
          </p:cNvPr>
          <p:cNvCxnSpPr>
            <a:cxnSpLocks/>
          </p:cNvCxnSpPr>
          <p:nvPr/>
        </p:nvCxnSpPr>
        <p:spPr>
          <a:xfrm>
            <a:off x="7782155" y="6170878"/>
            <a:ext cx="2099418" cy="1322"/>
          </a:xfrm>
          <a:prstGeom prst="line">
            <a:avLst/>
          </a:prstGeom>
          <a:ln>
            <a:solidFill>
              <a:srgbClr val="00B0F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133CEF3-027F-4B4C-95E3-B932EF272B19}"/>
              </a:ext>
            </a:extLst>
          </p:cNvPr>
          <p:cNvCxnSpPr>
            <a:cxnSpLocks/>
          </p:cNvCxnSpPr>
          <p:nvPr/>
        </p:nvCxnSpPr>
        <p:spPr>
          <a:xfrm flipV="1">
            <a:off x="9729173" y="5671550"/>
            <a:ext cx="393108" cy="348250"/>
          </a:xfrm>
          <a:prstGeom prst="line">
            <a:avLst/>
          </a:prstGeom>
          <a:ln>
            <a:solidFill>
              <a:srgbClr val="00B0F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14974A1-1385-4A0F-8E9D-10CFA6BF0315}"/>
              </a:ext>
            </a:extLst>
          </p:cNvPr>
          <p:cNvCxnSpPr>
            <a:cxnSpLocks/>
          </p:cNvCxnSpPr>
          <p:nvPr/>
        </p:nvCxnSpPr>
        <p:spPr>
          <a:xfrm flipV="1">
            <a:off x="9881573" y="5823950"/>
            <a:ext cx="393108" cy="348250"/>
          </a:xfrm>
          <a:prstGeom prst="line">
            <a:avLst/>
          </a:prstGeom>
          <a:ln>
            <a:solidFill>
              <a:srgbClr val="00B0F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E87FE96-E819-40FF-9D2B-C1981324804D}"/>
              </a:ext>
            </a:extLst>
          </p:cNvPr>
          <p:cNvSpPr txBox="1"/>
          <p:nvPr/>
        </p:nvSpPr>
        <p:spPr>
          <a:xfrm>
            <a:off x="6018359" y="3983822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FFF407E-3A69-4B33-A800-99030461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C66E9FB-70B9-4C2E-8F26-36EBCEE7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143844"/>
            <a:ext cx="4515480" cy="5325218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972F1FD-DB64-4791-AB29-09E976294119}"/>
              </a:ext>
            </a:extLst>
          </p:cNvPr>
          <p:cNvCxnSpPr/>
          <p:nvPr/>
        </p:nvCxnSpPr>
        <p:spPr>
          <a:xfrm>
            <a:off x="2670772" y="6172200"/>
            <a:ext cx="3349782" cy="0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CB18612-FA18-44CE-BBFD-4DA2166E4F34}"/>
              </a:ext>
            </a:extLst>
          </p:cNvPr>
          <p:cNvCxnSpPr>
            <a:cxnSpLocks/>
          </p:cNvCxnSpPr>
          <p:nvPr/>
        </p:nvCxnSpPr>
        <p:spPr>
          <a:xfrm>
            <a:off x="1430448" y="5950512"/>
            <a:ext cx="4255462" cy="0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0420E68-A335-4C8E-94C8-F44B305A1D85}"/>
              </a:ext>
            </a:extLst>
          </p:cNvPr>
          <p:cNvCxnSpPr>
            <a:cxnSpLocks/>
          </p:cNvCxnSpPr>
          <p:nvPr/>
        </p:nvCxnSpPr>
        <p:spPr>
          <a:xfrm>
            <a:off x="3187154" y="2698809"/>
            <a:ext cx="2435382" cy="0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624C45B-4A68-49AC-A912-B2196F19EAD5}"/>
              </a:ext>
            </a:extLst>
          </p:cNvPr>
          <p:cNvCxnSpPr>
            <a:cxnSpLocks/>
          </p:cNvCxnSpPr>
          <p:nvPr/>
        </p:nvCxnSpPr>
        <p:spPr>
          <a:xfrm>
            <a:off x="2042295" y="2319211"/>
            <a:ext cx="3558012" cy="0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E20D93B-9945-4FE5-B422-5D0AA410D0DD}"/>
              </a:ext>
            </a:extLst>
          </p:cNvPr>
          <p:cNvCxnSpPr>
            <a:cxnSpLocks/>
          </p:cNvCxnSpPr>
          <p:nvPr/>
        </p:nvCxnSpPr>
        <p:spPr>
          <a:xfrm flipH="1">
            <a:off x="5600307" y="1403303"/>
            <a:ext cx="1" cy="915393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81A8DD7-7146-466F-96C1-95EBD43ABCE4}"/>
              </a:ext>
            </a:extLst>
          </p:cNvPr>
          <p:cNvCxnSpPr>
            <a:cxnSpLocks/>
          </p:cNvCxnSpPr>
          <p:nvPr/>
        </p:nvCxnSpPr>
        <p:spPr>
          <a:xfrm>
            <a:off x="2064720" y="1403303"/>
            <a:ext cx="3513162" cy="0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77ACD59-0FE1-4F52-A3BF-66F05CDDC94F}"/>
              </a:ext>
            </a:extLst>
          </p:cNvPr>
          <p:cNvCxnSpPr>
            <a:cxnSpLocks/>
          </p:cNvCxnSpPr>
          <p:nvPr/>
        </p:nvCxnSpPr>
        <p:spPr>
          <a:xfrm>
            <a:off x="5622536" y="2698809"/>
            <a:ext cx="63374" cy="3251703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426D263-AE99-4E5E-BD42-8A83AE96F3AC}"/>
              </a:ext>
            </a:extLst>
          </p:cNvPr>
          <p:cNvCxnSpPr>
            <a:cxnSpLocks/>
          </p:cNvCxnSpPr>
          <p:nvPr/>
        </p:nvCxnSpPr>
        <p:spPr>
          <a:xfrm>
            <a:off x="5685910" y="4168488"/>
            <a:ext cx="334644" cy="0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9A88E8C-1104-4B7D-A2A0-04C379BDCEDC}"/>
              </a:ext>
            </a:extLst>
          </p:cNvPr>
          <p:cNvSpPr txBox="1"/>
          <p:nvPr/>
        </p:nvSpPr>
        <p:spPr>
          <a:xfrm>
            <a:off x="5952753" y="1590125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s-MX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2233CEBD-178E-4B14-8C32-910110A779A3}"/>
              </a:ext>
            </a:extLst>
          </p:cNvPr>
          <p:cNvCxnSpPr>
            <a:cxnSpLocks/>
          </p:cNvCxnSpPr>
          <p:nvPr/>
        </p:nvCxnSpPr>
        <p:spPr>
          <a:xfrm>
            <a:off x="5622536" y="1785918"/>
            <a:ext cx="334644" cy="0"/>
          </a:xfrm>
          <a:prstGeom prst="line">
            <a:avLst/>
          </a:prstGeom>
          <a:ln w="28575">
            <a:solidFill>
              <a:srgbClr val="00B0F0">
                <a:alpha val="95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C554AAC-ABAA-4B91-B45F-090AC8590291}"/>
              </a:ext>
            </a:extLst>
          </p:cNvPr>
          <p:cNvSpPr txBox="1"/>
          <p:nvPr/>
        </p:nvSpPr>
        <p:spPr>
          <a:xfrm>
            <a:off x="6018359" y="5945311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s-MX" dirty="0"/>
          </a:p>
        </p:txBody>
      </p:sp>
      <p:pic>
        <p:nvPicPr>
          <p:cNvPr id="68" name="Imagen 67" descr="Texto&#10;&#10;Descripción generada automáticamente">
            <a:extLst>
              <a:ext uri="{FF2B5EF4-FFF2-40B4-BE49-F238E27FC236}">
                <a16:creationId xmlns:a16="http://schemas.microsoft.com/office/drawing/2014/main" id="{18793D3B-46FC-49E1-9697-7964AC48D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13"/>
          <a:stretch/>
        </p:blipFill>
        <p:spPr>
          <a:xfrm>
            <a:off x="7782155" y="1212196"/>
            <a:ext cx="283117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6178B-105F-4830-83DE-FC37E60E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121" y="525102"/>
            <a:ext cx="7719758" cy="740708"/>
          </a:xfrm>
        </p:spPr>
        <p:txBody>
          <a:bodyPr/>
          <a:lstStyle/>
          <a:p>
            <a:r>
              <a:rPr lang="es-MX" dirty="0"/>
              <a:t>ANÁLISIS A POSTERIORI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2DDD11-AE4E-41F2-96EA-16026419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46C196-1626-4A22-B080-DA873052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"/>
          <a:stretch/>
        </p:blipFill>
        <p:spPr>
          <a:xfrm>
            <a:off x="660904" y="1819747"/>
            <a:ext cx="10095538" cy="41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758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591</TotalTime>
  <Words>328</Words>
  <Application>Microsoft Office PowerPoint</Application>
  <PresentationFormat>Panorámica</PresentationFormat>
  <Paragraphs>73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Ugly Numbers</vt:lpstr>
      <vt:lpstr>Presentación de PowerPoint</vt:lpstr>
      <vt:lpstr>Presentación de PowerPoint</vt:lpstr>
      <vt:lpstr>ALGORITMO</vt:lpstr>
      <vt:lpstr>Ejemplo (n = 6)</vt:lpstr>
      <vt:lpstr>ANÁLISIS A PRIORI</vt:lpstr>
      <vt:lpstr>ANÁLISIS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CRIBA DE ERATÓSTENES</dc:title>
  <dc:creator>BRAYAN RAMIREZ BENITEZ</dc:creator>
  <cp:lastModifiedBy>BRAYAN RAMIREZ BENITEZ</cp:lastModifiedBy>
  <cp:revision>10</cp:revision>
  <dcterms:created xsi:type="dcterms:W3CDTF">2021-10-28T01:22:22Z</dcterms:created>
  <dcterms:modified xsi:type="dcterms:W3CDTF">2021-11-29T03:27:46Z</dcterms:modified>
</cp:coreProperties>
</file>