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10/23/2019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10/23/2019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10/23/2019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10/23/2019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10/23/2019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bero.mx/prensa/que-factores-provocan-la-desercion-escolar-en-el-primer-ano-de-universid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DF4C06-9A95-4DC1-8D5A-C60E2293E487}"/>
              </a:ext>
            </a:extLst>
          </p:cNvPr>
          <p:cNvSpPr>
            <a:spLocks noGrp="1"/>
          </p:cNvSpPr>
          <p:nvPr>
            <p:ph type="ctrTitle"/>
          </p:nvPr>
        </p:nvSpPr>
        <p:spPr>
          <a:xfrm>
            <a:off x="810001" y="576073"/>
            <a:ext cx="10572000" cy="3844126"/>
          </a:xfrm>
        </p:spPr>
        <p:txBody>
          <a:bodyPr/>
          <a:lstStyle/>
          <a:p>
            <a:pPr algn="ctr"/>
            <a:r>
              <a:rPr lang="es-MX" sz="4800" dirty="0"/>
              <a:t>ESTUDIO ORIENTADO A IDENTIFICAR LAS PRINCIPALES CAUSAS DE DESERCIÓN REFERENTES A LOS ALUMNOS DE PRIMER SEMESTRE DE LA CARRERA DE ISC</a:t>
            </a:r>
          </a:p>
        </p:txBody>
      </p:sp>
      <p:sp>
        <p:nvSpPr>
          <p:cNvPr id="3" name="Subtítulo 2">
            <a:extLst>
              <a:ext uri="{FF2B5EF4-FFF2-40B4-BE49-F238E27FC236}">
                <a16:creationId xmlns:a16="http://schemas.microsoft.com/office/drawing/2014/main" id="{FB87AD34-5E8A-4E7E-B9E1-04C5C0AB1EBE}"/>
              </a:ext>
            </a:extLst>
          </p:cNvPr>
          <p:cNvSpPr>
            <a:spLocks noGrp="1"/>
          </p:cNvSpPr>
          <p:nvPr>
            <p:ph type="subTitle" idx="1"/>
          </p:nvPr>
        </p:nvSpPr>
        <p:spPr>
          <a:xfrm>
            <a:off x="810001" y="5280846"/>
            <a:ext cx="10572000" cy="1357697"/>
          </a:xfrm>
        </p:spPr>
        <p:txBody>
          <a:bodyPr>
            <a:normAutofit fontScale="25000" lnSpcReduction="20000"/>
          </a:bodyPr>
          <a:lstStyle/>
          <a:p>
            <a:r>
              <a:rPr lang="es-MX" sz="5600" dirty="0"/>
              <a:t>Integrantes:</a:t>
            </a:r>
          </a:p>
          <a:p>
            <a:r>
              <a:rPr lang="es-MX" sz="5600" dirty="0"/>
              <a:t>VILCHIS RANGEL ADRIAN</a:t>
            </a:r>
          </a:p>
          <a:p>
            <a:r>
              <a:rPr lang="es-MX" sz="5600" dirty="0"/>
              <a:t>RAMIREZ BENITEZ BRAYAN</a:t>
            </a:r>
          </a:p>
          <a:p>
            <a:r>
              <a:rPr lang="es-MX" sz="5600" dirty="0"/>
              <a:t>VELASCO GARCÍA CARLOS</a:t>
            </a:r>
          </a:p>
          <a:p>
            <a:r>
              <a:rPr lang="es-MX" sz="5600" dirty="0"/>
              <a:t>ORTIZ PERALTA URIEL</a:t>
            </a:r>
          </a:p>
          <a:p>
            <a:endParaRPr lang="es-MX" dirty="0"/>
          </a:p>
        </p:txBody>
      </p:sp>
    </p:spTree>
    <p:extLst>
      <p:ext uri="{BB962C8B-B14F-4D97-AF65-F5344CB8AC3E}">
        <p14:creationId xmlns:p14="http://schemas.microsoft.com/office/powerpoint/2010/main" val="323911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73BCE1-0ABC-4727-8465-6F6502D0242F}"/>
              </a:ext>
            </a:extLst>
          </p:cNvPr>
          <p:cNvSpPr>
            <a:spLocks noGrp="1"/>
          </p:cNvSpPr>
          <p:nvPr>
            <p:ph type="title"/>
          </p:nvPr>
        </p:nvSpPr>
        <p:spPr/>
        <p:txBody>
          <a:bodyPr/>
          <a:lstStyle/>
          <a:p>
            <a:r>
              <a:rPr lang="es-MX" dirty="0"/>
              <a:t>Marco teórico.</a:t>
            </a:r>
          </a:p>
        </p:txBody>
      </p:sp>
      <p:sp>
        <p:nvSpPr>
          <p:cNvPr id="3" name="Marcador de contenido 2">
            <a:extLst>
              <a:ext uri="{FF2B5EF4-FFF2-40B4-BE49-F238E27FC236}">
                <a16:creationId xmlns:a16="http://schemas.microsoft.com/office/drawing/2014/main" id="{D870BE56-B8E1-4850-A054-B8EFF8D1C101}"/>
              </a:ext>
            </a:extLst>
          </p:cNvPr>
          <p:cNvSpPr>
            <a:spLocks noGrp="1"/>
          </p:cNvSpPr>
          <p:nvPr>
            <p:ph idx="1"/>
          </p:nvPr>
        </p:nvSpPr>
        <p:spPr/>
        <p:txBody>
          <a:bodyPr>
            <a:noAutofit/>
          </a:bodyPr>
          <a:lstStyle/>
          <a:p>
            <a:pPr marL="0" indent="0">
              <a:buNone/>
            </a:pPr>
            <a:r>
              <a:rPr lang="es-MX" sz="2800" dirty="0"/>
              <a:t>-Antecedentes y Contexto.</a:t>
            </a:r>
          </a:p>
          <a:p>
            <a:pPr marL="0" indent="0">
              <a:buNone/>
            </a:pPr>
            <a:br>
              <a:rPr lang="es-MX" sz="2800" dirty="0"/>
            </a:br>
            <a:r>
              <a:rPr lang="es-MX" sz="2800" dirty="0"/>
              <a:t>- Teorías que hay sobre el tema, de acuerdo a la investigación de fuentes.</a:t>
            </a:r>
          </a:p>
          <a:p>
            <a:pPr marL="0" indent="0">
              <a:buNone/>
            </a:pPr>
            <a:br>
              <a:rPr lang="es-MX" sz="2800" dirty="0"/>
            </a:br>
            <a:r>
              <a:rPr lang="es-MX" sz="2800" dirty="0"/>
              <a:t>- Teorías sobre del equipo referentes  al tema.</a:t>
            </a:r>
          </a:p>
          <a:p>
            <a:pPr marL="0" indent="0">
              <a:buNone/>
            </a:pPr>
            <a:br>
              <a:rPr lang="es-MX" sz="2800" dirty="0"/>
            </a:br>
            <a:r>
              <a:rPr lang="es-MX" sz="2800" dirty="0"/>
              <a:t>-Definición de conceptos.</a:t>
            </a:r>
          </a:p>
        </p:txBody>
      </p:sp>
    </p:spTree>
    <p:extLst>
      <p:ext uri="{BB962C8B-B14F-4D97-AF65-F5344CB8AC3E}">
        <p14:creationId xmlns:p14="http://schemas.microsoft.com/office/powerpoint/2010/main" val="30882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FA31C-8677-43D7-97D3-5445EABEEAF9}"/>
              </a:ext>
            </a:extLst>
          </p:cNvPr>
          <p:cNvSpPr>
            <a:spLocks noGrp="1"/>
          </p:cNvSpPr>
          <p:nvPr>
            <p:ph type="title"/>
          </p:nvPr>
        </p:nvSpPr>
        <p:spPr/>
        <p:txBody>
          <a:bodyPr/>
          <a:lstStyle/>
          <a:p>
            <a:r>
              <a:rPr lang="es-MX" dirty="0"/>
              <a:t>Antecedentes y contexto.</a:t>
            </a:r>
          </a:p>
        </p:txBody>
      </p:sp>
      <p:sp>
        <p:nvSpPr>
          <p:cNvPr id="3" name="Marcador de contenido 2">
            <a:extLst>
              <a:ext uri="{FF2B5EF4-FFF2-40B4-BE49-F238E27FC236}">
                <a16:creationId xmlns:a16="http://schemas.microsoft.com/office/drawing/2014/main" id="{38536073-E237-4410-8BFF-7BB56E638F74}"/>
              </a:ext>
            </a:extLst>
          </p:cNvPr>
          <p:cNvSpPr>
            <a:spLocks noGrp="1"/>
          </p:cNvSpPr>
          <p:nvPr>
            <p:ph idx="1"/>
          </p:nvPr>
        </p:nvSpPr>
        <p:spPr>
          <a:xfrm>
            <a:off x="718128" y="2203705"/>
            <a:ext cx="10554574" cy="3965990"/>
          </a:xfrm>
        </p:spPr>
        <p:txBody>
          <a:bodyPr>
            <a:normAutofit fontScale="92500" lnSpcReduction="10000"/>
          </a:bodyPr>
          <a:lstStyle/>
          <a:p>
            <a:pPr algn="just"/>
            <a:r>
              <a:rPr lang="es-MX" sz="2400" dirty="0"/>
              <a:t>La deserción se ha identificado como uno de los problemas más complejos y frecuentes que enfrentan las instituciones de educación superior, y es el tema del cual se deriva el objetivo de este trabajo, pues de ella proviene la necesidad de planear, por lo que es importante identificar las variables que influyen en el rendimiento académico de los estudiantes a nivel superior. </a:t>
            </a:r>
          </a:p>
          <a:p>
            <a:pPr marL="0" indent="0" algn="just">
              <a:buNone/>
            </a:pPr>
            <a:endParaRPr lang="es-MX" sz="2400" dirty="0"/>
          </a:p>
          <a:p>
            <a:pPr algn="just"/>
            <a:r>
              <a:rPr lang="es-MX" sz="2400" dirty="0"/>
              <a:t>El estudiante que ingresa al sistema educativo tiene tres opciones: aprobar, repetir o desertar, y es en este contexto donde la repetición y la deserción implican un desperdicio de recursos económicos que afectan los niveles de eficiencia del sistema.</a:t>
            </a:r>
          </a:p>
          <a:p>
            <a:endParaRPr lang="es-MX" dirty="0"/>
          </a:p>
        </p:txBody>
      </p:sp>
    </p:spTree>
    <p:extLst>
      <p:ext uri="{BB962C8B-B14F-4D97-AF65-F5344CB8AC3E}">
        <p14:creationId xmlns:p14="http://schemas.microsoft.com/office/powerpoint/2010/main" val="122578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B33768-4C83-4927-8E1E-9EC0791568D1}"/>
              </a:ext>
            </a:extLst>
          </p:cNvPr>
          <p:cNvSpPr>
            <a:spLocks noGrp="1"/>
          </p:cNvSpPr>
          <p:nvPr>
            <p:ph type="title"/>
          </p:nvPr>
        </p:nvSpPr>
        <p:spPr>
          <a:xfrm>
            <a:off x="801288" y="355644"/>
            <a:ext cx="10571998" cy="1287116"/>
          </a:xfrm>
        </p:spPr>
        <p:txBody>
          <a:bodyPr/>
          <a:lstStyle/>
          <a:p>
            <a:r>
              <a:rPr lang="es-MX" dirty="0"/>
              <a:t>Teorías que hay sobre el tema, de acuerdo a la investigación de fuentes.</a:t>
            </a:r>
          </a:p>
        </p:txBody>
      </p:sp>
      <p:sp>
        <p:nvSpPr>
          <p:cNvPr id="3" name="Marcador de contenido 2">
            <a:extLst>
              <a:ext uri="{FF2B5EF4-FFF2-40B4-BE49-F238E27FC236}">
                <a16:creationId xmlns:a16="http://schemas.microsoft.com/office/drawing/2014/main" id="{BB8C80FF-A43E-4969-9F92-00BE1ED8AF0B}"/>
              </a:ext>
            </a:extLst>
          </p:cNvPr>
          <p:cNvSpPr>
            <a:spLocks noGrp="1"/>
          </p:cNvSpPr>
          <p:nvPr>
            <p:ph idx="1"/>
          </p:nvPr>
        </p:nvSpPr>
        <p:spPr>
          <a:xfrm>
            <a:off x="818713" y="2468880"/>
            <a:ext cx="10554574" cy="4033477"/>
          </a:xfrm>
        </p:spPr>
        <p:txBody>
          <a:bodyPr>
            <a:normAutofit lnSpcReduction="10000"/>
          </a:bodyPr>
          <a:lstStyle/>
          <a:p>
            <a:pPr algn="just"/>
            <a:r>
              <a:rPr lang="es-MX" sz="2000" dirty="0"/>
              <a:t>Monge, (2006) efectúo un estudio en el que las categorías de deserción más importantes trabajadas fueron causas de origen psicosocial, factores de grupo y personalidad, falta de interés, y factor económico. </a:t>
            </a:r>
          </a:p>
          <a:p>
            <a:pPr algn="just"/>
            <a:r>
              <a:rPr lang="es-MX" dirty="0"/>
              <a:t>Los datos arrojaron que, de cada cinco personas que desertaron, tres de ellos presentan problemas de origen familiar, otros reprueban por falta de conocimientos previos, y algunos porque se tienen que incorporar al mercado de trabajo y no le dedican tiempo al estudio.</a:t>
            </a:r>
            <a:endParaRPr lang="es-MX" sz="2000" dirty="0"/>
          </a:p>
          <a:p>
            <a:pPr marL="0" indent="0" algn="just">
              <a:buNone/>
            </a:pPr>
            <a:endParaRPr lang="es-MX" sz="2000" dirty="0"/>
          </a:p>
          <a:p>
            <a:pPr algn="just"/>
            <a:r>
              <a:rPr lang="es-MX" sz="2000" dirty="0"/>
              <a:t>Los ponentes Nadia Sáenz Huitrón de la Escuela Superior de Comercio y Administración (ESCA), Unidad Tepepan, y Carlos Alberto Ruiz Maldonado de la Unidad Profesional Interdisciplinaria en Ingeniería y Tecnologías Avanzadas (UPIITA), señalaron que la mayoría de los estudiantes que presentan algún síntoma de depresión no logran terminar su carrera.</a:t>
            </a:r>
          </a:p>
          <a:p>
            <a:pPr algn="just"/>
            <a:endParaRPr lang="es-MX" dirty="0"/>
          </a:p>
          <a:p>
            <a:pPr algn="just"/>
            <a:endParaRPr lang="es-MX" dirty="0"/>
          </a:p>
        </p:txBody>
      </p:sp>
    </p:spTree>
    <p:extLst>
      <p:ext uri="{BB962C8B-B14F-4D97-AF65-F5344CB8AC3E}">
        <p14:creationId xmlns:p14="http://schemas.microsoft.com/office/powerpoint/2010/main" val="214917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B33768-4C83-4927-8E1E-9EC0791568D1}"/>
              </a:ext>
            </a:extLst>
          </p:cNvPr>
          <p:cNvSpPr>
            <a:spLocks noGrp="1"/>
          </p:cNvSpPr>
          <p:nvPr>
            <p:ph type="title"/>
          </p:nvPr>
        </p:nvSpPr>
        <p:spPr>
          <a:xfrm>
            <a:off x="801288" y="355644"/>
            <a:ext cx="10571998" cy="1287116"/>
          </a:xfrm>
        </p:spPr>
        <p:txBody>
          <a:bodyPr/>
          <a:lstStyle/>
          <a:p>
            <a:r>
              <a:rPr lang="es-MX" dirty="0"/>
              <a:t>Teorías que hay sobre el tema, de acuerdo a la investigación de fuentes.</a:t>
            </a:r>
          </a:p>
        </p:txBody>
      </p:sp>
      <p:sp>
        <p:nvSpPr>
          <p:cNvPr id="3" name="Marcador de contenido 2">
            <a:extLst>
              <a:ext uri="{FF2B5EF4-FFF2-40B4-BE49-F238E27FC236}">
                <a16:creationId xmlns:a16="http://schemas.microsoft.com/office/drawing/2014/main" id="{BB8C80FF-A43E-4969-9F92-00BE1ED8AF0B}"/>
              </a:ext>
            </a:extLst>
          </p:cNvPr>
          <p:cNvSpPr>
            <a:spLocks noGrp="1"/>
          </p:cNvSpPr>
          <p:nvPr>
            <p:ph idx="1"/>
          </p:nvPr>
        </p:nvSpPr>
        <p:spPr/>
        <p:txBody>
          <a:bodyPr>
            <a:normAutofit lnSpcReduction="10000"/>
          </a:bodyPr>
          <a:lstStyle/>
          <a:p>
            <a:pPr algn="just"/>
            <a:r>
              <a:rPr lang="es-MX" sz="2400" dirty="0"/>
              <a:t>La ANUIES publicó en 2001 de dicha propuesta, el diagnóstico correspondiente señala que: </a:t>
            </a:r>
          </a:p>
          <a:p>
            <a:pPr algn="just"/>
            <a:r>
              <a:rPr lang="es-MX" sz="2400" dirty="0"/>
              <a:t>a) el abandono voluntario ocurre durante los primeros meses posteriores al ingreso, por otro lado diez estudiantes desertan al inicio del segundo año. </a:t>
            </a:r>
          </a:p>
          <a:p>
            <a:pPr algn="just"/>
            <a:r>
              <a:rPr lang="es-MX" sz="2400" dirty="0"/>
              <a:t>b) el mayor abandono se da en carreras caracterizadas por tener una baja demanda y posibilidades de ingreso de alumnos en segunda opción o que mantienen una cierta indefinición de las prácticas profesionales en el mercado laboral; </a:t>
            </a:r>
          </a:p>
          <a:p>
            <a:endParaRPr lang="es-MX" dirty="0"/>
          </a:p>
        </p:txBody>
      </p:sp>
    </p:spTree>
    <p:extLst>
      <p:ext uri="{BB962C8B-B14F-4D97-AF65-F5344CB8AC3E}">
        <p14:creationId xmlns:p14="http://schemas.microsoft.com/office/powerpoint/2010/main" val="400929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365E56-848F-4C53-BC61-F676C549185A}"/>
              </a:ext>
            </a:extLst>
          </p:cNvPr>
          <p:cNvSpPr>
            <a:spLocks noGrp="1"/>
          </p:cNvSpPr>
          <p:nvPr>
            <p:ph type="title"/>
          </p:nvPr>
        </p:nvSpPr>
        <p:spPr/>
        <p:txBody>
          <a:bodyPr/>
          <a:lstStyle/>
          <a:p>
            <a:r>
              <a:rPr lang="es-MX" dirty="0"/>
              <a:t>Teorías sobre del equipo referentes  al tema.</a:t>
            </a:r>
          </a:p>
        </p:txBody>
      </p:sp>
      <p:sp>
        <p:nvSpPr>
          <p:cNvPr id="3" name="Marcador de contenido 2">
            <a:extLst>
              <a:ext uri="{FF2B5EF4-FFF2-40B4-BE49-F238E27FC236}">
                <a16:creationId xmlns:a16="http://schemas.microsoft.com/office/drawing/2014/main" id="{CB589758-9C2E-4823-9BCE-940CFA3677E0}"/>
              </a:ext>
            </a:extLst>
          </p:cNvPr>
          <p:cNvSpPr>
            <a:spLocks noGrp="1"/>
          </p:cNvSpPr>
          <p:nvPr>
            <p:ph idx="1"/>
          </p:nvPr>
        </p:nvSpPr>
        <p:spPr>
          <a:xfrm>
            <a:off x="580968" y="2487463"/>
            <a:ext cx="10554574" cy="3636511"/>
          </a:xfrm>
        </p:spPr>
        <p:txBody>
          <a:bodyPr>
            <a:noAutofit/>
          </a:bodyPr>
          <a:lstStyle/>
          <a:p>
            <a:pPr algn="just"/>
            <a:r>
              <a:rPr lang="es-MX" sz="2000" dirty="0"/>
              <a:t>El tener un empleo mientras se desempeña la carrera, ya que, si bien ayuda a obtener experiencia y tener un ingreso extra, también resulta un obstáculo para poder desempeñar de forma óptima las clases en el nivel superior y también una tentación, pues podemos idealizar conceptos prematuros de tener un futuro asegurado y por ello abandonar la escuela para dedicarnos de lleno al trabajo en cuestión. </a:t>
            </a:r>
          </a:p>
          <a:p>
            <a:pPr algn="just"/>
            <a:endParaRPr lang="es-MX" sz="2000" dirty="0"/>
          </a:p>
          <a:p>
            <a:pPr algn="just"/>
            <a:r>
              <a:rPr lang="es-MX" sz="2000" dirty="0"/>
              <a:t>Otra de las razones que hacen que se presente la deserción según nuestras observaciones son las dificultades económicas, muchas veces hemos sido testigos de historias de personas con gran potencial que ven sus sueños frustrados por la difícil situación económica del hogar, ya que no es posible el solventar los gastos de la casa y de la escuela, por lo cual se ven obligados a abandonar los estudios para ayudar a los gastos de la casa.</a:t>
            </a:r>
          </a:p>
        </p:txBody>
      </p:sp>
    </p:spTree>
    <p:extLst>
      <p:ext uri="{BB962C8B-B14F-4D97-AF65-F5344CB8AC3E}">
        <p14:creationId xmlns:p14="http://schemas.microsoft.com/office/powerpoint/2010/main" val="109898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AC594-50DA-4F4C-BE28-9816932CCC20}"/>
              </a:ext>
            </a:extLst>
          </p:cNvPr>
          <p:cNvSpPr>
            <a:spLocks noGrp="1"/>
          </p:cNvSpPr>
          <p:nvPr>
            <p:ph type="title"/>
          </p:nvPr>
        </p:nvSpPr>
        <p:spPr/>
        <p:txBody>
          <a:bodyPr/>
          <a:lstStyle/>
          <a:p>
            <a:r>
              <a:rPr lang="es-MX" dirty="0"/>
              <a:t>Definición de conceptos.</a:t>
            </a:r>
          </a:p>
        </p:txBody>
      </p:sp>
      <p:sp>
        <p:nvSpPr>
          <p:cNvPr id="3" name="Marcador de contenido 2">
            <a:extLst>
              <a:ext uri="{FF2B5EF4-FFF2-40B4-BE49-F238E27FC236}">
                <a16:creationId xmlns:a16="http://schemas.microsoft.com/office/drawing/2014/main" id="{16E05E1C-B061-493C-8679-07A2849AB1A0}"/>
              </a:ext>
            </a:extLst>
          </p:cNvPr>
          <p:cNvSpPr>
            <a:spLocks noGrp="1"/>
          </p:cNvSpPr>
          <p:nvPr>
            <p:ph idx="1"/>
          </p:nvPr>
        </p:nvSpPr>
        <p:spPr>
          <a:xfrm>
            <a:off x="507816" y="2240575"/>
            <a:ext cx="10554574" cy="3636511"/>
          </a:xfrm>
        </p:spPr>
        <p:txBody>
          <a:bodyPr>
            <a:normAutofit fontScale="92500"/>
          </a:bodyPr>
          <a:lstStyle/>
          <a:p>
            <a:pPr algn="just"/>
            <a:r>
              <a:rPr lang="es-MX" sz="2400" dirty="0"/>
              <a:t>La deserción es un problema educativo que afecta al desarrollo de la sociedad, y se da principalmente por falta de recursos económicos y por una desintegración familiar, también se conceptualiza como el abandono temporal o definitivo de los estudios formales realizados por un individuo como el proceso de abandono, voluntario o forzoso, de la carrera en la que se matricula un estudiante, por la influencia positiva o negativa de circunstancias internas o externas a él o ella. Algunos definen la deserción en la educación superior en forma más operativa como “la cantidad de estudiantes que abandonan el sistema de educación superior entre uno y otro período académico”. </a:t>
            </a:r>
          </a:p>
          <a:p>
            <a:endParaRPr lang="es-MX" dirty="0"/>
          </a:p>
        </p:txBody>
      </p:sp>
    </p:spTree>
    <p:extLst>
      <p:ext uri="{BB962C8B-B14F-4D97-AF65-F5344CB8AC3E}">
        <p14:creationId xmlns:p14="http://schemas.microsoft.com/office/powerpoint/2010/main" val="805854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4B0E5-7BC7-4A54-8642-3711A420F2B6}"/>
              </a:ext>
            </a:extLst>
          </p:cNvPr>
          <p:cNvSpPr>
            <a:spLocks noGrp="1"/>
          </p:cNvSpPr>
          <p:nvPr>
            <p:ph type="title"/>
          </p:nvPr>
        </p:nvSpPr>
        <p:spPr/>
        <p:txBody>
          <a:bodyPr/>
          <a:lstStyle/>
          <a:p>
            <a:r>
              <a:rPr lang="es-MX" dirty="0"/>
              <a:t>Definición de conceptos.</a:t>
            </a:r>
          </a:p>
        </p:txBody>
      </p:sp>
      <p:sp>
        <p:nvSpPr>
          <p:cNvPr id="3" name="Marcador de contenido 2">
            <a:extLst>
              <a:ext uri="{FF2B5EF4-FFF2-40B4-BE49-F238E27FC236}">
                <a16:creationId xmlns:a16="http://schemas.microsoft.com/office/drawing/2014/main" id="{B616CC9F-A170-46AA-8FB4-3B28254AD5DD}"/>
              </a:ext>
            </a:extLst>
          </p:cNvPr>
          <p:cNvSpPr>
            <a:spLocks noGrp="1"/>
          </p:cNvSpPr>
          <p:nvPr>
            <p:ph idx="1"/>
          </p:nvPr>
        </p:nvSpPr>
        <p:spPr/>
        <p:txBody>
          <a:bodyPr>
            <a:normAutofit fontScale="92500"/>
          </a:bodyPr>
          <a:lstStyle/>
          <a:p>
            <a:pPr algn="just"/>
            <a:r>
              <a:rPr lang="es-MX" sz="2400" dirty="0"/>
              <a:t>Estos comportamientos se caracterizan por: </a:t>
            </a:r>
          </a:p>
          <a:p>
            <a:pPr algn="just"/>
            <a:r>
              <a:rPr lang="es-MX" sz="2400" dirty="0"/>
              <a:t>• Abandono o suspensión voluntaria y definitiva de los estudios y del sistema de educación superior por parte del alumno.</a:t>
            </a:r>
          </a:p>
          <a:p>
            <a:pPr algn="just"/>
            <a:r>
              <a:rPr lang="es-MX" sz="2400" dirty="0"/>
              <a:t> • Abandono por parte de  los alumnos debido a deficiencias académicas y consecuentemente bajo rendimiento escolar.</a:t>
            </a:r>
          </a:p>
          <a:p>
            <a:pPr algn="just"/>
            <a:r>
              <a:rPr lang="es-MX" sz="2400" dirty="0"/>
              <a:t> • Cambio de carrera o de institución.</a:t>
            </a:r>
          </a:p>
          <a:p>
            <a:pPr algn="just"/>
            <a:r>
              <a:rPr lang="es-MX" sz="2400" dirty="0"/>
              <a:t> • Baja de los alumnos que alteran el orden y la disciplina institucional, lo que generalmente obstaculiza su ingreso a otra escuela o facultad. </a:t>
            </a:r>
          </a:p>
          <a:p>
            <a:endParaRPr lang="es-MX" dirty="0"/>
          </a:p>
        </p:txBody>
      </p:sp>
    </p:spTree>
    <p:extLst>
      <p:ext uri="{BB962C8B-B14F-4D97-AF65-F5344CB8AC3E}">
        <p14:creationId xmlns:p14="http://schemas.microsoft.com/office/powerpoint/2010/main" val="3839027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8CAED-2DDD-4F74-9FFA-C659B3180D74}"/>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935FAE66-F705-4112-9507-F849D5D94EDC}"/>
              </a:ext>
            </a:extLst>
          </p:cNvPr>
          <p:cNvSpPr>
            <a:spLocks noGrp="1"/>
          </p:cNvSpPr>
          <p:nvPr>
            <p:ph idx="1"/>
          </p:nvPr>
        </p:nvSpPr>
        <p:spPr/>
        <p:txBody>
          <a:bodyPr/>
          <a:lstStyle/>
          <a:p>
            <a:r>
              <a:rPr lang="es-MX" dirty="0"/>
              <a:t>Monge. (sábado, 31 de mayo de 2014). Trabajo colaborativo psicopedagogía. 12 de octubre de 2019, de Blogger Sitio web: http://trabajocolaborativoumayortrabajo.blogspot.com/2014/05/</a:t>
            </a:r>
          </a:p>
          <a:p>
            <a:r>
              <a:rPr lang="es-MX" dirty="0" err="1"/>
              <a:t>Anuies</a:t>
            </a:r>
            <a:r>
              <a:rPr lang="es-MX" dirty="0"/>
              <a:t>, Deserción, Rezago y Eficiencia terminal en las IES: propuesta metodológica para su estudio tomo, a. (2002).</a:t>
            </a:r>
          </a:p>
          <a:p>
            <a:r>
              <a:rPr lang="es-MX" u="sng" dirty="0">
                <a:hlinkClick r:id="rId2"/>
              </a:rPr>
              <a:t>https://ibero.mx/prensa/que-factores-provocan-la-desercion-escolar-en-el-primer-ano-de-universidad</a:t>
            </a:r>
            <a:endParaRPr lang="es-MX" dirty="0"/>
          </a:p>
          <a:p>
            <a:endParaRPr lang="es-MX" dirty="0"/>
          </a:p>
          <a:p>
            <a:endParaRPr lang="es-MX" dirty="0"/>
          </a:p>
        </p:txBody>
      </p:sp>
    </p:spTree>
    <p:extLst>
      <p:ext uri="{BB962C8B-B14F-4D97-AF65-F5344CB8AC3E}">
        <p14:creationId xmlns:p14="http://schemas.microsoft.com/office/powerpoint/2010/main" val="2898375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38</TotalTime>
  <Words>842</Words>
  <Application>Microsoft Office PowerPoint</Application>
  <PresentationFormat>Panorámica</PresentationFormat>
  <Paragraphs>40</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Century Gothic</vt:lpstr>
      <vt:lpstr>Wingdings 2</vt:lpstr>
      <vt:lpstr>Citable</vt:lpstr>
      <vt:lpstr>ESTUDIO ORIENTADO A IDENTIFICAR LAS PRINCIPALES CAUSAS DE DESERCIÓN REFERENTES A LOS ALUMNOS DE PRIMER SEMESTRE DE LA CARRERA DE ISC</vt:lpstr>
      <vt:lpstr>Marco teórico.</vt:lpstr>
      <vt:lpstr>Antecedentes y contexto.</vt:lpstr>
      <vt:lpstr>Teorías que hay sobre el tema, de acuerdo a la investigación de fuentes.</vt:lpstr>
      <vt:lpstr>Teorías que hay sobre el tema, de acuerdo a la investigación de fuentes.</vt:lpstr>
      <vt:lpstr>Teorías sobre del equipo referentes  al tema.</vt:lpstr>
      <vt:lpstr>Definición de conceptos.</vt:lpstr>
      <vt:lpstr>Definición de conceptos.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ORIENTADO A IDENTIFICAR LAS PRINCIPALES CAUSAS DE DESERCIÓN REFERENTES A LOS ALUMNOS DE PRIMER SEMESTRE DE LA CARRERA DE ISC</dc:title>
  <dc:creator>brayan ramirez</dc:creator>
  <cp:lastModifiedBy>brayan ramirez</cp:lastModifiedBy>
  <cp:revision>6</cp:revision>
  <dcterms:created xsi:type="dcterms:W3CDTF">2019-10-22T00:49:47Z</dcterms:created>
  <dcterms:modified xsi:type="dcterms:W3CDTF">2019-10-24T00:56:14Z</dcterms:modified>
</cp:coreProperties>
</file>