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10/6/2019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10/6/2019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10/6/2019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10/6/2019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10/6/2019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7D386-EC1D-4568-932F-FF59CD5AF455}"/>
              </a:ext>
            </a:extLst>
          </p:cNvPr>
          <p:cNvSpPr>
            <a:spLocks noGrp="1"/>
          </p:cNvSpPr>
          <p:nvPr>
            <p:ph type="ctrTitle"/>
          </p:nvPr>
        </p:nvSpPr>
        <p:spPr>
          <a:xfrm>
            <a:off x="932688" y="1273354"/>
            <a:ext cx="7381943" cy="2386584"/>
          </a:xfrm>
        </p:spPr>
        <p:txBody>
          <a:bodyPr>
            <a:normAutofit/>
          </a:bodyPr>
          <a:lstStyle/>
          <a:p>
            <a:r>
              <a:rPr lang="es-MX" sz="9800" dirty="0"/>
              <a:t>Texto Jurídico</a:t>
            </a:r>
            <a:br>
              <a:rPr lang="es-MX" dirty="0"/>
            </a:br>
            <a:endParaRPr lang="es-MX" dirty="0"/>
          </a:p>
        </p:txBody>
      </p:sp>
      <p:sp>
        <p:nvSpPr>
          <p:cNvPr id="3" name="Subtítulo 2">
            <a:extLst>
              <a:ext uri="{FF2B5EF4-FFF2-40B4-BE49-F238E27FC236}">
                <a16:creationId xmlns:a16="http://schemas.microsoft.com/office/drawing/2014/main" id="{10BFC6F8-8078-4085-AB00-B941007EC823}"/>
              </a:ext>
            </a:extLst>
          </p:cNvPr>
          <p:cNvSpPr>
            <a:spLocks noGrp="1"/>
          </p:cNvSpPr>
          <p:nvPr>
            <p:ph type="subTitle" idx="1"/>
          </p:nvPr>
        </p:nvSpPr>
        <p:spPr>
          <a:xfrm>
            <a:off x="1100015" y="4069080"/>
            <a:ext cx="7315200" cy="1515566"/>
          </a:xfrm>
        </p:spPr>
        <p:txBody>
          <a:bodyPr>
            <a:normAutofit/>
          </a:bodyPr>
          <a:lstStyle/>
          <a:p>
            <a:r>
              <a:rPr lang="es-MX" dirty="0"/>
              <a:t>Integrantes: </a:t>
            </a:r>
          </a:p>
          <a:p>
            <a:r>
              <a:rPr lang="es-MX" dirty="0"/>
              <a:t>Vilchis Rangel Adrián</a:t>
            </a:r>
          </a:p>
          <a:p>
            <a:r>
              <a:rPr lang="es-MX" dirty="0"/>
              <a:t>Brayan Ramirez Benítez</a:t>
            </a:r>
          </a:p>
          <a:p>
            <a:endParaRPr lang="es-MX" dirty="0"/>
          </a:p>
        </p:txBody>
      </p:sp>
    </p:spTree>
    <p:extLst>
      <p:ext uri="{BB962C8B-B14F-4D97-AF65-F5344CB8AC3E}">
        <p14:creationId xmlns:p14="http://schemas.microsoft.com/office/powerpoint/2010/main" val="57305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D3290-356E-42C1-8D2D-66D4D9CF3C71}"/>
              </a:ext>
            </a:extLst>
          </p:cNvPr>
          <p:cNvSpPr>
            <a:spLocks noGrp="1"/>
          </p:cNvSpPr>
          <p:nvPr>
            <p:ph type="title"/>
          </p:nvPr>
        </p:nvSpPr>
        <p:spPr/>
        <p:txBody>
          <a:bodyPr/>
          <a:lstStyle/>
          <a:p>
            <a:r>
              <a:rPr lang="es-MX" dirty="0"/>
              <a:t>¿Qué significa?</a:t>
            </a:r>
          </a:p>
        </p:txBody>
      </p:sp>
      <p:sp>
        <p:nvSpPr>
          <p:cNvPr id="3" name="Marcador de contenido 2">
            <a:extLst>
              <a:ext uri="{FF2B5EF4-FFF2-40B4-BE49-F238E27FC236}">
                <a16:creationId xmlns:a16="http://schemas.microsoft.com/office/drawing/2014/main" id="{C726ABD2-10E2-401D-8E53-DC9C5C84AB5A}"/>
              </a:ext>
            </a:extLst>
          </p:cNvPr>
          <p:cNvSpPr>
            <a:spLocks noGrp="1"/>
          </p:cNvSpPr>
          <p:nvPr>
            <p:ph idx="1"/>
          </p:nvPr>
        </p:nvSpPr>
        <p:spPr/>
        <p:txBody>
          <a:bodyPr/>
          <a:lstStyle/>
          <a:p>
            <a:pPr algn="just"/>
            <a:r>
              <a:rPr lang="es-MX" sz="2400" dirty="0"/>
              <a:t>El </a:t>
            </a:r>
            <a:r>
              <a:rPr lang="es-MX" sz="2400" b="1" dirty="0"/>
              <a:t>texto jurídico</a:t>
            </a:r>
            <a:r>
              <a:rPr lang="es-MX" sz="2400" dirty="0"/>
              <a:t> es aquel acto comunicativo que tiene carácter legal y que utiliza el lenguaje y los formatos propios del ámbito del derecho. A su vez, el derecho se refiere al conjunto particular de normas por las cuales se rigen las distintas sociedades humanas y cuyo cumplimiento es requerido por sus miembros. </a:t>
            </a:r>
          </a:p>
          <a:p>
            <a:endParaRPr lang="es-MX" dirty="0"/>
          </a:p>
        </p:txBody>
      </p:sp>
    </p:spTree>
    <p:extLst>
      <p:ext uri="{BB962C8B-B14F-4D97-AF65-F5344CB8AC3E}">
        <p14:creationId xmlns:p14="http://schemas.microsoft.com/office/powerpoint/2010/main" val="301548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4FB96-A6FE-4188-B32D-80C8A52E4B46}"/>
              </a:ext>
            </a:extLst>
          </p:cNvPr>
          <p:cNvSpPr>
            <a:spLocks noGrp="1"/>
          </p:cNvSpPr>
          <p:nvPr>
            <p:ph type="title"/>
          </p:nvPr>
        </p:nvSpPr>
        <p:spPr/>
        <p:txBody>
          <a:bodyPr/>
          <a:lstStyle/>
          <a:p>
            <a:r>
              <a:rPr lang="es-MX" dirty="0"/>
              <a:t>Características del texto jurídico.</a:t>
            </a:r>
          </a:p>
        </p:txBody>
      </p:sp>
      <p:sp>
        <p:nvSpPr>
          <p:cNvPr id="3" name="Marcador de contenido 2">
            <a:extLst>
              <a:ext uri="{FF2B5EF4-FFF2-40B4-BE49-F238E27FC236}">
                <a16:creationId xmlns:a16="http://schemas.microsoft.com/office/drawing/2014/main" id="{19AEA42F-FBD4-4474-B5C4-9791452D371B}"/>
              </a:ext>
            </a:extLst>
          </p:cNvPr>
          <p:cNvSpPr>
            <a:spLocks noGrp="1"/>
          </p:cNvSpPr>
          <p:nvPr>
            <p:ph idx="1"/>
          </p:nvPr>
        </p:nvSpPr>
        <p:spPr>
          <a:xfrm>
            <a:off x="3869268" y="731520"/>
            <a:ext cx="7315200" cy="5253228"/>
          </a:xfrm>
        </p:spPr>
        <p:txBody>
          <a:bodyPr>
            <a:normAutofit/>
          </a:bodyPr>
          <a:lstStyle/>
          <a:p>
            <a:pPr algn="just"/>
            <a:r>
              <a:rPr lang="es-MX" b="1" dirty="0"/>
              <a:t>Lenguaje especializado</a:t>
            </a:r>
          </a:p>
          <a:p>
            <a:pPr algn="just"/>
            <a:r>
              <a:rPr lang="es-MX" dirty="0"/>
              <a:t>En el texto jurídico, es necesario que el vocabulario sea preciso y claro y que, además, esté libre de ambigüedades. Por esta razón, la terminología que se maneja es bastante específica. En general, el significado de los términos usados se alejan del usado en el lenguaje corriente.</a:t>
            </a:r>
          </a:p>
          <a:p>
            <a:pPr algn="just"/>
            <a:r>
              <a:rPr lang="es-MX" b="1" dirty="0"/>
              <a:t>Uso de latinismos</a:t>
            </a:r>
          </a:p>
          <a:p>
            <a:pPr algn="just"/>
            <a:r>
              <a:rPr lang="es-MX" dirty="0"/>
              <a:t>Es muy frecuente el uso de latinismos -palabras que provienen del latín- en los textos relacionados con el derecho. El latín ha jugado un papel relevante en la historia del desarrollo de los sistemas jurídicos en la civilización occidental. </a:t>
            </a:r>
          </a:p>
          <a:p>
            <a:endParaRPr lang="es-MX" dirty="0"/>
          </a:p>
        </p:txBody>
      </p:sp>
    </p:spTree>
    <p:extLst>
      <p:ext uri="{BB962C8B-B14F-4D97-AF65-F5344CB8AC3E}">
        <p14:creationId xmlns:p14="http://schemas.microsoft.com/office/powerpoint/2010/main" val="142615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3B997-2719-4D67-8F01-313EEF76E4D2}"/>
              </a:ext>
            </a:extLst>
          </p:cNvPr>
          <p:cNvSpPr>
            <a:spLocks noGrp="1"/>
          </p:cNvSpPr>
          <p:nvPr>
            <p:ph type="title"/>
          </p:nvPr>
        </p:nvSpPr>
        <p:spPr/>
        <p:txBody>
          <a:bodyPr/>
          <a:lstStyle/>
          <a:p>
            <a:r>
              <a:rPr lang="es-MX" dirty="0"/>
              <a:t>Características del texto jurídico.</a:t>
            </a:r>
          </a:p>
        </p:txBody>
      </p:sp>
      <p:sp>
        <p:nvSpPr>
          <p:cNvPr id="5" name="Marcador de contenido 2">
            <a:extLst>
              <a:ext uri="{FF2B5EF4-FFF2-40B4-BE49-F238E27FC236}">
                <a16:creationId xmlns:a16="http://schemas.microsoft.com/office/drawing/2014/main" id="{FDBEBD3A-175C-45EC-A678-45A2EBC0C86C}"/>
              </a:ext>
            </a:extLst>
          </p:cNvPr>
          <p:cNvSpPr>
            <a:spLocks noGrp="1"/>
          </p:cNvSpPr>
          <p:nvPr>
            <p:ph idx="1"/>
          </p:nvPr>
        </p:nvSpPr>
        <p:spPr>
          <a:xfrm>
            <a:off x="3868738" y="863600"/>
            <a:ext cx="7315200" cy="5121275"/>
          </a:xfrm>
        </p:spPr>
        <p:txBody>
          <a:bodyPr>
            <a:normAutofit/>
          </a:bodyPr>
          <a:lstStyle/>
          <a:p>
            <a:pPr algn="just"/>
            <a:r>
              <a:rPr lang="es-MX" b="1" dirty="0"/>
              <a:t>Función </a:t>
            </a:r>
          </a:p>
          <a:p>
            <a:pPr algn="just"/>
            <a:r>
              <a:rPr lang="es-MX" dirty="0"/>
              <a:t>En general, un texto jurídico tiene como función principal la formulación, preservación, aclaración e implementación de las reglas según las cuales deben regularse las relaciones entre los miembros de la sociedad. </a:t>
            </a:r>
          </a:p>
          <a:p>
            <a:pPr algn="just"/>
            <a:r>
              <a:rPr lang="es-MX" dirty="0"/>
              <a:t>Por otro lado, aquellos que guardan relación con las leyes usualmente cubren los aspectos de codificación, aclaración, ejemplificación y aplicación de las leyes.</a:t>
            </a:r>
          </a:p>
          <a:p>
            <a:pPr algn="just"/>
            <a:r>
              <a:rPr lang="es-MX" dirty="0"/>
              <a:t>De allí surgen códigos legales, explicaciones explícitas y normativas de las leyes, compilaciones de precedentes legales y textos relacionados con juicios y procedimientos legales. </a:t>
            </a:r>
          </a:p>
          <a:p>
            <a:pPr marL="0" indent="0" algn="just">
              <a:buNone/>
            </a:pPr>
            <a:endParaRPr lang="es-MX" dirty="0"/>
          </a:p>
          <a:p>
            <a:endParaRPr lang="es-MX" dirty="0"/>
          </a:p>
        </p:txBody>
      </p:sp>
    </p:spTree>
    <p:extLst>
      <p:ext uri="{BB962C8B-B14F-4D97-AF65-F5344CB8AC3E}">
        <p14:creationId xmlns:p14="http://schemas.microsoft.com/office/powerpoint/2010/main" val="325975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BABE0-6428-4F70-8479-C0D275603B64}"/>
              </a:ext>
            </a:extLst>
          </p:cNvPr>
          <p:cNvSpPr>
            <a:spLocks noGrp="1"/>
          </p:cNvSpPr>
          <p:nvPr>
            <p:ph type="title"/>
          </p:nvPr>
        </p:nvSpPr>
        <p:spPr/>
        <p:txBody>
          <a:bodyPr/>
          <a:lstStyle/>
          <a:p>
            <a:r>
              <a:rPr lang="es-MX" dirty="0"/>
              <a:t>Estructura del texto jurídico.</a:t>
            </a:r>
          </a:p>
        </p:txBody>
      </p:sp>
      <p:sp>
        <p:nvSpPr>
          <p:cNvPr id="3" name="Marcador de contenido 2">
            <a:extLst>
              <a:ext uri="{FF2B5EF4-FFF2-40B4-BE49-F238E27FC236}">
                <a16:creationId xmlns:a16="http://schemas.microsoft.com/office/drawing/2014/main" id="{12D690A5-9FA0-4414-AE98-93EFE10FAC92}"/>
              </a:ext>
            </a:extLst>
          </p:cNvPr>
          <p:cNvSpPr>
            <a:spLocks noGrp="1"/>
          </p:cNvSpPr>
          <p:nvPr>
            <p:ph idx="1"/>
          </p:nvPr>
        </p:nvSpPr>
        <p:spPr>
          <a:xfrm>
            <a:off x="3869268" y="1051560"/>
            <a:ext cx="7315200" cy="5212080"/>
          </a:xfrm>
        </p:spPr>
        <p:txBody>
          <a:bodyPr>
            <a:normAutofit/>
          </a:bodyPr>
          <a:lstStyle/>
          <a:p>
            <a:pPr algn="just"/>
            <a:r>
              <a:rPr lang="es-MX" dirty="0"/>
              <a:t>La estructura (plan de organización, disposición y relación entre las diferentes partes y elementos) de un texto jurídico depende de su función particular.</a:t>
            </a:r>
          </a:p>
          <a:p>
            <a:pPr algn="just"/>
            <a:r>
              <a:rPr lang="es-MX" dirty="0"/>
              <a:t>La mayoría de los géneros de textos legales -como leyes, contratos, sentencias, poderes notariales- tienen un formato estándar. Este depende de los formalismos específicos de cada sociedad.</a:t>
            </a:r>
          </a:p>
          <a:p>
            <a:pPr algn="just"/>
            <a:r>
              <a:rPr lang="es-MX" dirty="0"/>
              <a:t>Estos formatos incluyen, además, elementos como el espaciado, la configuración de los párrafos y el uso de los signos de puntuación. En caso de algunos géneros jurídicos también se toman en cuenta las características tipográficas (mayúsculas, tipo de letra, negrita y cursivas).</a:t>
            </a:r>
          </a:p>
          <a:p>
            <a:endParaRPr lang="es-MX" dirty="0"/>
          </a:p>
        </p:txBody>
      </p:sp>
    </p:spTree>
    <p:extLst>
      <p:ext uri="{BB962C8B-B14F-4D97-AF65-F5344CB8AC3E}">
        <p14:creationId xmlns:p14="http://schemas.microsoft.com/office/powerpoint/2010/main" val="71468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BABE0-6428-4F70-8479-C0D275603B64}"/>
              </a:ext>
            </a:extLst>
          </p:cNvPr>
          <p:cNvSpPr>
            <a:spLocks noGrp="1"/>
          </p:cNvSpPr>
          <p:nvPr>
            <p:ph type="title"/>
          </p:nvPr>
        </p:nvSpPr>
        <p:spPr/>
        <p:txBody>
          <a:bodyPr/>
          <a:lstStyle/>
          <a:p>
            <a:r>
              <a:rPr lang="es-MX" dirty="0"/>
              <a:t>Estructura del texto jurídico.</a:t>
            </a:r>
          </a:p>
        </p:txBody>
      </p:sp>
      <p:sp>
        <p:nvSpPr>
          <p:cNvPr id="3" name="Marcador de contenido 2">
            <a:extLst>
              <a:ext uri="{FF2B5EF4-FFF2-40B4-BE49-F238E27FC236}">
                <a16:creationId xmlns:a16="http://schemas.microsoft.com/office/drawing/2014/main" id="{12D690A5-9FA0-4414-AE98-93EFE10FAC92}"/>
              </a:ext>
            </a:extLst>
          </p:cNvPr>
          <p:cNvSpPr>
            <a:spLocks noGrp="1"/>
          </p:cNvSpPr>
          <p:nvPr>
            <p:ph idx="1"/>
          </p:nvPr>
        </p:nvSpPr>
        <p:spPr>
          <a:xfrm>
            <a:off x="3869268" y="1051560"/>
            <a:ext cx="7315200" cy="5212080"/>
          </a:xfrm>
        </p:spPr>
        <p:txBody>
          <a:bodyPr>
            <a:normAutofit/>
          </a:bodyPr>
          <a:lstStyle/>
          <a:p>
            <a:pPr algn="just"/>
            <a:r>
              <a:rPr lang="es-MX" dirty="0"/>
              <a:t>Muchos de los textos jurídicos son bastante elaborados en términos de estructura. Esta, especialmente la de los documentos legales de rutina, tiende a ser repetitiva y a cambiar muy poco a través del tiempo. </a:t>
            </a:r>
          </a:p>
          <a:p>
            <a:pPr algn="just"/>
            <a:r>
              <a:rPr lang="es-MX" dirty="0"/>
              <a:t>Por ejemplo, un contrato suele tener premisas, disposiciones operativas, definiciones, representación y garantías, ley aplicable, cláusula, firmas y fechas.</a:t>
            </a:r>
          </a:p>
          <a:p>
            <a:pPr algn="just"/>
            <a:r>
              <a:rPr lang="es-MX" dirty="0"/>
              <a:t>Por su parte, una sentencia judicial comúnmente comienza con una introducción en la que se identifican las partes y el problema y se define la relación legal entre las partes, entre otros elementos.</a:t>
            </a:r>
          </a:p>
          <a:p>
            <a:endParaRPr lang="es-MX" dirty="0"/>
          </a:p>
        </p:txBody>
      </p:sp>
    </p:spTree>
    <p:extLst>
      <p:ext uri="{BB962C8B-B14F-4D97-AF65-F5344CB8AC3E}">
        <p14:creationId xmlns:p14="http://schemas.microsoft.com/office/powerpoint/2010/main" val="1089513112"/>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Marco</Template>
  <TotalTime>11</TotalTime>
  <Words>493</Words>
  <Application>Microsoft Office PowerPoint</Application>
  <PresentationFormat>Panorámica</PresentationFormat>
  <Paragraphs>24</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Corbel</vt:lpstr>
      <vt:lpstr>Wingdings 2</vt:lpstr>
      <vt:lpstr>Marco</vt:lpstr>
      <vt:lpstr>Texto Jurídico </vt:lpstr>
      <vt:lpstr>¿Qué significa?</vt:lpstr>
      <vt:lpstr>Características del texto jurídico.</vt:lpstr>
      <vt:lpstr>Características del texto jurídico.</vt:lpstr>
      <vt:lpstr>Estructura del texto jurídico.</vt:lpstr>
      <vt:lpstr>Estructura del texto jurídico.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Texto Jurídico </dc:title>
  <dc:creator>brayan ramirez</dc:creator>
  <cp:lastModifiedBy>brayan ramirez</cp:lastModifiedBy>
  <cp:revision>3</cp:revision>
  <dcterms:created xsi:type="dcterms:W3CDTF">2019-10-07T03:14:48Z</dcterms:created>
  <dcterms:modified xsi:type="dcterms:W3CDTF">2019-10-07T03:26:49Z</dcterms:modified>
</cp:coreProperties>
</file>