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1416F-52C9-493F-B8AC-2DCE206D18F8}" v="1" dt="2025-02-12T21:50:35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6321416F-52C9-493F-B8AC-2DCE206D18F8}"/>
    <pc:docChg chg="undo custSel modSld">
      <pc:chgData name="Brayan Stieven Torres Ovalle" userId="3ae98a47-0287-4a82-93ea-b0c285f61899" providerId="ADAL" clId="{6321416F-52C9-493F-B8AC-2DCE206D18F8}" dt="2025-02-12T21:52:09.553" v="95" actId="20577"/>
      <pc:docMkLst>
        <pc:docMk/>
      </pc:docMkLst>
      <pc:sldChg chg="addSp delSp modSp mod setBg setClrOvrMap">
        <pc:chgData name="Brayan Stieven Torres Ovalle" userId="3ae98a47-0287-4a82-93ea-b0c285f61899" providerId="ADAL" clId="{6321416F-52C9-493F-B8AC-2DCE206D18F8}" dt="2025-02-12T21:50:59.474" v="5" actId="26606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3" creationId="{6FAA611C-86A3-45FB-9515-8E642BCC8380}"/>
          </ac:spMkLst>
        </pc:spChg>
        <pc:spChg chg="ad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20" creationId="{86C16C40-7C29-4ACC-B851-7E08E459B596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5" creationId="{3F088236-D655-4F88-B238-E16762358025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7" creationId="{3DAC0C92-199E-475C-9390-119A9B027276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9" creationId="{C4CFB339-0ED8-4FE2-9EF1-6D1375B8499B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1" creationId="{31896C80-2069-4431-9C19-83B913734490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3" creationId="{BF120A21-0841-4823-B0C4-28AEBCEF9B78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5" creationId="{DBB05BAE-BBD3-4289-899F-A6851503C6B0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7" creationId="{9874D11C-36F5-4BBE-A490-019A54E953B0}"/>
          </ac:spMkLst>
        </pc:spChg>
        <pc:grpChg chg="add">
          <ac:chgData name="Brayan Stieven Torres Ovalle" userId="3ae98a47-0287-4a82-93ea-b0c285f61899" providerId="ADAL" clId="{6321416F-52C9-493F-B8AC-2DCE206D18F8}" dt="2025-02-12T21:50:59.474" v="5" actId="26606"/>
          <ac:grpSpMkLst>
            <pc:docMk/>
            <pc:sldMk cId="3211097071" sldId="260"/>
            <ac:grpSpMk id="8" creationId="{09EA7EA7-74F5-4EE2-8E3D-1A10308259D7}"/>
          </ac:grpSpMkLst>
        </pc:grpChg>
        <pc:grpChg chg="add">
          <ac:chgData name="Brayan Stieven Torres Ovalle" userId="3ae98a47-0287-4a82-93ea-b0c285f61899" providerId="ADAL" clId="{6321416F-52C9-493F-B8AC-2DCE206D18F8}" dt="2025-02-12T21:50:59.474" v="5" actId="26606"/>
          <ac:grpSpMkLst>
            <pc:docMk/>
            <pc:sldMk cId="3211097071" sldId="260"/>
            <ac:grpSpMk id="22" creationId="{CDD733AE-DD5E-4C77-8BCD-72BF12A06BB1}"/>
          </ac:grpSpMkLst>
        </pc:grpChg>
        <pc:picChg chg="add del">
          <ac:chgData name="Brayan Stieven Torres Ovalle" userId="3ae98a47-0287-4a82-93ea-b0c285f61899" providerId="ADAL" clId="{6321416F-52C9-493F-B8AC-2DCE206D18F8}" dt="2025-02-12T21:50:59.458" v="4" actId="26606"/>
          <ac:picMkLst>
            <pc:docMk/>
            <pc:sldMk cId="3211097071" sldId="260"/>
            <ac:picMk id="5" creationId="{7200FF34-C417-974C-4473-10A26488D81D}"/>
          </ac:picMkLst>
        </pc:picChg>
      </pc:sldChg>
      <pc:sldChg chg="addSp modSp mod setBg setClrOvrMap">
        <pc:chgData name="Brayan Stieven Torres Ovalle" userId="3ae98a47-0287-4a82-93ea-b0c285f61899" providerId="ADAL" clId="{6321416F-52C9-493F-B8AC-2DCE206D18F8}" dt="2025-02-12T21:51:04.655" v="6" actId="26606"/>
        <pc:sldMkLst>
          <pc:docMk/>
          <pc:sldMk cId="3474374108" sldId="261"/>
        </pc:sldMkLst>
        <pc:spChg chg="mo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3" creationId="{7E553C8D-642C-4140-A479-816F91540890}"/>
          </ac:spMkLst>
        </pc:spChg>
        <pc:spChg chg="ad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20" creationId="{86C16C40-7C29-4ACC-B851-7E08E459B596}"/>
          </ac:spMkLst>
        </pc:spChg>
        <pc:grpChg chg="add">
          <ac:chgData name="Brayan Stieven Torres Ovalle" userId="3ae98a47-0287-4a82-93ea-b0c285f61899" providerId="ADAL" clId="{6321416F-52C9-493F-B8AC-2DCE206D18F8}" dt="2025-02-12T21:51:04.655" v="6" actId="26606"/>
          <ac:grpSpMkLst>
            <pc:docMk/>
            <pc:sldMk cId="3474374108" sldId="261"/>
            <ac:grpSpMk id="8" creationId="{09EA7EA7-74F5-4EE2-8E3D-1A10308259D7}"/>
          </ac:grpSpMkLst>
        </pc:grpChg>
        <pc:grpChg chg="add">
          <ac:chgData name="Brayan Stieven Torres Ovalle" userId="3ae98a47-0287-4a82-93ea-b0c285f61899" providerId="ADAL" clId="{6321416F-52C9-493F-B8AC-2DCE206D18F8}" dt="2025-02-12T21:51:04.655" v="6" actId="26606"/>
          <ac:grpSpMkLst>
            <pc:docMk/>
            <pc:sldMk cId="3474374108" sldId="261"/>
            <ac:grpSpMk id="22" creationId="{CDD733AE-DD5E-4C77-8BCD-72BF12A06BB1}"/>
          </ac:grpSpMkLst>
        </pc:grpChg>
      </pc:sldChg>
      <pc:sldChg chg="modSp">
        <pc:chgData name="Brayan Stieven Torres Ovalle" userId="3ae98a47-0287-4a82-93ea-b0c285f61899" providerId="ADAL" clId="{6321416F-52C9-493F-B8AC-2DCE206D18F8}" dt="2025-02-12T21:50:35.538" v="0"/>
        <pc:sldMkLst>
          <pc:docMk/>
          <pc:sldMk cId="2273654065" sldId="263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2273654065" sldId="263"/>
            <ac:spMk id="2" creationId="{CC294604-D3CE-443E-8959-B1E250941CF8}"/>
          </ac:spMkLst>
        </pc:spChg>
      </pc:sldChg>
      <pc:sldChg chg="modSp">
        <pc:chgData name="Brayan Stieven Torres Ovalle" userId="3ae98a47-0287-4a82-93ea-b0c285f61899" providerId="ADAL" clId="{6321416F-52C9-493F-B8AC-2DCE206D18F8}" dt="2025-02-12T21:50:35.538" v="0"/>
        <pc:sldMkLst>
          <pc:docMk/>
          <pc:sldMk cId="147939184" sldId="264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47939184" sldId="264"/>
            <ac:spMk id="2" creationId="{AA413BE7-A251-4068-BA4B-B01201C5D13D}"/>
          </ac:spMkLst>
        </pc:spChg>
      </pc:sldChg>
      <pc:sldChg chg="modSp mod">
        <pc:chgData name="Brayan Stieven Torres Ovalle" userId="3ae98a47-0287-4a82-93ea-b0c285f61899" providerId="ADAL" clId="{6321416F-52C9-493F-B8AC-2DCE206D18F8}" dt="2025-02-12T21:50:35.665" v="2" actId="27636"/>
        <pc:sldMkLst>
          <pc:docMk/>
          <pc:sldMk cId="1216713260" sldId="267"/>
        </pc:sldMkLst>
        <pc:spChg chg="mod">
          <ac:chgData name="Brayan Stieven Torres Ovalle" userId="3ae98a47-0287-4a82-93ea-b0c285f61899" providerId="ADAL" clId="{6321416F-52C9-493F-B8AC-2DCE206D18F8}" dt="2025-02-12T21:50:35.665" v="2" actId="27636"/>
          <ac:spMkLst>
            <pc:docMk/>
            <pc:sldMk cId="1216713260" sldId="267"/>
            <ac:spMk id="2" creationId="{87AD1C51-5DAE-48B6-8A71-37F2AE39128F}"/>
          </ac:spMkLst>
        </pc:spChg>
        <pc:spChg chg="mod">
          <ac:chgData name="Brayan Stieven Torres Ovalle" userId="3ae98a47-0287-4a82-93ea-b0c285f61899" providerId="ADAL" clId="{6321416F-52C9-493F-B8AC-2DCE206D18F8}" dt="2025-02-12T21:50:35.665" v="1" actId="27636"/>
          <ac:spMkLst>
            <pc:docMk/>
            <pc:sldMk cId="1216713260" sldId="267"/>
            <ac:spMk id="3" creationId="{A10C2644-7597-4489-B72E-5E368D1E4BE7}"/>
          </ac:spMkLst>
        </pc:spChg>
      </pc:sldChg>
      <pc:sldChg chg="delSp modSp mod">
        <pc:chgData name="Brayan Stieven Torres Ovalle" userId="3ae98a47-0287-4a82-93ea-b0c285f61899" providerId="ADAL" clId="{6321416F-52C9-493F-B8AC-2DCE206D18F8}" dt="2025-02-12T21:51:19.370" v="7" actId="478"/>
        <pc:sldMkLst>
          <pc:docMk/>
          <pc:sldMk cId="1873082405" sldId="269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873082405" sldId="269"/>
            <ac:spMk id="2" creationId="{8451A709-4BA8-45CD-B63E-5EF0B2D36225}"/>
          </ac:spMkLst>
        </pc:spChg>
        <pc:inkChg chg="del">
          <ac:chgData name="Brayan Stieven Torres Ovalle" userId="3ae98a47-0287-4a82-93ea-b0c285f61899" providerId="ADAL" clId="{6321416F-52C9-493F-B8AC-2DCE206D18F8}" dt="2025-02-12T21:51:19.370" v="7" actId="478"/>
          <ac:inkMkLst>
            <pc:docMk/>
            <pc:sldMk cId="1873082405" sldId="269"/>
            <ac:inkMk id="3" creationId="{1F2F2162-2E00-E3EF-789D-07F4A3C5B36A}"/>
          </ac:inkMkLst>
        </pc:inkChg>
      </pc:sldChg>
      <pc:sldChg chg="modSp mod">
        <pc:chgData name="Brayan Stieven Torres Ovalle" userId="3ae98a47-0287-4a82-93ea-b0c285f61899" providerId="ADAL" clId="{6321416F-52C9-493F-B8AC-2DCE206D18F8}" dt="2025-02-12T21:52:09.553" v="95" actId="20577"/>
        <pc:sldMkLst>
          <pc:docMk/>
          <pc:sldMk cId="1792942744" sldId="270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792942744" sldId="270"/>
            <ac:spMk id="2" creationId="{6ABFD65C-71A3-49BC-B24C-2DD34851ACA8}"/>
          </ac:spMkLst>
        </pc:spChg>
        <pc:spChg chg="mod">
          <ac:chgData name="Brayan Stieven Torres Ovalle" userId="3ae98a47-0287-4a82-93ea-b0c285f61899" providerId="ADAL" clId="{6321416F-52C9-493F-B8AC-2DCE206D18F8}" dt="2025-02-12T21:52:09.553" v="95" actId="20577"/>
          <ac:spMkLst>
            <pc:docMk/>
            <pc:sldMk cId="1792942744" sldId="270"/>
            <ac:spMk id="3" creationId="{03D1C85A-3F1C-49D4-8B94-B87878689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8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1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6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13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42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6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98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17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27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4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1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9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9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storres@universidadean.edu.co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3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9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5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Elementos básicos de un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AA611C-86A3-45FB-9515-8E642BCC8380}"/>
              </a:ext>
            </a:extLst>
          </p:cNvPr>
          <p:cNvSpPr txBox="1"/>
          <p:nvPr/>
        </p:nvSpPr>
        <p:spPr>
          <a:xfrm>
            <a:off x="4348716" y="2571750"/>
            <a:ext cx="33492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/>
              <a:t>Brayan Torres</a:t>
            </a:r>
          </a:p>
          <a:p>
            <a:pPr>
              <a:spcAft>
                <a:spcPts val="600"/>
              </a:spcAft>
            </a:pPr>
            <a:r>
              <a:rPr lang="es-ES">
                <a:hlinkClick r:id="rId2"/>
              </a:rPr>
              <a:t>bstorres@universidadean.edu.co</a:t>
            </a:r>
            <a:endParaRPr lang="es-ES"/>
          </a:p>
          <a:p>
            <a:pPr>
              <a:spcAft>
                <a:spcPts val="600"/>
              </a:spcAft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EF35-D0D9-438D-82EC-A60C65F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46491"/>
            <a:ext cx="8229600" cy="857250"/>
          </a:xfrm>
        </p:spPr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Expresiones: relacionales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BD633-558B-4ACC-A715-D77268A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30" y="1010066"/>
            <a:ext cx="5734493" cy="38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A709-4BA8-45CD-B63E-5EF0B2D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Expresiones Lógicas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438F690-1C30-47BE-A22E-0CCAF44A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41235"/>
              </p:ext>
            </p:extLst>
          </p:nvPr>
        </p:nvGraphicFramePr>
        <p:xfrm>
          <a:off x="474920" y="1403587"/>
          <a:ext cx="7265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61">
                  <a:extLst>
                    <a:ext uri="{9D8B030D-6E8A-4147-A177-3AD203B41FA5}">
                      <a16:colId xmlns:a16="http://schemas.microsoft.com/office/drawing/2014/main" val="2530385179"/>
                    </a:ext>
                  </a:extLst>
                </a:gridCol>
                <a:gridCol w="4635441">
                  <a:extLst>
                    <a:ext uri="{9D8B030D-6E8A-4147-A177-3AD203B41FA5}">
                      <a16:colId xmlns:a16="http://schemas.microsoft.com/office/drawing/2014/main" val="41421214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68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And 3&gt;4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las dos condiciones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3&gt;4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al menos una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 la expresión no se cumple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1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8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FD65C-71A3-49BC-B24C-2DD34851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Tarea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1C85A-3F1C-49D4-8B94-B8787868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170594"/>
            <a:ext cx="54483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Traducir taller de estructuras secuenciales a Python </a:t>
            </a:r>
            <a:r>
              <a:rPr lang="es-ES" sz="1800"/>
              <a:t>del ejercicio 1 al 12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9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Contenido / 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553C8D-642C-4140-A479-816F91540890}"/>
              </a:ext>
            </a:extLst>
          </p:cNvPr>
          <p:cNvSpPr txBox="1"/>
          <p:nvPr/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Pseudocódigo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Diagramas de flujo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Datos y tipo de datos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Constantes y variables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Expresiones: aritméticas, lógicas. </a:t>
            </a: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52C126-33CA-48C6-AEE7-C49760EE238C}"/>
              </a:ext>
            </a:extLst>
          </p:cNvPr>
          <p:cNvSpPr txBox="1"/>
          <p:nvPr/>
        </p:nvSpPr>
        <p:spPr>
          <a:xfrm>
            <a:off x="914401" y="244550"/>
            <a:ext cx="5326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B050"/>
                </a:solidFill>
              </a:rPr>
              <a:t>Pseudocódigo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8A281A-EAE8-48A3-9685-CA2178044598}"/>
              </a:ext>
            </a:extLst>
          </p:cNvPr>
          <p:cNvSpPr txBox="1"/>
          <p:nvPr/>
        </p:nvSpPr>
        <p:spPr>
          <a:xfrm>
            <a:off x="579223" y="901660"/>
            <a:ext cx="678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ciencias de la computación, y análisis numérico, el </a:t>
            </a:r>
            <a:r>
              <a:rPr lang="es-ES" b="1" dirty="0"/>
              <a:t>pseudocódigo</a:t>
            </a:r>
            <a:r>
              <a:rPr lang="es-ES" dirty="0"/>
              <a:t>​ (o lenguaje de descripción algorítmico) es una descripción de alto nivel compacta e informal​ del principio operativo de un programa informático u otro algoritmo.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38D41-DCB9-4AC8-8701-24FAA595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1" y="2469454"/>
            <a:ext cx="3845120" cy="10073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E1E4E4-8599-416C-8A61-986DD24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76" y="3476847"/>
            <a:ext cx="2190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303037"/>
            <a:ext cx="461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</a:rPr>
              <a:t>Diagrama de Flujo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5DAD6C-8DB0-426E-8380-BF6BDAB7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4" y="2302490"/>
            <a:ext cx="3592879" cy="19111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85701A-C0E1-40A1-8B09-65F1B6A733D7}"/>
              </a:ext>
            </a:extLst>
          </p:cNvPr>
          <p:cNvSpPr txBox="1"/>
          <p:nvPr/>
        </p:nvSpPr>
        <p:spPr>
          <a:xfrm>
            <a:off x="429062" y="1148316"/>
            <a:ext cx="709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diagrama de flujo o flujograma o diagrama de actividades es la representación gráfica de un algoritmo o proceso.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599930-2E87-4DB7-8840-DC027502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68" y="1915546"/>
            <a:ext cx="2080373" cy="30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4604-D3CE-443E-8959-B1E25094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F4DB6-A478-49BD-B0A4-3AF49317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8229600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Los datos, por ejemplo, pueden ser números, palabras o variables, en cambio, la información son estos datos procesados para que haga sentido en un contexto específico. Se puede decir entonces que los datos se usan para obtener información.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A2C84-51FF-4221-83D8-F0787F57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62" y="2317897"/>
            <a:ext cx="2404287" cy="2404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AE0B1-3F03-43E1-B50D-24C82A09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6" y="2708672"/>
            <a:ext cx="4030344" cy="1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3BE7-A251-4068-BA4B-B01201C5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Tipos de datos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2AE06A7-FFD8-486D-8A4A-09DA10B24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7810"/>
              </p:ext>
            </p:extLst>
          </p:nvPr>
        </p:nvGraphicFramePr>
        <p:xfrm>
          <a:off x="340242" y="907285"/>
          <a:ext cx="74746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86">
                  <a:extLst>
                    <a:ext uri="{9D8B030D-6E8A-4147-A177-3AD203B41FA5}">
                      <a16:colId xmlns:a16="http://schemas.microsoft.com/office/drawing/2014/main" val="2261427514"/>
                    </a:ext>
                  </a:extLst>
                </a:gridCol>
                <a:gridCol w="1125296">
                  <a:extLst>
                    <a:ext uri="{9D8B030D-6E8A-4147-A177-3AD203B41FA5}">
                      <a16:colId xmlns:a16="http://schemas.microsoft.com/office/drawing/2014/main" val="733662130"/>
                    </a:ext>
                  </a:extLst>
                </a:gridCol>
                <a:gridCol w="3595560">
                  <a:extLst>
                    <a:ext uri="{9D8B030D-6E8A-4147-A177-3AD203B41FA5}">
                      <a16:colId xmlns:a16="http://schemas.microsoft.com/office/drawing/2014/main" val="533706648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972155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07662"/>
                  </a:ext>
                </a:extLst>
              </a:tr>
              <a:tr h="198976">
                <a:tc>
                  <a:txBody>
                    <a:bodyPr/>
                    <a:lstStyle/>
                    <a:p>
                      <a:r>
                        <a:rPr lang="es-ES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con precisión fija.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en caso de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42L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dirty="0">
                          <a:effectLst/>
                        </a:rPr>
                        <a:t>456966786151987643L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 flotante de doble precisión.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complex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real y parte imaginaria 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(4.5 + 3j)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Boolean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lógico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representar valores de lógica 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True, False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 gregoriana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12/04/2021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DateTime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y  tiempo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gregoriana y hora militar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Hora/Minutos/Segundo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376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1D2692-A245-4983-89C9-108F9618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4269"/>
              </p:ext>
            </p:extLst>
          </p:nvPr>
        </p:nvGraphicFramePr>
        <p:xfrm>
          <a:off x="340242" y="4401820"/>
          <a:ext cx="7474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418">
                  <a:extLst>
                    <a:ext uri="{9D8B030D-6E8A-4147-A177-3AD203B41FA5}">
                      <a16:colId xmlns:a16="http://schemas.microsoft.com/office/drawing/2014/main" val="1938597041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2783361581"/>
                    </a:ext>
                  </a:extLst>
                </a:gridCol>
                <a:gridCol w="3561907">
                  <a:extLst>
                    <a:ext uri="{9D8B030D-6E8A-4147-A177-3AD203B41FA5}">
                      <a16:colId xmlns:a16="http://schemas.microsoft.com/office/drawing/2014/main" val="1171299734"/>
                    </a:ext>
                  </a:extLst>
                </a:gridCol>
                <a:gridCol w="1669311">
                  <a:extLst>
                    <a:ext uri="{9D8B030D-6E8A-4147-A177-3AD203B41FA5}">
                      <a16:colId xmlns:a16="http://schemas.microsoft.com/office/drawing/2014/main" val="16482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Cadenas de texto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Hola,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ean,ma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1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218ED5-4B00-42C2-92C5-EE8B0A46BD8C}"/>
              </a:ext>
            </a:extLst>
          </p:cNvPr>
          <p:cNvSpPr txBox="1"/>
          <p:nvPr/>
        </p:nvSpPr>
        <p:spPr>
          <a:xfrm>
            <a:off x="574158" y="180753"/>
            <a:ext cx="615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B050"/>
                </a:solidFill>
              </a:rPr>
              <a:t>Constantes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A67AB-B619-4BF0-B8F7-BB20058E5A0F}"/>
              </a:ext>
            </a:extLst>
          </p:cNvPr>
          <p:cNvSpPr txBox="1"/>
          <p:nvPr/>
        </p:nvSpPr>
        <p:spPr>
          <a:xfrm>
            <a:off x="361506" y="829323"/>
            <a:ext cx="733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constante es un valor que no puede ser alterado/modificado durante la ejecución de un programa, únicamente puede ser leído.</a:t>
            </a:r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A8763-3648-41E9-9367-2C6A4802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5" b="97376" l="2051" r="96973">
                        <a14:foregroundMark x1="33594" y1="56811" x2="33594" y2="56811"/>
                        <a14:foregroundMark x1="22949" y1="83552" x2="36621" y2="27245"/>
                        <a14:foregroundMark x1="36621" y1="27245" x2="36035" y2="17356"/>
                        <a14:foregroundMark x1="36035" y1="17356" x2="29004" y2="10192"/>
                        <a14:foregroundMark x1="29004" y1="10192" x2="17188" y2="10091"/>
                        <a14:foregroundMark x1="17188" y1="10091" x2="8984" y2="16145"/>
                        <a14:foregroundMark x1="8984" y1="16145" x2="5762" y2="25025"/>
                        <a14:foregroundMark x1="5762" y1="25025" x2="13379" y2="18163"/>
                        <a14:foregroundMark x1="13379" y1="18163" x2="37793" y2="11705"/>
                        <a14:foregroundMark x1="37793" y1="11705" x2="50977" y2="11403"/>
                        <a14:foregroundMark x1="50977" y1="11403" x2="69043" y2="11705"/>
                        <a14:foregroundMark x1="69043" y1="11705" x2="74023" y2="31786"/>
                        <a14:foregroundMark x1="74023" y1="31786" x2="69824" y2="81736"/>
                        <a14:foregroundMark x1="69824" y1="81736" x2="73145" y2="91423"/>
                        <a14:foregroundMark x1="73145" y1="91423" x2="85938" y2="92028"/>
                        <a14:foregroundMark x1="85938" y1="92028" x2="93652" y2="86276"/>
                        <a14:foregroundMark x1="93652" y1="86276" x2="96973" y2="77901"/>
                        <a14:foregroundMark x1="31348" y1="7669" x2="81836" y2="4945"/>
                        <a14:foregroundMark x1="81836" y1="4945" x2="91699" y2="5752"/>
                        <a14:foregroundMark x1="91699" y1="5752" x2="95801" y2="5348"/>
                        <a14:foregroundMark x1="45605" y1="3935" x2="56836" y2="3532"/>
                        <a14:foregroundMark x1="56836" y1="3532" x2="89941" y2="3532"/>
                        <a14:foregroundMark x1="89941" y1="3532" x2="96387" y2="3128"/>
                        <a14:foregroundMark x1="2148" y1="29162" x2="2344" y2="28153"/>
                        <a14:foregroundMark x1="14746" y1="94652" x2="21973" y2="95055"/>
                        <a14:foregroundMark x1="73828" y1="97376" x2="81055" y2="97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7518" y="2192964"/>
            <a:ext cx="1205782" cy="11669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1DDDD0-EAE2-419C-98E5-FB6865E333DE}"/>
              </a:ext>
            </a:extLst>
          </p:cNvPr>
          <p:cNvSpPr txBox="1"/>
          <p:nvPr/>
        </p:nvSpPr>
        <p:spPr>
          <a:xfrm>
            <a:off x="6127518" y="1775637"/>
            <a:ext cx="14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Pi=3,1415……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10B704-2C2B-4450-9633-21B08D30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4" y="3165026"/>
            <a:ext cx="2706651" cy="1524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0558BF-6FF7-4372-A505-0E1FFFA72C41}"/>
              </a:ext>
            </a:extLst>
          </p:cNvPr>
          <p:cNvSpPr txBox="1"/>
          <p:nvPr/>
        </p:nvSpPr>
        <p:spPr>
          <a:xfrm>
            <a:off x="418009" y="2815630"/>
            <a:ext cx="43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C=</a:t>
            </a:r>
            <a:r>
              <a:rPr lang="es-CO" dirty="0"/>
              <a:t>299.792,458 km/s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C2E55B2-2581-43B5-A122-CA19E150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655" y="3622762"/>
            <a:ext cx="1477926" cy="122456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8E1E8F-D0D7-42E5-BAAB-6A38C2234E73}"/>
              </a:ext>
            </a:extLst>
          </p:cNvPr>
          <p:cNvSpPr txBox="1"/>
          <p:nvPr/>
        </p:nvSpPr>
        <p:spPr>
          <a:xfrm>
            <a:off x="4263655" y="3324857"/>
            <a:ext cx="17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G=9.807 m/s²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D722145-6C6A-43CC-9967-D488DA6F3B7C}"/>
              </a:ext>
            </a:extLst>
          </p:cNvPr>
          <p:cNvSpPr txBox="1"/>
          <p:nvPr/>
        </p:nvSpPr>
        <p:spPr>
          <a:xfrm>
            <a:off x="1254641" y="1565324"/>
            <a:ext cx="360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V=1.238,4 km/h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C08371C-97CD-4671-A503-51B8CDDFA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641" y="1849459"/>
            <a:ext cx="2193851" cy="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95CFF-BF9E-4CEB-8DB3-20BA411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945"/>
            <a:ext cx="8229600" cy="857250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Variables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AAEFD-09C6-4F44-94E1-7EE51FD6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816702"/>
            <a:ext cx="8229600" cy="17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una variable está formada por un espacio en el sistema de almacenaje y un nombre simbólico que está asociado a dicho espacio. Ese espacio contiene una cantidad de información conocida o desconocida, es decir un valor.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9F036-2038-447D-8EF8-1BBEFCD8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9" b="8150"/>
          <a:stretch/>
        </p:blipFill>
        <p:spPr>
          <a:xfrm>
            <a:off x="457200" y="2571749"/>
            <a:ext cx="3827721" cy="23577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272F0-F06F-4565-8512-D9EBA8A622EA}"/>
              </a:ext>
            </a:extLst>
          </p:cNvPr>
          <p:cNvSpPr txBox="1"/>
          <p:nvPr/>
        </p:nvSpPr>
        <p:spPr>
          <a:xfrm>
            <a:off x="4369982" y="2571749"/>
            <a:ext cx="351937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Cualitativa (o categórica): </a:t>
            </a:r>
            <a:r>
              <a:rPr lang="es-ES" sz="1050" dirty="0"/>
              <a:t>son las variables que pueden tomar como valores cualidades o categorías.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Sexo (hombre, mujer)</a:t>
            </a:r>
          </a:p>
          <a:p>
            <a:r>
              <a:rPr lang="es-ES" sz="1050" dirty="0"/>
              <a:t>Salud (buena, regular, mala)</a:t>
            </a:r>
          </a:p>
          <a:p>
            <a:endParaRPr lang="es-ES" sz="1050" dirty="0"/>
          </a:p>
          <a:p>
            <a:r>
              <a:rPr lang="es-ES" sz="1050" b="1" dirty="0"/>
              <a:t>Cuantitativas (o numérica): </a:t>
            </a:r>
            <a:r>
              <a:rPr lang="es-ES" sz="1050" dirty="0"/>
              <a:t>variables que toman valores numéricos.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Número de casas (1, 2,…). Discreta.</a:t>
            </a:r>
          </a:p>
          <a:p>
            <a:r>
              <a:rPr lang="es-ES" sz="1050" dirty="0"/>
              <a:t>Edad (12,5; 24,3; 35;…). Continua.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1706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1C51-5DAE-48B6-8A71-37F2AE39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05" y="0"/>
            <a:ext cx="8133907" cy="130780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Expresiones: aritméticas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C2644-7597-4489-B72E-5E368D1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72" y="2356193"/>
            <a:ext cx="6794205" cy="2287328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la suma +;</a:t>
            </a:r>
          </a:p>
          <a:p>
            <a:r>
              <a:rPr lang="es-ES" sz="2000" dirty="0"/>
              <a:t>la resta -;</a:t>
            </a:r>
          </a:p>
          <a:p>
            <a:r>
              <a:rPr lang="es-ES" sz="2000" dirty="0"/>
              <a:t>la multiplicación *;</a:t>
            </a:r>
          </a:p>
          <a:p>
            <a:r>
              <a:rPr lang="es-ES" sz="2000" dirty="0"/>
              <a:t>la división /;</a:t>
            </a:r>
          </a:p>
          <a:p>
            <a:r>
              <a:rPr lang="es-ES" sz="2000" dirty="0"/>
              <a:t>el módulo % (resto de la división);</a:t>
            </a:r>
          </a:p>
          <a:p>
            <a:r>
              <a:rPr lang="es-ES" sz="2000" dirty="0"/>
              <a:t>la potencia ** («elevado a»).</a:t>
            </a:r>
            <a:endParaRPr lang="es-CO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5B4C85-6D7C-47EE-A2A1-B521181863D2}"/>
              </a:ext>
            </a:extLst>
          </p:cNvPr>
          <p:cNvSpPr txBox="1"/>
          <p:nvPr/>
        </p:nvSpPr>
        <p:spPr>
          <a:xfrm>
            <a:off x="5135526" y="2068696"/>
            <a:ext cx="260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Python</a:t>
            </a:r>
            <a:endParaRPr lang="es-CO" dirty="0">
              <a:solidFill>
                <a:srgbClr val="00B050"/>
              </a:solidFill>
            </a:endParaRPr>
          </a:p>
          <a:p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=2#int</a:t>
            </a:r>
          </a:p>
          <a:p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=3#int</a:t>
            </a:r>
          </a:p>
          <a:p>
            <a:r>
              <a:rPr lang="es-CO" dirty="0"/>
              <a:t>suma=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+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resta=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-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multipliacion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division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/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#float</a:t>
            </a:r>
            <a:endParaRPr lang="es-CO" dirty="0"/>
          </a:p>
          <a:p>
            <a:r>
              <a:rPr lang="es-CO" dirty="0"/>
              <a:t>potencia=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modulo=</a:t>
            </a:r>
            <a:r>
              <a:rPr lang="es-CO" dirty="0">
                <a:solidFill>
                  <a:srgbClr val="00B050"/>
                </a:solidFill>
              </a:rPr>
              <a:t>2</a:t>
            </a:r>
            <a:r>
              <a:rPr lang="es-CO" dirty="0"/>
              <a:t>%</a:t>
            </a:r>
            <a:r>
              <a:rPr lang="es-CO" dirty="0">
                <a:solidFill>
                  <a:srgbClr val="00B050"/>
                </a:solidFill>
              </a:rPr>
              <a:t>3</a:t>
            </a:r>
            <a:r>
              <a:rPr lang="es-CO" dirty="0"/>
              <a:t>#int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3A9C69-5BE8-40C9-9C00-5FCCAD24EE48}"/>
              </a:ext>
            </a:extLst>
          </p:cNvPr>
          <p:cNvSpPr txBox="1"/>
          <p:nvPr/>
        </p:nvSpPr>
        <p:spPr>
          <a:xfrm>
            <a:off x="829340" y="744279"/>
            <a:ext cx="703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entiende por expresión aritmética a aquella donde los operadores que intervienen en ella son numéricos, el resultado es un número y los operadores son aritméticos.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67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556</Words>
  <Application>Microsoft Office PowerPoint</Application>
  <PresentationFormat>Presentación en pantalla (16:9)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Datos</vt:lpstr>
      <vt:lpstr>Tipos de datos</vt:lpstr>
      <vt:lpstr>Presentación de PowerPoint</vt:lpstr>
      <vt:lpstr>Variables</vt:lpstr>
      <vt:lpstr>Expresiones: aritméticas  </vt:lpstr>
      <vt:lpstr>Expresiones: relacionales</vt:lpstr>
      <vt:lpstr>Expresiones Lógicas</vt:lpstr>
      <vt:lpstr>Tarea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Aula De clase</cp:lastModifiedBy>
  <cp:revision>44</cp:revision>
  <dcterms:created xsi:type="dcterms:W3CDTF">2018-10-16T22:27:03Z</dcterms:created>
  <dcterms:modified xsi:type="dcterms:W3CDTF">2025-02-13T00:52:52Z</dcterms:modified>
</cp:coreProperties>
</file>