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Work Sans"/>
      <p:regular r:id="rId15"/>
      <p:bold r:id="rId16"/>
      <p:italic r:id="rId17"/>
      <p:boldItalic r:id="rId18"/>
    </p:embeddedFont>
    <p:embeddedFont>
      <p:font typeface="Work Sans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a8AUB3Z6grjTdSf/RyFfwoyCH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Light-bold.fntdata"/><Relationship Id="rId11" Type="http://schemas.openxmlformats.org/officeDocument/2006/relationships/slide" Target="slides/slide7.xml"/><Relationship Id="rId22" Type="http://schemas.openxmlformats.org/officeDocument/2006/relationships/font" Target="fonts/WorkSansLight-boldItalic.fntdata"/><Relationship Id="rId10" Type="http://schemas.openxmlformats.org/officeDocument/2006/relationships/slide" Target="slides/slide6.xml"/><Relationship Id="rId21" Type="http://schemas.openxmlformats.org/officeDocument/2006/relationships/font" Target="fonts/WorkSans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WorkSans-regular.fntdata"/><Relationship Id="rId14" Type="http://schemas.openxmlformats.org/officeDocument/2006/relationships/slide" Target="slides/slide10.xml"/><Relationship Id="rId17" Type="http://schemas.openxmlformats.org/officeDocument/2006/relationships/font" Target="fonts/WorkSans-italic.fntdata"/><Relationship Id="rId16" Type="http://schemas.openxmlformats.org/officeDocument/2006/relationships/font" Target="fonts/WorkSans-bold.fntdata"/><Relationship Id="rId5" Type="http://schemas.openxmlformats.org/officeDocument/2006/relationships/slide" Target="slides/slide1.xml"/><Relationship Id="rId19" Type="http://schemas.openxmlformats.org/officeDocument/2006/relationships/font" Target="fonts/WorkSansLight-regular.fntdata"/><Relationship Id="rId6" Type="http://schemas.openxmlformats.org/officeDocument/2006/relationships/slide" Target="slides/slide2.xml"/><Relationship Id="rId18" Type="http://schemas.openxmlformats.org/officeDocument/2006/relationships/font" Target="fonts/Work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f14182fcb_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df14182fcb_1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f14182fcb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df14182fcb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f14182fcb_1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df14182fcb_1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f14182fcb_1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df14182fcb_1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f14182fcb_1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df14182fcb_1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" name="Google Shape;1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cabezado de sección">
  <p:cSld name="1_Encabezado de secció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7833" y="317431"/>
            <a:ext cx="811391" cy="79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/>
        </p:nvSpPr>
        <p:spPr>
          <a:xfrm>
            <a:off x="4287000" y="3954625"/>
            <a:ext cx="3618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-CO" sz="1200">
                <a:solidFill>
                  <a:schemeClr val="dk1"/>
                </a:solidFill>
              </a:rPr>
              <a:t>SARAH MAGDIEL USECHE MONTEALEGRE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CO" sz="1200">
                <a:solidFill>
                  <a:schemeClr val="dk1"/>
                </a:solidFill>
              </a:rPr>
              <a:t>VERONICA DANEYDI MENDEZ PEREZ</a:t>
            </a:r>
            <a:br>
              <a:rPr b="1" lang="es-CO" sz="1200">
                <a:solidFill>
                  <a:schemeClr val="dk1"/>
                </a:solidFill>
              </a:rPr>
            </a:br>
            <a:r>
              <a:rPr b="1" lang="es-CO" sz="1200">
                <a:solidFill>
                  <a:schemeClr val="dk1"/>
                </a:solidFill>
              </a:rPr>
              <a:t>BRAYAN STEVEN GARAY NARANJO</a:t>
            </a:r>
            <a:br>
              <a:rPr b="1" lang="es-CO" sz="1200">
                <a:solidFill>
                  <a:schemeClr val="dk1"/>
                </a:solidFill>
              </a:rPr>
            </a:br>
            <a:r>
              <a:rPr b="1" lang="es-CO" sz="1200">
                <a:solidFill>
                  <a:schemeClr val="dk1"/>
                </a:solidFill>
              </a:rPr>
              <a:t>DANIEL STEVEN CASAS PULIDO</a:t>
            </a:r>
            <a:br>
              <a:rPr b="1" lang="es-CO" sz="1200">
                <a:solidFill>
                  <a:schemeClr val="dk1"/>
                </a:solidFill>
              </a:rPr>
            </a:br>
            <a:r>
              <a:rPr b="1" lang="es-CO" sz="1200">
                <a:solidFill>
                  <a:schemeClr val="dk1"/>
                </a:solidFill>
              </a:rPr>
              <a:t>EIDER STEVEN PEÑA FANDIÑO</a:t>
            </a:r>
            <a:endParaRPr b="1" sz="12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3992250" y="3011525"/>
            <a:ext cx="420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CO" sz="2800">
                <a:solidFill>
                  <a:schemeClr val="dk1"/>
                </a:solidFill>
              </a:rPr>
              <a:t>Menntun - VI Trimestre</a:t>
            </a:r>
            <a:endParaRPr b="1" sz="28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3">
            <a:alphaModFix/>
          </a:blip>
          <a:srcRect b="26664" l="0" r="0" t="0"/>
          <a:stretch/>
        </p:blipFill>
        <p:spPr>
          <a:xfrm>
            <a:off x="5305078" y="1605373"/>
            <a:ext cx="1581850" cy="8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168" name="Google Shape;1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/>
        </p:nvSpPr>
        <p:spPr>
          <a:xfrm>
            <a:off x="3183199" y="1901350"/>
            <a:ext cx="5689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000">
                <a:solidFill>
                  <a:srgbClr val="38AA00"/>
                </a:solidFill>
              </a:rPr>
              <a:t>¿</a:t>
            </a:r>
            <a:r>
              <a:rPr lang="es-CO" sz="5000">
                <a:solidFill>
                  <a:srgbClr val="38AA00"/>
                </a:solidFill>
              </a:rPr>
              <a:t>Qué</a:t>
            </a:r>
            <a:r>
              <a:rPr lang="es-CO" sz="5000">
                <a:solidFill>
                  <a:srgbClr val="38AA00"/>
                </a:solidFill>
              </a:rPr>
              <a:t> es Menntun?</a:t>
            </a:r>
            <a:endParaRPr sz="100">
              <a:solidFill>
                <a:srgbClr val="38AA00"/>
              </a:solidFill>
            </a:endParaRPr>
          </a:p>
        </p:txBody>
      </p:sp>
      <p:cxnSp>
        <p:nvCxnSpPr>
          <p:cNvPr id="110" name="Google Shape;110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2"/>
          <p:cNvSpPr txBox="1"/>
          <p:nvPr/>
        </p:nvSpPr>
        <p:spPr>
          <a:xfrm>
            <a:off x="3451853" y="3321927"/>
            <a:ext cx="5151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>
                <a:solidFill>
                  <a:schemeClr val="dk1"/>
                </a:solidFill>
              </a:rPr>
              <a:t>Menntun es una plataforma web que permite a los integrantes de una institución educativa gestionar procesos académicos.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12" name="Google Shape;112;p2"/>
          <p:cNvPicPr preferRelativeResize="0"/>
          <p:nvPr/>
        </p:nvPicPr>
        <p:blipFill rotWithShape="1">
          <a:blip r:embed="rId3">
            <a:alphaModFix/>
          </a:blip>
          <a:srcRect b="26664" l="0" r="0" t="0"/>
          <a:stretch/>
        </p:blipFill>
        <p:spPr>
          <a:xfrm>
            <a:off x="208125" y="221450"/>
            <a:ext cx="1286704" cy="6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7569968" y="1202596"/>
            <a:ext cx="26409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ts val="4400"/>
              <a:buFont typeface="Work Sans Light"/>
              <a:buNone/>
            </a:pPr>
            <a:r>
              <a:rPr b="1" lang="es-CO" sz="440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Misión </a:t>
            </a:r>
            <a:endParaRPr b="1"/>
          </a:p>
        </p:txBody>
      </p:sp>
      <p:sp>
        <p:nvSpPr>
          <p:cNvPr id="118" name="Google Shape;118;p3"/>
          <p:cNvSpPr txBox="1"/>
          <p:nvPr/>
        </p:nvSpPr>
        <p:spPr>
          <a:xfrm>
            <a:off x="1323650" y="3774400"/>
            <a:ext cx="3498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-CO" sz="2000">
                <a:solidFill>
                  <a:schemeClr val="dk1"/>
                </a:solidFill>
              </a:rPr>
              <a:t>Ser una herramienta completa e indispensable para la institución Educativa en el 2023.</a:t>
            </a:r>
            <a:endParaRPr sz="2000">
              <a:solidFill>
                <a:schemeClr val="accent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1752643" y="2859396"/>
            <a:ext cx="26409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ts val="4400"/>
              <a:buFont typeface="Work Sans Light"/>
              <a:buNone/>
            </a:pPr>
            <a:r>
              <a:rPr b="1" lang="es-CO" sz="440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Visión </a:t>
            </a:r>
            <a:endParaRPr b="1"/>
          </a:p>
        </p:txBody>
      </p:sp>
      <p:sp>
        <p:nvSpPr>
          <p:cNvPr id="120" name="Google Shape;120;p3"/>
          <p:cNvSpPr txBox="1"/>
          <p:nvPr/>
        </p:nvSpPr>
        <p:spPr>
          <a:xfrm>
            <a:off x="7280324" y="2149950"/>
            <a:ext cx="32202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2000">
                <a:solidFill>
                  <a:schemeClr val="dk1"/>
                </a:solidFill>
              </a:rPr>
              <a:t>Gestionar y compartir el sistema de información de la institución a los integrantes. </a:t>
            </a:r>
            <a:endParaRPr sz="2000"/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4">
            <a:alphaModFix/>
          </a:blip>
          <a:srcRect b="26664" l="0" r="0" t="0"/>
          <a:stretch/>
        </p:blipFill>
        <p:spPr>
          <a:xfrm>
            <a:off x="208125" y="221450"/>
            <a:ext cx="1286704" cy="6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/>
        </p:nvSpPr>
        <p:spPr>
          <a:xfrm>
            <a:off x="838211" y="1422686"/>
            <a:ext cx="105156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s-CO" sz="3600">
                <a:solidFill>
                  <a:srgbClr val="38AA00"/>
                </a:solidFill>
              </a:rPr>
              <a:t>Objetivo general</a:t>
            </a:r>
            <a:endParaRPr>
              <a:solidFill>
                <a:srgbClr val="38AA00"/>
              </a:solidFill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2685300" y="2628600"/>
            <a:ext cx="682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300">
                <a:solidFill>
                  <a:schemeClr val="dk1"/>
                </a:solidFill>
              </a:rPr>
              <a:t>Desarrollar una plataforma web enfocada en la administración del sistema de información de una institución en referencia a la gestión de notas para básica secundaria.</a:t>
            </a:r>
            <a:endParaRPr sz="130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 b="26664" l="0" r="0" t="0"/>
          <a:stretch/>
        </p:blipFill>
        <p:spPr>
          <a:xfrm>
            <a:off x="208125" y="221450"/>
            <a:ext cx="1286704" cy="6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f14182fcb_1_4"/>
          <p:cNvSpPr txBox="1"/>
          <p:nvPr/>
        </p:nvSpPr>
        <p:spPr>
          <a:xfrm>
            <a:off x="538311" y="1278498"/>
            <a:ext cx="105156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38AA00"/>
                </a:solidFill>
              </a:rPr>
              <a:t>Objetivos generales</a:t>
            </a:r>
            <a:endParaRPr>
              <a:solidFill>
                <a:srgbClr val="38AA00"/>
              </a:solidFill>
            </a:endParaRPr>
          </a:p>
        </p:txBody>
      </p:sp>
      <p:sp>
        <p:nvSpPr>
          <p:cNvPr id="134" name="Google Shape;134;g1df14182fcb_1_4"/>
          <p:cNvSpPr txBox="1"/>
          <p:nvPr/>
        </p:nvSpPr>
        <p:spPr>
          <a:xfrm>
            <a:off x="1130850" y="2559800"/>
            <a:ext cx="102324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-CO" sz="1700"/>
              <a:t>Desarrollar una plataforma educativa la cual permita </a:t>
            </a:r>
            <a:r>
              <a:rPr lang="es-CO" sz="1700"/>
              <a:t>gestionar</a:t>
            </a:r>
            <a:r>
              <a:rPr lang="es-CO" sz="1700"/>
              <a:t> el proceso </a:t>
            </a:r>
            <a:r>
              <a:rPr lang="es-CO" sz="1700"/>
              <a:t>académico</a:t>
            </a:r>
            <a:r>
              <a:rPr lang="es-CO" sz="1700"/>
              <a:t> de los estudiantes de </a:t>
            </a:r>
            <a:r>
              <a:rPr lang="es-CO" sz="1700"/>
              <a:t>básica</a:t>
            </a:r>
            <a:r>
              <a:rPr lang="es-CO" sz="1700"/>
              <a:t> </a:t>
            </a:r>
            <a:r>
              <a:rPr lang="es-CO" sz="1700"/>
              <a:t>secundaria</a:t>
            </a:r>
            <a:r>
              <a:rPr lang="es-CO" sz="1700"/>
              <a:t>.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-CO" sz="1700"/>
              <a:t>Facilitar el registro del </a:t>
            </a:r>
            <a:r>
              <a:rPr lang="es-CO" sz="1700"/>
              <a:t>desarrollo</a:t>
            </a:r>
            <a:r>
              <a:rPr lang="es-CO" sz="1700"/>
              <a:t> </a:t>
            </a:r>
            <a:r>
              <a:rPr lang="es-CO" sz="1700"/>
              <a:t>académico de cada alumno por parte del Docente.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-CO" sz="1700"/>
              <a:t>Mantener actualizados a los alumnos en referencia a sus notas.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-CO" sz="1700"/>
              <a:t>Crear un horario con las asignaturas, clases, cursos y/o aulas que dicta el Docente.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-CO" sz="1700"/>
              <a:t>Observar las asignaturas asignadas del estudiante por la directivas de la institución o por el respectivo docente a cargo.</a:t>
            </a:r>
            <a:endParaRPr sz="1600"/>
          </a:p>
        </p:txBody>
      </p:sp>
      <p:pic>
        <p:nvPicPr>
          <p:cNvPr id="135" name="Google Shape;135;g1df14182fcb_1_4"/>
          <p:cNvPicPr preferRelativeResize="0"/>
          <p:nvPr/>
        </p:nvPicPr>
        <p:blipFill rotWithShape="1">
          <a:blip r:embed="rId4">
            <a:alphaModFix/>
          </a:blip>
          <a:srcRect b="26664" l="0" r="0" t="0"/>
          <a:stretch/>
        </p:blipFill>
        <p:spPr>
          <a:xfrm>
            <a:off x="208125" y="221450"/>
            <a:ext cx="1286704" cy="6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f14182fcb_1_12"/>
          <p:cNvSpPr txBox="1"/>
          <p:nvPr/>
        </p:nvSpPr>
        <p:spPr>
          <a:xfrm>
            <a:off x="538311" y="1278498"/>
            <a:ext cx="105156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s-CO" sz="3600">
                <a:solidFill>
                  <a:srgbClr val="38AA00"/>
                </a:solidFill>
              </a:rPr>
              <a:t>Objetivos específicos</a:t>
            </a:r>
            <a:endParaRPr>
              <a:solidFill>
                <a:srgbClr val="38AA00"/>
              </a:solidFill>
            </a:endParaRPr>
          </a:p>
        </p:txBody>
      </p:sp>
      <p:sp>
        <p:nvSpPr>
          <p:cNvPr id="141" name="Google Shape;141;g1df14182fcb_1_12"/>
          <p:cNvSpPr txBox="1"/>
          <p:nvPr/>
        </p:nvSpPr>
        <p:spPr>
          <a:xfrm>
            <a:off x="1130850" y="2061050"/>
            <a:ext cx="10232400" cy="43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s-CO" sz="1700">
                <a:solidFill>
                  <a:schemeClr val="dk1"/>
                </a:solidFill>
              </a:rPr>
              <a:t>Desarrollar una plataforma educativa la cual permita registrar, gestionar y actualizar datos de cada uno de los usuarios.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s-CO" sz="1700">
                <a:solidFill>
                  <a:schemeClr val="dk1"/>
                </a:solidFill>
              </a:rPr>
              <a:t>Realizar una plataforma que facilite el orden y distribución de información estudiantil a la institución que la desee utilizar.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s-CO" sz="1700">
                <a:solidFill>
                  <a:schemeClr val="dk1"/>
                </a:solidFill>
              </a:rPr>
              <a:t>Reconocer las facilidades que brinda cada apartado, sus características y dar pleno orden y facilidad.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s-CO" sz="1700">
                <a:solidFill>
                  <a:schemeClr val="dk1"/>
                </a:solidFill>
              </a:rPr>
              <a:t>Optimizar procesos de notas, dando una forma más factible para llevar a cabo este proceso. Obteniendo orden en cada aspecto que la institución solicite.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es-CO" sz="1700">
                <a:solidFill>
                  <a:schemeClr val="dk1"/>
                </a:solidFill>
              </a:rPr>
              <a:t>Tener seguridad para las cuentas evitando la suplantación de identidad de compañeros de clase y/o docentes. Preservando la información original de cada usuario.</a:t>
            </a:r>
            <a:endParaRPr sz="1500"/>
          </a:p>
        </p:txBody>
      </p:sp>
      <p:pic>
        <p:nvPicPr>
          <p:cNvPr id="142" name="Google Shape;142;g1df14182fcb_1_12"/>
          <p:cNvPicPr preferRelativeResize="0"/>
          <p:nvPr/>
        </p:nvPicPr>
        <p:blipFill rotWithShape="1">
          <a:blip r:embed="rId4">
            <a:alphaModFix/>
          </a:blip>
          <a:srcRect b="26664" l="0" r="0" t="0"/>
          <a:stretch/>
        </p:blipFill>
        <p:spPr>
          <a:xfrm>
            <a:off x="208125" y="221450"/>
            <a:ext cx="1286704" cy="6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f14182fcb_1_28"/>
          <p:cNvSpPr txBox="1"/>
          <p:nvPr/>
        </p:nvSpPr>
        <p:spPr>
          <a:xfrm>
            <a:off x="538311" y="1278498"/>
            <a:ext cx="105156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s-CO" sz="3600">
                <a:solidFill>
                  <a:srgbClr val="38AA00"/>
                </a:solidFill>
              </a:rPr>
              <a:t>Planteamiento del problema</a:t>
            </a:r>
            <a:endParaRPr>
              <a:solidFill>
                <a:srgbClr val="38AA00"/>
              </a:solidFill>
            </a:endParaRPr>
          </a:p>
        </p:txBody>
      </p:sp>
      <p:sp>
        <p:nvSpPr>
          <p:cNvPr id="148" name="Google Shape;148;g1df14182fcb_1_28"/>
          <p:cNvSpPr txBox="1"/>
          <p:nvPr/>
        </p:nvSpPr>
        <p:spPr>
          <a:xfrm>
            <a:off x="1997250" y="2544375"/>
            <a:ext cx="73869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>
                <a:solidFill>
                  <a:schemeClr val="dk1"/>
                </a:solidFill>
              </a:rPr>
              <a:t>Se presentan inconvenientes en la gestión de información de las instituciones educativas, esto radica en la complejidad y disfuncionalidad de los métodos utilizados. Los diversos integrantes de la institución se ven afectados en el proceso ya que no se mantiene un acceso factible, ocasionando desactualización, desorden, pérdida, complejidad y retraso de información.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49" name="Google Shape;149;g1df14182fcb_1_28"/>
          <p:cNvPicPr preferRelativeResize="0"/>
          <p:nvPr/>
        </p:nvPicPr>
        <p:blipFill rotWithShape="1">
          <a:blip r:embed="rId4">
            <a:alphaModFix/>
          </a:blip>
          <a:srcRect b="26664" l="0" r="0" t="0"/>
          <a:stretch/>
        </p:blipFill>
        <p:spPr>
          <a:xfrm>
            <a:off x="208125" y="221450"/>
            <a:ext cx="1286704" cy="6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f14182fcb_1_34"/>
          <p:cNvSpPr txBox="1"/>
          <p:nvPr/>
        </p:nvSpPr>
        <p:spPr>
          <a:xfrm>
            <a:off x="538311" y="1278498"/>
            <a:ext cx="105156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38AA00"/>
                </a:solidFill>
              </a:rPr>
              <a:t>Justificación</a:t>
            </a:r>
            <a:endParaRPr>
              <a:solidFill>
                <a:srgbClr val="38AA00"/>
              </a:solidFill>
            </a:endParaRPr>
          </a:p>
        </p:txBody>
      </p:sp>
      <p:sp>
        <p:nvSpPr>
          <p:cNvPr id="155" name="Google Shape;155;g1df14182fcb_1_34"/>
          <p:cNvSpPr txBox="1"/>
          <p:nvPr/>
        </p:nvSpPr>
        <p:spPr>
          <a:xfrm>
            <a:off x="2352875" y="2325500"/>
            <a:ext cx="7450800" cy="22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700">
                <a:solidFill>
                  <a:schemeClr val="dk1"/>
                </a:solidFill>
              </a:rPr>
              <a:t>La plataforma web </a:t>
            </a:r>
            <a:r>
              <a:rPr b="1" lang="es-CO" sz="1700">
                <a:solidFill>
                  <a:schemeClr val="dk1"/>
                </a:solidFill>
              </a:rPr>
              <a:t>Menntun </a:t>
            </a:r>
            <a:r>
              <a:rPr lang="es-CO" sz="1700">
                <a:solidFill>
                  <a:schemeClr val="dk1"/>
                </a:solidFill>
              </a:rPr>
              <a:t>gestiona de la mejor forma</a:t>
            </a:r>
            <a:r>
              <a:rPr b="1" lang="es-CO" sz="1700">
                <a:solidFill>
                  <a:schemeClr val="dk1"/>
                </a:solidFill>
              </a:rPr>
              <a:t> </a:t>
            </a:r>
            <a:r>
              <a:rPr lang="es-CO" sz="1700">
                <a:solidFill>
                  <a:schemeClr val="dk1"/>
                </a:solidFill>
              </a:rPr>
              <a:t>los sistemas de información de las instituciones educativas.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700">
                <a:solidFill>
                  <a:schemeClr val="dk1"/>
                </a:solidFill>
              </a:rPr>
              <a:t>Tiene apartados para cada rol, los cuales son: administradores, docentes y estudiantes. Cada uno con diversas herramientas que facilitarán la gestión de información de cada participante.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56" name="Google Shape;156;g1df14182fcb_1_34"/>
          <p:cNvPicPr preferRelativeResize="0"/>
          <p:nvPr/>
        </p:nvPicPr>
        <p:blipFill rotWithShape="1">
          <a:blip r:embed="rId4">
            <a:alphaModFix/>
          </a:blip>
          <a:srcRect b="26664" l="0" r="0" t="0"/>
          <a:stretch/>
        </p:blipFill>
        <p:spPr>
          <a:xfrm>
            <a:off x="208125" y="221450"/>
            <a:ext cx="1286704" cy="6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f14182fcb_1_40"/>
          <p:cNvSpPr txBox="1"/>
          <p:nvPr/>
        </p:nvSpPr>
        <p:spPr>
          <a:xfrm>
            <a:off x="492711" y="1273473"/>
            <a:ext cx="105156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3600">
                <a:solidFill>
                  <a:srgbClr val="38AA00"/>
                </a:solidFill>
              </a:rPr>
              <a:t>Delimitaciones</a:t>
            </a:r>
            <a:endParaRPr>
              <a:solidFill>
                <a:srgbClr val="38AA00"/>
              </a:solidFill>
            </a:endParaRPr>
          </a:p>
        </p:txBody>
      </p:sp>
      <p:sp>
        <p:nvSpPr>
          <p:cNvPr id="162" name="Google Shape;162;g1df14182fcb_1_40"/>
          <p:cNvSpPr txBox="1"/>
          <p:nvPr/>
        </p:nvSpPr>
        <p:spPr>
          <a:xfrm>
            <a:off x="2051925" y="2325500"/>
            <a:ext cx="79890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700">
                <a:solidFill>
                  <a:srgbClr val="38AA00"/>
                </a:solidFill>
                <a:latin typeface="Calibri"/>
                <a:ea typeface="Calibri"/>
                <a:cs typeface="Calibri"/>
                <a:sym typeface="Calibri"/>
              </a:rPr>
              <a:t>Espacio:</a:t>
            </a:r>
            <a:r>
              <a:rPr b="1" lang="es-CO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Instituciones educativas privadas.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700">
                <a:solidFill>
                  <a:srgbClr val="38AA00"/>
                </a:solidFill>
                <a:latin typeface="Calibri"/>
                <a:ea typeface="Calibri"/>
                <a:cs typeface="Calibri"/>
                <a:sym typeface="Calibri"/>
              </a:rPr>
              <a:t>Tiempo</a:t>
            </a:r>
            <a:r>
              <a:rPr lang="es-CO" sz="1700">
                <a:solidFill>
                  <a:srgbClr val="38AA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CO" sz="1700">
                <a:solidFill>
                  <a:srgbClr val="38AA00"/>
                </a:solidFill>
                <a:latin typeface="Calibri"/>
                <a:ea typeface="Calibri"/>
                <a:cs typeface="Calibri"/>
                <a:sym typeface="Calibri"/>
              </a:rPr>
              <a:t>estimado:</a:t>
            </a:r>
            <a:r>
              <a:rPr b="1" lang="es-CO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realización de este proyecto será de alrededor de 1 año y 6 meses. Las actividades se desarrollarán de acuerdo a las fechas que estipule el </a:t>
            </a:r>
            <a:r>
              <a:rPr b="1" lang="es-CO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SENA</a:t>
            </a:r>
            <a:r>
              <a:rPr lang="es-CO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la entrega de los distintos avances del proyecto del grado.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700">
                <a:solidFill>
                  <a:srgbClr val="38AA00"/>
                </a:solidFill>
                <a:latin typeface="Calibri"/>
                <a:ea typeface="Calibri"/>
                <a:cs typeface="Calibri"/>
                <a:sym typeface="Calibri"/>
              </a:rPr>
              <a:t>Alcance:</a:t>
            </a:r>
            <a:r>
              <a:rPr lang="es-CO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Generará un sistema como estrategia para organizar la información académica de las Instituciones a nivel nacional para la básica secundaria y </a:t>
            </a:r>
            <a:r>
              <a:rPr lang="es-CO" sz="1700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media académica/ técnica.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63" name="Google Shape;163;g1df14182fcb_1_40"/>
          <p:cNvPicPr preferRelativeResize="0"/>
          <p:nvPr/>
        </p:nvPicPr>
        <p:blipFill rotWithShape="1">
          <a:blip r:embed="rId4">
            <a:alphaModFix/>
          </a:blip>
          <a:srcRect b="26664" l="0" r="0" t="0"/>
          <a:stretch/>
        </p:blipFill>
        <p:spPr>
          <a:xfrm>
            <a:off x="208125" y="221450"/>
            <a:ext cx="1286704" cy="6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2020-10-01T23:51:28Z</dcterms:created>
  <dc:creator>Jorge Enrique Pedraza Sanchez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