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107" d="100"/>
          <a:sy n="107" d="100"/>
        </p:scale>
        <p:origin x="77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CD02A38-E149-4FCA-881B-8E22C69CDECE}" type="datetimeFigureOut">
              <a:rPr lang="en-US" smtClean="0"/>
              <a:t>7/6/24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66000F1-8962-4C00-8D3F-E1773DD1B40F}" type="slidenum">
              <a:rPr lang="en-US" smtClean="0"/>
              <a:t>‹#›</a:t>
            </a:fld>
            <a:endParaRPr lang="en-US" dirty="0"/>
          </a:p>
        </p:txBody>
      </p:sp>
    </p:spTree>
    <p:extLst>
      <p:ext uri="{BB962C8B-B14F-4D97-AF65-F5344CB8AC3E}">
        <p14:creationId xmlns:p14="http://schemas.microsoft.com/office/powerpoint/2010/main" val="1913454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D02A38-E149-4FCA-881B-8E22C69CDECE}" type="datetimeFigureOut">
              <a:rPr lang="en-US" smtClean="0"/>
              <a:t>7/6/24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66000F1-8962-4C00-8D3F-E1773DD1B40F}" type="slidenum">
              <a:rPr lang="en-US" smtClean="0"/>
              <a:t>‹#›</a:t>
            </a:fld>
            <a:endParaRPr lang="en-US" dirty="0"/>
          </a:p>
        </p:txBody>
      </p:sp>
    </p:spTree>
    <p:extLst>
      <p:ext uri="{BB962C8B-B14F-4D97-AF65-F5344CB8AC3E}">
        <p14:creationId xmlns:p14="http://schemas.microsoft.com/office/powerpoint/2010/main" val="681235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D02A38-E149-4FCA-881B-8E22C69CDECE}" type="datetimeFigureOut">
              <a:rPr lang="en-US" smtClean="0"/>
              <a:t>7/6/24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66000F1-8962-4C00-8D3F-E1773DD1B40F}"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591130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D02A38-E149-4FCA-881B-8E22C69CDECE}" type="datetimeFigureOut">
              <a:rPr lang="en-US" smtClean="0"/>
              <a:t>7/6/24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66000F1-8962-4C00-8D3F-E1773DD1B40F}" type="slidenum">
              <a:rPr lang="en-US" smtClean="0"/>
              <a:t>‹#›</a:t>
            </a:fld>
            <a:endParaRPr lang="en-US" dirty="0"/>
          </a:p>
        </p:txBody>
      </p:sp>
    </p:spTree>
    <p:extLst>
      <p:ext uri="{BB962C8B-B14F-4D97-AF65-F5344CB8AC3E}">
        <p14:creationId xmlns:p14="http://schemas.microsoft.com/office/powerpoint/2010/main" val="25693882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D02A38-E149-4FCA-881B-8E22C69CDECE}" type="datetimeFigureOut">
              <a:rPr lang="en-US" smtClean="0"/>
              <a:t>7/6/24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66000F1-8962-4C00-8D3F-E1773DD1B40F}"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077538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D02A38-E149-4FCA-881B-8E22C69CDECE}" type="datetimeFigureOut">
              <a:rPr lang="en-US" smtClean="0"/>
              <a:t>7/6/24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66000F1-8962-4C00-8D3F-E1773DD1B40F}" type="slidenum">
              <a:rPr lang="en-US" smtClean="0"/>
              <a:t>‹#›</a:t>
            </a:fld>
            <a:endParaRPr lang="en-US" dirty="0"/>
          </a:p>
        </p:txBody>
      </p:sp>
    </p:spTree>
    <p:extLst>
      <p:ext uri="{BB962C8B-B14F-4D97-AF65-F5344CB8AC3E}">
        <p14:creationId xmlns:p14="http://schemas.microsoft.com/office/powerpoint/2010/main" val="20373687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D02A38-E149-4FCA-881B-8E22C69CDECE}" type="datetimeFigureOut">
              <a:rPr lang="en-US" smtClean="0"/>
              <a:t>7/6/24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66000F1-8962-4C00-8D3F-E1773DD1B40F}" type="slidenum">
              <a:rPr lang="en-US" smtClean="0"/>
              <a:t>‹#›</a:t>
            </a:fld>
            <a:endParaRPr lang="en-US" dirty="0"/>
          </a:p>
        </p:txBody>
      </p:sp>
    </p:spTree>
    <p:extLst>
      <p:ext uri="{BB962C8B-B14F-4D97-AF65-F5344CB8AC3E}">
        <p14:creationId xmlns:p14="http://schemas.microsoft.com/office/powerpoint/2010/main" val="20314303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D02A38-E149-4FCA-881B-8E22C69CDECE}" type="datetimeFigureOut">
              <a:rPr lang="en-US" smtClean="0"/>
              <a:t>7/6/24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66000F1-8962-4C00-8D3F-E1773DD1B40F}" type="slidenum">
              <a:rPr lang="en-US" smtClean="0"/>
              <a:t>‹#›</a:t>
            </a:fld>
            <a:endParaRPr lang="en-US" dirty="0"/>
          </a:p>
        </p:txBody>
      </p:sp>
    </p:spTree>
    <p:extLst>
      <p:ext uri="{BB962C8B-B14F-4D97-AF65-F5344CB8AC3E}">
        <p14:creationId xmlns:p14="http://schemas.microsoft.com/office/powerpoint/2010/main" val="695319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D02A38-E149-4FCA-881B-8E22C69CDECE}" type="datetimeFigureOut">
              <a:rPr lang="en-US" smtClean="0"/>
              <a:t>7/6/24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66000F1-8962-4C00-8D3F-E1773DD1B40F}" type="slidenum">
              <a:rPr lang="en-US" smtClean="0"/>
              <a:t>‹#›</a:t>
            </a:fld>
            <a:endParaRPr lang="en-US" dirty="0"/>
          </a:p>
        </p:txBody>
      </p:sp>
    </p:spTree>
    <p:extLst>
      <p:ext uri="{BB962C8B-B14F-4D97-AF65-F5344CB8AC3E}">
        <p14:creationId xmlns:p14="http://schemas.microsoft.com/office/powerpoint/2010/main" val="1832927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D02A38-E149-4FCA-881B-8E22C69CDECE}" type="datetimeFigureOut">
              <a:rPr lang="en-US" smtClean="0"/>
              <a:t>7/6/24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66000F1-8962-4C00-8D3F-E1773DD1B40F}" type="slidenum">
              <a:rPr lang="en-US" smtClean="0"/>
              <a:t>‹#›</a:t>
            </a:fld>
            <a:endParaRPr lang="en-US" dirty="0"/>
          </a:p>
        </p:txBody>
      </p:sp>
    </p:spTree>
    <p:extLst>
      <p:ext uri="{BB962C8B-B14F-4D97-AF65-F5344CB8AC3E}">
        <p14:creationId xmlns:p14="http://schemas.microsoft.com/office/powerpoint/2010/main" val="3217828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D02A38-E149-4FCA-881B-8E22C69CDECE}" type="datetimeFigureOut">
              <a:rPr lang="en-US" smtClean="0"/>
              <a:t>7/6/24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66000F1-8962-4C00-8D3F-E1773DD1B40F}" type="slidenum">
              <a:rPr lang="en-US" smtClean="0"/>
              <a:t>‹#›</a:t>
            </a:fld>
            <a:endParaRPr lang="en-US" dirty="0"/>
          </a:p>
        </p:txBody>
      </p:sp>
    </p:spTree>
    <p:extLst>
      <p:ext uri="{BB962C8B-B14F-4D97-AF65-F5344CB8AC3E}">
        <p14:creationId xmlns:p14="http://schemas.microsoft.com/office/powerpoint/2010/main" val="2117745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D02A38-E149-4FCA-881B-8E22C69CDECE}" type="datetimeFigureOut">
              <a:rPr lang="en-US" smtClean="0"/>
              <a:t>7/6/24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66000F1-8962-4C00-8D3F-E1773DD1B40F}" type="slidenum">
              <a:rPr lang="en-US" smtClean="0"/>
              <a:t>‹#›</a:t>
            </a:fld>
            <a:endParaRPr lang="en-US" dirty="0"/>
          </a:p>
        </p:txBody>
      </p:sp>
    </p:spTree>
    <p:extLst>
      <p:ext uri="{BB962C8B-B14F-4D97-AF65-F5344CB8AC3E}">
        <p14:creationId xmlns:p14="http://schemas.microsoft.com/office/powerpoint/2010/main" val="458955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D02A38-E149-4FCA-881B-8E22C69CDECE}" type="datetimeFigureOut">
              <a:rPr lang="en-US" smtClean="0"/>
              <a:t>7/6/24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66000F1-8962-4C00-8D3F-E1773DD1B40F}" type="slidenum">
              <a:rPr lang="en-US" smtClean="0"/>
              <a:t>‹#›</a:t>
            </a:fld>
            <a:endParaRPr lang="en-US" dirty="0"/>
          </a:p>
        </p:txBody>
      </p:sp>
    </p:spTree>
    <p:extLst>
      <p:ext uri="{BB962C8B-B14F-4D97-AF65-F5344CB8AC3E}">
        <p14:creationId xmlns:p14="http://schemas.microsoft.com/office/powerpoint/2010/main" val="2432763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D02A38-E149-4FCA-881B-8E22C69CDECE}" type="datetimeFigureOut">
              <a:rPr lang="en-US" smtClean="0"/>
              <a:t>7/6/24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66000F1-8962-4C00-8D3F-E1773DD1B40F}" type="slidenum">
              <a:rPr lang="en-US" smtClean="0"/>
              <a:t>‹#›</a:t>
            </a:fld>
            <a:endParaRPr lang="en-US" dirty="0"/>
          </a:p>
        </p:txBody>
      </p:sp>
    </p:spTree>
    <p:extLst>
      <p:ext uri="{BB962C8B-B14F-4D97-AF65-F5344CB8AC3E}">
        <p14:creationId xmlns:p14="http://schemas.microsoft.com/office/powerpoint/2010/main" val="1547010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CD02A38-E149-4FCA-881B-8E22C69CDECE}" type="datetimeFigureOut">
              <a:rPr lang="en-US" smtClean="0"/>
              <a:t>7/6/24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66000F1-8962-4C00-8D3F-E1773DD1B40F}" type="slidenum">
              <a:rPr lang="en-US" smtClean="0"/>
              <a:t>‹#›</a:t>
            </a:fld>
            <a:endParaRPr lang="en-US" dirty="0"/>
          </a:p>
        </p:txBody>
      </p:sp>
    </p:spTree>
    <p:extLst>
      <p:ext uri="{BB962C8B-B14F-4D97-AF65-F5344CB8AC3E}">
        <p14:creationId xmlns:p14="http://schemas.microsoft.com/office/powerpoint/2010/main" val="4043008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D02A38-E149-4FCA-881B-8E22C69CDECE}" type="datetimeFigureOut">
              <a:rPr lang="en-US" smtClean="0"/>
              <a:t>7/6/24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66000F1-8962-4C00-8D3F-E1773DD1B40F}" type="slidenum">
              <a:rPr lang="en-US" smtClean="0"/>
              <a:t>‹#›</a:t>
            </a:fld>
            <a:endParaRPr lang="en-US" dirty="0"/>
          </a:p>
        </p:txBody>
      </p:sp>
    </p:spTree>
    <p:extLst>
      <p:ext uri="{BB962C8B-B14F-4D97-AF65-F5344CB8AC3E}">
        <p14:creationId xmlns:p14="http://schemas.microsoft.com/office/powerpoint/2010/main" val="116445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CD02A38-E149-4FCA-881B-8E22C69CDECE}" type="datetimeFigureOut">
              <a:rPr lang="en-US" smtClean="0"/>
              <a:t>7/6/24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66000F1-8962-4C00-8D3F-E1773DD1B40F}" type="slidenum">
              <a:rPr lang="en-US" smtClean="0"/>
              <a:t>‹#›</a:t>
            </a:fld>
            <a:endParaRPr lang="en-US" dirty="0"/>
          </a:p>
        </p:txBody>
      </p:sp>
    </p:spTree>
    <p:extLst>
      <p:ext uri="{BB962C8B-B14F-4D97-AF65-F5344CB8AC3E}">
        <p14:creationId xmlns:p14="http://schemas.microsoft.com/office/powerpoint/2010/main" val="14994726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3620F47-9730-4794-BD9C-6F48B9A4D88A}"/>
              </a:ext>
            </a:extLst>
          </p:cNvPr>
          <p:cNvSpPr>
            <a:spLocks noGrp="1"/>
          </p:cNvSpPr>
          <p:nvPr>
            <p:ph type="title"/>
          </p:nvPr>
        </p:nvSpPr>
        <p:spPr/>
        <p:txBody>
          <a:bodyPr>
            <a:normAutofit/>
          </a:bodyPr>
          <a:lstStyle/>
          <a:p>
            <a:r>
              <a:rPr lang="en-US" dirty="0"/>
              <a:t>Filesystem Project</a:t>
            </a:r>
            <a:br>
              <a:rPr lang="en-US" dirty="0"/>
            </a:br>
            <a:r>
              <a:rPr lang="en-US" sz="2000" dirty="0"/>
              <a:t>Design, Implementation, Testing, and Evaluation</a:t>
            </a:r>
            <a:endParaRPr lang="en-US" dirty="0"/>
          </a:p>
        </p:txBody>
      </p:sp>
      <p:sp>
        <p:nvSpPr>
          <p:cNvPr id="6" name="Rectangle 1">
            <a:extLst>
              <a:ext uri="{FF2B5EF4-FFF2-40B4-BE49-F238E27FC236}">
                <a16:creationId xmlns:a16="http://schemas.microsoft.com/office/drawing/2014/main" id="{A162B1FC-5372-4793-8A88-C7AC4E618185}"/>
              </a:ext>
            </a:extLst>
          </p:cNvPr>
          <p:cNvSpPr>
            <a:spLocks noGrp="1" noChangeArrowheads="1"/>
          </p:cNvSpPr>
          <p:nvPr>
            <p:ph idx="1"/>
          </p:nvPr>
        </p:nvSpPr>
        <p:spPr bwMode="auto">
          <a:xfrm>
            <a:off x="677334" y="3777810"/>
            <a:ext cx="416338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Name</a:t>
            </a:r>
            <a:r>
              <a:rPr kumimoji="0" lang="en-US" altLang="en-US" sz="1800" b="0" i="0" u="none" strike="noStrike" cap="none" normalizeH="0" baseline="0" dirty="0">
                <a:ln>
                  <a:noFill/>
                </a:ln>
                <a:solidFill>
                  <a:schemeClr val="tx1"/>
                </a:solidFill>
                <a:effectLst/>
                <a:latin typeface="Arial" panose="020B0604020202020204" pitchFamily="34" charset="0"/>
              </a:rPr>
              <a:t>: </a:t>
            </a:r>
            <a:r>
              <a:rPr lang="en-US" altLang="en-US" dirty="0">
                <a:solidFill>
                  <a:schemeClr val="tx1"/>
                </a:solidFill>
                <a:latin typeface="Arial" panose="020B0604020202020204" pitchFamily="34" charset="0"/>
              </a:rPr>
              <a:t>Brayan Andres Salinas </a:t>
            </a:r>
            <a:r>
              <a:rPr lang="en-US" altLang="en-US" dirty="0" err="1">
                <a:solidFill>
                  <a:schemeClr val="tx1"/>
                </a:solidFill>
                <a:latin typeface="Arial" panose="020B0604020202020204" pitchFamily="34" charset="0"/>
              </a:rPr>
              <a:t>Giraldo</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Student Number</a:t>
            </a:r>
            <a:r>
              <a:rPr kumimoji="0" lang="en-US" altLang="en-US" sz="1800" b="0" i="0" u="none" strike="noStrike" cap="none" normalizeH="0" baseline="0" dirty="0">
                <a:ln>
                  <a:noFill/>
                </a:ln>
                <a:solidFill>
                  <a:schemeClr val="tx1"/>
                </a:solidFill>
                <a:effectLst/>
                <a:latin typeface="Arial" panose="020B0604020202020204" pitchFamily="34" charset="0"/>
              </a:rPr>
              <a:t>: </a:t>
            </a:r>
            <a:r>
              <a:rPr lang="en-US" altLang="en-US" dirty="0">
                <a:solidFill>
                  <a:schemeClr val="tx1"/>
                </a:solidFill>
                <a:latin typeface="Arial" panose="020B0604020202020204" pitchFamily="34" charset="0"/>
              </a:rPr>
              <a:t>M00857810</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458784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F33C9-8900-410B-8BD3-F1E31F951B9D}"/>
              </a:ext>
            </a:extLst>
          </p:cNvPr>
          <p:cNvSpPr>
            <a:spLocks noGrp="1"/>
          </p:cNvSpPr>
          <p:nvPr>
            <p:ph type="title"/>
          </p:nvPr>
        </p:nvSpPr>
        <p:spPr/>
        <p:txBody>
          <a:bodyPr/>
          <a:lstStyle/>
          <a:p>
            <a:r>
              <a:rPr lang="en-US" dirty="0"/>
              <a:t>Testing Approach with Catch2</a:t>
            </a:r>
          </a:p>
        </p:txBody>
      </p:sp>
      <p:sp>
        <p:nvSpPr>
          <p:cNvPr id="3" name="Content Placeholder 2">
            <a:extLst>
              <a:ext uri="{FF2B5EF4-FFF2-40B4-BE49-F238E27FC236}">
                <a16:creationId xmlns:a16="http://schemas.microsoft.com/office/drawing/2014/main" id="{7325E680-DD18-4502-8A78-4BA189F1083C}"/>
              </a:ext>
            </a:extLst>
          </p:cNvPr>
          <p:cNvSpPr>
            <a:spLocks noGrp="1"/>
          </p:cNvSpPr>
          <p:nvPr>
            <p:ph idx="1"/>
          </p:nvPr>
        </p:nvSpPr>
        <p:spPr/>
        <p:txBody>
          <a:bodyPr/>
          <a:lstStyle/>
          <a:p>
            <a:r>
              <a:rPr lang="en-US" b="1" dirty="0"/>
              <a:t>Unit Testing: Purpose: </a:t>
            </a:r>
            <a:r>
              <a:rPr lang="en-US" dirty="0"/>
              <a:t>Validate individual functions and methods in isolation. Implementation: Write test cases for each function/method in File.cpp and </a:t>
            </a:r>
            <a:r>
              <a:rPr lang="en-US" dirty="0" err="1"/>
              <a:t>FileSystem.cpp.Execution</a:t>
            </a:r>
            <a:r>
              <a:rPr lang="en-US" dirty="0"/>
              <a:t>: Use Catch2 macros (REQUIRE, CHECK) to assert expected outcomes and verify behavior.</a:t>
            </a:r>
          </a:p>
          <a:p>
            <a:r>
              <a:rPr lang="en-US" b="1" dirty="0"/>
              <a:t>Integration Testing</a:t>
            </a:r>
            <a:r>
              <a:rPr lang="en-US" dirty="0"/>
              <a:t>: Scenario Testing: Create tests that span multiple functions or classes to verify interactions and overall system behavior. Validation: Ensure that the filesystem components work together seamlessly and handle edge cases </a:t>
            </a:r>
            <a:r>
              <a:rPr lang="en-US" dirty="0" err="1"/>
              <a:t>appropriately.Test</a:t>
            </a:r>
            <a:r>
              <a:rPr lang="en-US" dirty="0"/>
              <a:t> Organization:</a:t>
            </a:r>
          </a:p>
          <a:p>
            <a:r>
              <a:rPr lang="en-US" b="1" dirty="0"/>
              <a:t>Test Fixtures: </a:t>
            </a:r>
            <a:r>
              <a:rPr lang="en-US" dirty="0"/>
              <a:t>Use Catch2 fixtures to set up common test environments and ensure consistent test </a:t>
            </a:r>
            <a:r>
              <a:rPr lang="en-US" dirty="0" err="1"/>
              <a:t>conditions.Sections</a:t>
            </a:r>
            <a:r>
              <a:rPr lang="en-US" dirty="0"/>
              <a:t> and Tags: Organize tests into sections and use tags to categorize and filter tests based on their purpose or scope.</a:t>
            </a:r>
          </a:p>
        </p:txBody>
      </p:sp>
    </p:spTree>
    <p:extLst>
      <p:ext uri="{BB962C8B-B14F-4D97-AF65-F5344CB8AC3E}">
        <p14:creationId xmlns:p14="http://schemas.microsoft.com/office/powerpoint/2010/main" val="14899993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C10A6-E238-4FD3-AF19-32C75453F1B3}"/>
              </a:ext>
            </a:extLst>
          </p:cNvPr>
          <p:cNvSpPr>
            <a:spLocks noGrp="1"/>
          </p:cNvSpPr>
          <p:nvPr>
            <p:ph type="title"/>
          </p:nvPr>
        </p:nvSpPr>
        <p:spPr/>
        <p:txBody>
          <a:bodyPr/>
          <a:lstStyle/>
          <a:p>
            <a:r>
              <a:rPr lang="en-US" dirty="0"/>
              <a:t>Software demonstration: </a:t>
            </a:r>
          </a:p>
        </p:txBody>
      </p:sp>
      <p:sp>
        <p:nvSpPr>
          <p:cNvPr id="3" name="Content Placeholder 2">
            <a:extLst>
              <a:ext uri="{FF2B5EF4-FFF2-40B4-BE49-F238E27FC236}">
                <a16:creationId xmlns:a16="http://schemas.microsoft.com/office/drawing/2014/main" id="{E5676DEF-4C92-44FE-BC03-5360711E2424}"/>
              </a:ext>
            </a:extLst>
          </p:cNvPr>
          <p:cNvSpPr>
            <a:spLocks noGrp="1"/>
          </p:cNvSpPr>
          <p:nvPr>
            <p:ph idx="1"/>
          </p:nvPr>
        </p:nvSpPr>
        <p:spPr/>
        <p:txBody>
          <a:bodyPr>
            <a:normAutofit lnSpcReduction="10000"/>
          </a:bodyPr>
          <a:lstStyle/>
          <a:p>
            <a:r>
              <a:rPr lang="en-US" dirty="0"/>
              <a:t>Introduction: It shows the menu </a:t>
            </a:r>
            <a:br>
              <a:rPr lang="en-US" dirty="0"/>
            </a:br>
            <a:r>
              <a:rPr lang="en-US" dirty="0"/>
              <a:t>Filesystem Menu:</a:t>
            </a:r>
          </a:p>
          <a:p>
            <a:r>
              <a:rPr lang="en-US" dirty="0"/>
              <a:t>1. Create a File   </a:t>
            </a:r>
          </a:p>
          <a:p>
            <a:r>
              <a:rPr lang="en-US" dirty="0"/>
              <a:t>2. Write to a File </a:t>
            </a:r>
          </a:p>
          <a:p>
            <a:r>
              <a:rPr lang="en-US" dirty="0"/>
              <a:t>3. Read from a File</a:t>
            </a:r>
          </a:p>
          <a:p>
            <a:r>
              <a:rPr lang="en-US" dirty="0"/>
              <a:t>4. Delete a File   </a:t>
            </a:r>
          </a:p>
          <a:p>
            <a:r>
              <a:rPr lang="en-US" dirty="0"/>
              <a:t>5. Exit</a:t>
            </a:r>
          </a:p>
          <a:p>
            <a:r>
              <a:rPr lang="en-US" dirty="0"/>
              <a:t>Basic Operations:</a:t>
            </a:r>
            <a:br>
              <a:rPr lang="en-US" dirty="0"/>
            </a:br>
            <a:r>
              <a:rPr lang="en-US" dirty="0"/>
              <a:t>Create a File: Show creating a file named example.txt.</a:t>
            </a:r>
            <a:br>
              <a:rPr lang="en-US" dirty="0"/>
            </a:br>
            <a:r>
              <a:rPr lang="en-US" dirty="0"/>
              <a:t>Write to File: Write the text "Hello, FileSystem!" to example.txt.</a:t>
            </a:r>
            <a:br>
              <a:rPr lang="en-US" dirty="0"/>
            </a:br>
            <a:r>
              <a:rPr lang="en-US" dirty="0"/>
              <a:t>Read from File: Display the content of example.txt.</a:t>
            </a:r>
            <a:br>
              <a:rPr lang="en-US" dirty="0"/>
            </a:br>
            <a:r>
              <a:rPr lang="en-US" dirty="0"/>
              <a:t>Delete File: Delete example.txt and verify it is removed from the filesystem.</a:t>
            </a:r>
          </a:p>
        </p:txBody>
      </p:sp>
    </p:spTree>
    <p:extLst>
      <p:ext uri="{BB962C8B-B14F-4D97-AF65-F5344CB8AC3E}">
        <p14:creationId xmlns:p14="http://schemas.microsoft.com/office/powerpoint/2010/main" val="2165532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EA007-DA07-4830-B595-250230D116BE}"/>
              </a:ext>
            </a:extLst>
          </p:cNvPr>
          <p:cNvSpPr>
            <a:spLocks noGrp="1"/>
          </p:cNvSpPr>
          <p:nvPr>
            <p:ph type="title"/>
          </p:nvPr>
        </p:nvSpPr>
        <p:spPr/>
        <p:txBody>
          <a:bodyPr/>
          <a:lstStyle/>
          <a:p>
            <a:r>
              <a:rPr lang="en-US" dirty="0"/>
              <a:t>COUNT…</a:t>
            </a:r>
          </a:p>
        </p:txBody>
      </p:sp>
      <p:sp>
        <p:nvSpPr>
          <p:cNvPr id="3" name="Content Placeholder 2">
            <a:extLst>
              <a:ext uri="{FF2B5EF4-FFF2-40B4-BE49-F238E27FC236}">
                <a16:creationId xmlns:a16="http://schemas.microsoft.com/office/drawing/2014/main" id="{597556E6-2B18-4162-B992-60782E052DA3}"/>
              </a:ext>
            </a:extLst>
          </p:cNvPr>
          <p:cNvSpPr>
            <a:spLocks noGrp="1"/>
          </p:cNvSpPr>
          <p:nvPr>
            <p:ph idx="1"/>
          </p:nvPr>
        </p:nvSpPr>
        <p:spPr/>
        <p:txBody>
          <a:bodyPr/>
          <a:lstStyle/>
          <a:p>
            <a:r>
              <a:rPr lang="en-US" b="1" dirty="0"/>
              <a:t>Edge Cases: </a:t>
            </a:r>
            <a:r>
              <a:rPr lang="en-US" dirty="0"/>
              <a:t>Demonstrate operations on an empty file and handle the output. Attempt to read from a non-existent file and handle the error gracefully.</a:t>
            </a:r>
          </a:p>
          <a:p>
            <a:r>
              <a:rPr lang="en-US" b="1" dirty="0"/>
              <a:t>Integration and Interaction: </a:t>
            </a:r>
            <a:r>
              <a:rPr lang="en-US" dirty="0"/>
              <a:t>Perform multiple operations sequentially (create, write, read, delete) to show the system’s consistency and reliability.</a:t>
            </a:r>
          </a:p>
          <a:p>
            <a:r>
              <a:rPr lang="en-US" b="1" dirty="0"/>
              <a:t>Error Handling: </a:t>
            </a:r>
            <a:r>
              <a:rPr lang="en-US" dirty="0"/>
              <a:t>Show error messages and how the system responds when encountering permission issues or other errors.</a:t>
            </a:r>
          </a:p>
        </p:txBody>
      </p:sp>
    </p:spTree>
    <p:extLst>
      <p:ext uri="{BB962C8B-B14F-4D97-AF65-F5344CB8AC3E}">
        <p14:creationId xmlns:p14="http://schemas.microsoft.com/office/powerpoint/2010/main" val="3220993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020A5-7863-45CA-A5E7-00EF4A808964}"/>
              </a:ext>
            </a:extLst>
          </p:cNvPr>
          <p:cNvSpPr>
            <a:spLocks noGrp="1"/>
          </p:cNvSpPr>
          <p:nvPr>
            <p:ph type="title"/>
          </p:nvPr>
        </p:nvSpPr>
        <p:spPr/>
        <p:txBody>
          <a:bodyPr/>
          <a:lstStyle/>
          <a:p>
            <a:r>
              <a:rPr lang="en-US" dirty="0"/>
              <a:t>Conclusion: </a:t>
            </a:r>
          </a:p>
        </p:txBody>
      </p:sp>
      <p:sp>
        <p:nvSpPr>
          <p:cNvPr id="3" name="Content Placeholder 2">
            <a:extLst>
              <a:ext uri="{FF2B5EF4-FFF2-40B4-BE49-F238E27FC236}">
                <a16:creationId xmlns:a16="http://schemas.microsoft.com/office/drawing/2014/main" id="{B264BD26-47BC-4D9C-ABD5-9CD4A8B70CBC}"/>
              </a:ext>
            </a:extLst>
          </p:cNvPr>
          <p:cNvSpPr>
            <a:spLocks noGrp="1"/>
          </p:cNvSpPr>
          <p:nvPr>
            <p:ph idx="1"/>
          </p:nvPr>
        </p:nvSpPr>
        <p:spPr/>
        <p:txBody>
          <a:bodyPr/>
          <a:lstStyle/>
          <a:p>
            <a:r>
              <a:rPr lang="en-US" dirty="0"/>
              <a:t>In conclusion, the filesystem project has been successfully implemented to provide basic file management functionalities for embedded systems. Key aspects of the project include the creation, reading, writing, and deletion of files, all encapsulated within the File and FileSystem classes. The project leverages modular design principles and adheres to C++ standards, ensuring clarity, modularity, and portability.</a:t>
            </a:r>
          </a:p>
        </p:txBody>
      </p:sp>
    </p:spTree>
    <p:extLst>
      <p:ext uri="{BB962C8B-B14F-4D97-AF65-F5344CB8AC3E}">
        <p14:creationId xmlns:p14="http://schemas.microsoft.com/office/powerpoint/2010/main" val="11089762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7AF30-6CC8-474F-B27B-EC7BC0C716EA}"/>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64915E0F-0720-44E4-BE41-5565C92B10E9}"/>
              </a:ext>
            </a:extLst>
          </p:cNvPr>
          <p:cNvSpPr>
            <a:spLocks noGrp="1"/>
          </p:cNvSpPr>
          <p:nvPr>
            <p:ph idx="1"/>
          </p:nvPr>
        </p:nvSpPr>
        <p:spPr/>
        <p:txBody>
          <a:bodyPr/>
          <a:lstStyle/>
          <a:p>
            <a:r>
              <a:rPr lang="en-US" dirty="0"/>
              <a:t>Despite the successful implementation, there are some limitations to acknowledge:</a:t>
            </a:r>
          </a:p>
          <a:p>
            <a:r>
              <a:rPr lang="en-US" b="1" dirty="0"/>
              <a:t>Single-threaded: </a:t>
            </a:r>
            <a:r>
              <a:rPr lang="en-US" dirty="0"/>
              <a:t>The current implementation assumes single-threaded execution. Concurrent file operations or multi-threaded access are not supported.</a:t>
            </a:r>
          </a:p>
          <a:p>
            <a:r>
              <a:rPr lang="en-US" b="1" dirty="0"/>
              <a:t>No File System Persistence: </a:t>
            </a:r>
            <a:r>
              <a:rPr lang="en-US" dirty="0"/>
              <a:t>Files are stored in memory only during runtime. There's no implementation for persistent storage to disk, which is crucial for real-world applications.</a:t>
            </a:r>
          </a:p>
          <a:p>
            <a:r>
              <a:rPr lang="en-US" b="1" dirty="0"/>
              <a:t>Basic Error Handling: </a:t>
            </a:r>
            <a:r>
              <a:rPr lang="en-US" dirty="0"/>
              <a:t>While basic error handling is implemented, more sophisticated error management, such as logging or detailed error messages, could enhance robustness.</a:t>
            </a:r>
          </a:p>
        </p:txBody>
      </p:sp>
    </p:spTree>
    <p:extLst>
      <p:ext uri="{BB962C8B-B14F-4D97-AF65-F5344CB8AC3E}">
        <p14:creationId xmlns:p14="http://schemas.microsoft.com/office/powerpoint/2010/main" val="2834665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10361-F7AC-4032-B201-D02739ADFF62}"/>
              </a:ext>
            </a:extLst>
          </p:cNvPr>
          <p:cNvSpPr>
            <a:spLocks noGrp="1"/>
          </p:cNvSpPr>
          <p:nvPr>
            <p:ph type="title"/>
          </p:nvPr>
        </p:nvSpPr>
        <p:spPr/>
        <p:txBody>
          <a:bodyPr/>
          <a:lstStyle/>
          <a:p>
            <a:r>
              <a:rPr lang="en-US" dirty="0"/>
              <a:t>Future Approach </a:t>
            </a:r>
          </a:p>
        </p:txBody>
      </p:sp>
      <p:sp>
        <p:nvSpPr>
          <p:cNvPr id="3" name="Content Placeholder 2">
            <a:extLst>
              <a:ext uri="{FF2B5EF4-FFF2-40B4-BE49-F238E27FC236}">
                <a16:creationId xmlns:a16="http://schemas.microsoft.com/office/drawing/2014/main" id="{FB069F8A-CC1B-42B9-B857-1A1A8BB5F4E7}"/>
              </a:ext>
            </a:extLst>
          </p:cNvPr>
          <p:cNvSpPr>
            <a:spLocks noGrp="1"/>
          </p:cNvSpPr>
          <p:nvPr>
            <p:ph idx="1"/>
          </p:nvPr>
        </p:nvSpPr>
        <p:spPr/>
        <p:txBody>
          <a:bodyPr/>
          <a:lstStyle/>
          <a:p>
            <a:r>
              <a:rPr lang="en-US" dirty="0"/>
              <a:t>For future projects with similar requirements, I would approach them as follows to address the identified limitations:</a:t>
            </a:r>
          </a:p>
          <a:p>
            <a:r>
              <a:rPr lang="en-US" b="1" dirty="0"/>
              <a:t>Concurrency Support: </a:t>
            </a:r>
            <a:r>
              <a:rPr lang="en-US" dirty="0"/>
              <a:t>Implement thread-safe operations and consider synchronization mechanisms like mutexes or semaphores to support concurrent file access safely.</a:t>
            </a:r>
          </a:p>
          <a:p>
            <a:r>
              <a:rPr lang="en-US" b="1" dirty="0"/>
              <a:t>Persistent Storage: </a:t>
            </a:r>
            <a:r>
              <a:rPr lang="en-US" dirty="0"/>
              <a:t>Incorporate mechanisms to persist files to disk using standard file system APIs. This involves managing file paths, handling file permissions, and ensuring data integrity.</a:t>
            </a:r>
          </a:p>
          <a:p>
            <a:r>
              <a:rPr lang="en-US" b="1" dirty="0"/>
              <a:t>Enhanced Error Handling: </a:t>
            </a:r>
            <a:r>
              <a:rPr lang="en-US" dirty="0"/>
              <a:t>Develop a more comprehensive error handling strategy, including detailed error messages, logging, and possibly error recovery mechanisms to improve fault tolerance.</a:t>
            </a:r>
          </a:p>
        </p:txBody>
      </p:sp>
    </p:spTree>
    <p:extLst>
      <p:ext uri="{BB962C8B-B14F-4D97-AF65-F5344CB8AC3E}">
        <p14:creationId xmlns:p14="http://schemas.microsoft.com/office/powerpoint/2010/main" val="452895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78CB5-9ABC-40AF-AA5C-B5A6A1C9C00C}"/>
              </a:ext>
            </a:extLst>
          </p:cNvPr>
          <p:cNvSpPr>
            <a:spLocks noGrp="1"/>
          </p:cNvSpPr>
          <p:nvPr>
            <p:ph type="title"/>
          </p:nvPr>
        </p:nvSpPr>
        <p:spPr/>
        <p:txBody>
          <a:bodyPr/>
          <a:lstStyle/>
          <a:p>
            <a:r>
              <a:rPr lang="en-US" dirty="0"/>
              <a:t>Project description</a:t>
            </a:r>
          </a:p>
        </p:txBody>
      </p:sp>
      <p:sp>
        <p:nvSpPr>
          <p:cNvPr id="3" name="Content Placeholder 2">
            <a:extLst>
              <a:ext uri="{FF2B5EF4-FFF2-40B4-BE49-F238E27FC236}">
                <a16:creationId xmlns:a16="http://schemas.microsoft.com/office/drawing/2014/main" id="{B26DBA9F-DCA0-42E4-9645-26F46F62EB4A}"/>
              </a:ext>
            </a:extLst>
          </p:cNvPr>
          <p:cNvSpPr>
            <a:spLocks noGrp="1"/>
          </p:cNvSpPr>
          <p:nvPr>
            <p:ph idx="1"/>
          </p:nvPr>
        </p:nvSpPr>
        <p:spPr/>
        <p:txBody>
          <a:bodyPr/>
          <a:lstStyle/>
          <a:p>
            <a:r>
              <a:rPr lang="en-US" dirty="0"/>
              <a:t>This project involves the development of a lightweight filesystem designed for embedded systems. The filesystem supports basic file operations such as creation, reading, writing, and deletion of files.“</a:t>
            </a:r>
          </a:p>
          <a:p>
            <a:r>
              <a:rPr lang="en-US" dirty="0"/>
              <a:t>The filesystem project aims to create a simple and efficient file management system for embedded systems. It is designed to be portable and uses standard C++ libraries to ensure compatibility across different platforms.</a:t>
            </a:r>
          </a:p>
        </p:txBody>
      </p:sp>
    </p:spTree>
    <p:extLst>
      <p:ext uri="{BB962C8B-B14F-4D97-AF65-F5344CB8AC3E}">
        <p14:creationId xmlns:p14="http://schemas.microsoft.com/office/powerpoint/2010/main" val="4085389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128A3CC-BBDF-483F-A597-6542EE1F9B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812" y="1270000"/>
            <a:ext cx="8367712" cy="5630032"/>
          </a:xfrm>
          <a:prstGeom prst="rect">
            <a:avLst/>
          </a:prstGeom>
        </p:spPr>
      </p:pic>
      <p:sp>
        <p:nvSpPr>
          <p:cNvPr id="6" name="Title 5">
            <a:extLst>
              <a:ext uri="{FF2B5EF4-FFF2-40B4-BE49-F238E27FC236}">
                <a16:creationId xmlns:a16="http://schemas.microsoft.com/office/drawing/2014/main" id="{73844F2C-A49B-49F8-89A8-77448E173811}"/>
              </a:ext>
            </a:extLst>
          </p:cNvPr>
          <p:cNvSpPr>
            <a:spLocks noGrp="1"/>
          </p:cNvSpPr>
          <p:nvPr>
            <p:ph type="title"/>
          </p:nvPr>
        </p:nvSpPr>
        <p:spPr/>
        <p:txBody>
          <a:bodyPr/>
          <a:lstStyle/>
          <a:p>
            <a:r>
              <a:rPr lang="en-US" dirty="0"/>
              <a:t>Class diagram</a:t>
            </a:r>
          </a:p>
        </p:txBody>
      </p:sp>
    </p:spTree>
    <p:extLst>
      <p:ext uri="{BB962C8B-B14F-4D97-AF65-F5344CB8AC3E}">
        <p14:creationId xmlns:p14="http://schemas.microsoft.com/office/powerpoint/2010/main" val="3885835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C1146-4E59-492C-ADAA-F4CA3477936E}"/>
              </a:ext>
            </a:extLst>
          </p:cNvPr>
          <p:cNvSpPr>
            <a:spLocks noGrp="1"/>
          </p:cNvSpPr>
          <p:nvPr>
            <p:ph type="title"/>
          </p:nvPr>
        </p:nvSpPr>
        <p:spPr/>
        <p:txBody>
          <a:bodyPr/>
          <a:lstStyle/>
          <a:p>
            <a:r>
              <a:rPr lang="en-US" dirty="0"/>
              <a:t>Description </a:t>
            </a:r>
          </a:p>
        </p:txBody>
      </p:sp>
      <p:sp>
        <p:nvSpPr>
          <p:cNvPr id="3" name="Content Placeholder 2">
            <a:extLst>
              <a:ext uri="{FF2B5EF4-FFF2-40B4-BE49-F238E27FC236}">
                <a16:creationId xmlns:a16="http://schemas.microsoft.com/office/drawing/2014/main" id="{20102E8B-77D0-4B8D-B997-E6A0099A1F0B}"/>
              </a:ext>
            </a:extLst>
          </p:cNvPr>
          <p:cNvSpPr>
            <a:spLocks noGrp="1"/>
          </p:cNvSpPr>
          <p:nvPr>
            <p:ph idx="1"/>
          </p:nvPr>
        </p:nvSpPr>
        <p:spPr/>
        <p:txBody>
          <a:bodyPr/>
          <a:lstStyle/>
          <a:p>
            <a:r>
              <a:rPr lang="en-US" dirty="0"/>
              <a:t>The class diagram illustrates the structure of your filesystem project. It consists of two main classes: File: Represents a file with attributes name and content. Methods include constructors, getters for name and content, and a setter for content. Filesystem: Manages a collection of File objects using an unordered map (std::unordered map). Methods include constructors and functions for creating, writing, reading, and deleting files.</a:t>
            </a:r>
          </a:p>
          <a:p>
            <a:r>
              <a:rPr lang="en-US" dirty="0"/>
              <a:t>This diagram shows the structure of your filesystem project in terms of classes (File and FileSystem), their attributes, methods, and the relationship (manages) between FileSystem and multiple File objects.</a:t>
            </a:r>
          </a:p>
        </p:txBody>
      </p:sp>
    </p:spTree>
    <p:extLst>
      <p:ext uri="{BB962C8B-B14F-4D97-AF65-F5344CB8AC3E}">
        <p14:creationId xmlns:p14="http://schemas.microsoft.com/office/powerpoint/2010/main" val="3506629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383D3-537D-4B4A-BC20-81E856806CCE}"/>
              </a:ext>
            </a:extLst>
          </p:cNvPr>
          <p:cNvSpPr>
            <a:spLocks noGrp="1"/>
          </p:cNvSpPr>
          <p:nvPr>
            <p:ph type="title"/>
          </p:nvPr>
        </p:nvSpPr>
        <p:spPr/>
        <p:txBody>
          <a:bodyPr/>
          <a:lstStyle/>
          <a:p>
            <a:r>
              <a:rPr lang="en-US" dirty="0"/>
              <a:t>Use case diagram</a:t>
            </a:r>
          </a:p>
        </p:txBody>
      </p:sp>
      <p:pic>
        <p:nvPicPr>
          <p:cNvPr id="4" name="Picture 3">
            <a:extLst>
              <a:ext uri="{FF2B5EF4-FFF2-40B4-BE49-F238E27FC236}">
                <a16:creationId xmlns:a16="http://schemas.microsoft.com/office/drawing/2014/main" id="{3DDB5141-6883-4F2A-9A10-EDBB4C21A4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132" y="2228850"/>
            <a:ext cx="9222493" cy="4210050"/>
          </a:xfrm>
          <a:prstGeom prst="rect">
            <a:avLst/>
          </a:prstGeom>
        </p:spPr>
      </p:pic>
    </p:spTree>
    <p:extLst>
      <p:ext uri="{BB962C8B-B14F-4D97-AF65-F5344CB8AC3E}">
        <p14:creationId xmlns:p14="http://schemas.microsoft.com/office/powerpoint/2010/main" val="719555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CD434-8744-4018-9F5C-8271556E4FD8}"/>
              </a:ext>
            </a:extLst>
          </p:cNvPr>
          <p:cNvSpPr>
            <a:spLocks noGrp="1"/>
          </p:cNvSpPr>
          <p:nvPr>
            <p:ph type="title"/>
          </p:nvPr>
        </p:nvSpPr>
        <p:spPr/>
        <p:txBody>
          <a:bodyPr/>
          <a:lstStyle/>
          <a:p>
            <a:r>
              <a:rPr lang="en-US" dirty="0"/>
              <a:t>Description:</a:t>
            </a:r>
          </a:p>
        </p:txBody>
      </p:sp>
      <p:sp>
        <p:nvSpPr>
          <p:cNvPr id="3" name="Content Placeholder 2">
            <a:extLst>
              <a:ext uri="{FF2B5EF4-FFF2-40B4-BE49-F238E27FC236}">
                <a16:creationId xmlns:a16="http://schemas.microsoft.com/office/drawing/2014/main" id="{AC6DD64D-5941-47EC-A45F-CEACCD07D2DE}"/>
              </a:ext>
            </a:extLst>
          </p:cNvPr>
          <p:cNvSpPr>
            <a:spLocks noGrp="1"/>
          </p:cNvSpPr>
          <p:nvPr>
            <p:ph idx="1"/>
          </p:nvPr>
        </p:nvSpPr>
        <p:spPr/>
        <p:txBody>
          <a:bodyPr/>
          <a:lstStyle/>
          <a:p>
            <a:r>
              <a:rPr lang="en-US" dirty="0"/>
              <a:t>The use case diagram depicts interactions between the User and the filesystem. It outlines various operations (Create File, Read File, Write File, Delete File, List Files, Get File Details) that the user can perform. Each use case represents a specific functionality provided by the filesystem.</a:t>
            </a:r>
          </a:p>
          <a:p>
            <a:r>
              <a:rPr lang="en-US" dirty="0"/>
              <a:t>This diagram illustrates how the User interacts with the filesystem through various use cases. It helps in understanding the functionalities provided by the filesystem from a user's perspective, such as creating, reading, writing, deleting files, listing files, and getting file details.</a:t>
            </a:r>
          </a:p>
        </p:txBody>
      </p:sp>
    </p:spTree>
    <p:extLst>
      <p:ext uri="{BB962C8B-B14F-4D97-AF65-F5344CB8AC3E}">
        <p14:creationId xmlns:p14="http://schemas.microsoft.com/office/powerpoint/2010/main" val="24632985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6D10F-8F82-4038-B0AD-8F5D1CD6B4BA}"/>
              </a:ext>
            </a:extLst>
          </p:cNvPr>
          <p:cNvSpPr>
            <a:spLocks noGrp="1"/>
          </p:cNvSpPr>
          <p:nvPr>
            <p:ph type="title"/>
          </p:nvPr>
        </p:nvSpPr>
        <p:spPr/>
        <p:txBody>
          <a:bodyPr/>
          <a:lstStyle/>
          <a:p>
            <a:r>
              <a:rPr lang="en-US" dirty="0"/>
              <a:t>Implementation Approach</a:t>
            </a:r>
          </a:p>
        </p:txBody>
      </p:sp>
      <p:sp>
        <p:nvSpPr>
          <p:cNvPr id="3" name="Content Placeholder 2">
            <a:extLst>
              <a:ext uri="{FF2B5EF4-FFF2-40B4-BE49-F238E27FC236}">
                <a16:creationId xmlns:a16="http://schemas.microsoft.com/office/drawing/2014/main" id="{B79B352F-0417-4E49-9D8D-4163E960E1FC}"/>
              </a:ext>
            </a:extLst>
          </p:cNvPr>
          <p:cNvSpPr>
            <a:spLocks noGrp="1"/>
          </p:cNvSpPr>
          <p:nvPr>
            <p:ph idx="1"/>
          </p:nvPr>
        </p:nvSpPr>
        <p:spPr/>
        <p:txBody>
          <a:bodyPr/>
          <a:lstStyle/>
          <a:p>
            <a:r>
              <a:rPr lang="en-US" b="1" dirty="0"/>
              <a:t>Translate Design to Code: </a:t>
            </a:r>
            <a:r>
              <a:rPr lang="en-US" dirty="0"/>
              <a:t>Classes and Functions: Begin by implementing the classes (File and FileSystem) and their respective methods (File.cpp, FileSystem.cpp).Functionality: Ensure each method (e.g., createFile, readFile, writeFile, deleteFile) behaves as designed in the UML diagrams. This includes handling edge cases like file not found, permission issues, etc.</a:t>
            </a:r>
          </a:p>
          <a:p>
            <a:r>
              <a:rPr lang="en-US" b="1" dirty="0"/>
              <a:t>Modular Structure:</a:t>
            </a:r>
          </a:p>
          <a:p>
            <a:r>
              <a:rPr lang="en-US" dirty="0"/>
              <a:t> Separate Files: Organize the project into separate files (File.h, File.cpp, FileSystem.h, FileSystem.cpp, main. cpp) to maintain clarity and modularity. Encapsulation: Use encapsulation to protect data (private members) and provide controlled access (public methods) to functionality.</a:t>
            </a:r>
          </a:p>
        </p:txBody>
      </p:sp>
    </p:spTree>
    <p:extLst>
      <p:ext uri="{BB962C8B-B14F-4D97-AF65-F5344CB8AC3E}">
        <p14:creationId xmlns:p14="http://schemas.microsoft.com/office/powerpoint/2010/main" val="625869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26DC6-5799-4338-88DA-CAA3A13AE619}"/>
              </a:ext>
            </a:extLst>
          </p:cNvPr>
          <p:cNvSpPr>
            <a:spLocks noGrp="1"/>
          </p:cNvSpPr>
          <p:nvPr>
            <p:ph type="title"/>
          </p:nvPr>
        </p:nvSpPr>
        <p:spPr/>
        <p:txBody>
          <a:bodyPr/>
          <a:lstStyle/>
          <a:p>
            <a:r>
              <a:rPr lang="en-US" dirty="0"/>
              <a:t>COUNT…</a:t>
            </a:r>
          </a:p>
        </p:txBody>
      </p:sp>
      <p:sp>
        <p:nvSpPr>
          <p:cNvPr id="3" name="Content Placeholder 2">
            <a:extLst>
              <a:ext uri="{FF2B5EF4-FFF2-40B4-BE49-F238E27FC236}">
                <a16:creationId xmlns:a16="http://schemas.microsoft.com/office/drawing/2014/main" id="{970C8FA5-A633-4FF7-A244-49D78E745C3B}"/>
              </a:ext>
            </a:extLst>
          </p:cNvPr>
          <p:cNvSpPr>
            <a:spLocks noGrp="1"/>
          </p:cNvSpPr>
          <p:nvPr>
            <p:ph idx="1"/>
          </p:nvPr>
        </p:nvSpPr>
        <p:spPr/>
        <p:txBody>
          <a:bodyPr/>
          <a:lstStyle/>
          <a:p>
            <a:r>
              <a:rPr lang="en-US" b="1" dirty="0"/>
              <a:t>Error Handling: </a:t>
            </a:r>
            <a:r>
              <a:rPr lang="en-US" dirty="0"/>
              <a:t>Exception Handling: Implement error handling mechanisms to manage unexpected situations gracefully, such as file operations failing due to disk space issues or permissions.</a:t>
            </a:r>
          </a:p>
          <a:p>
            <a:r>
              <a:rPr lang="en-US" b="1" dirty="0"/>
              <a:t>Testing: Unit Testing</a:t>
            </a:r>
            <a:r>
              <a:rPr lang="en-US" dirty="0"/>
              <a:t>: Write and execute unit tests for individual functions/methods to ensure they produce the expected outputs for various inputs. </a:t>
            </a:r>
          </a:p>
          <a:p>
            <a:r>
              <a:rPr lang="en-US" b="1" dirty="0"/>
              <a:t>Integration Testing: </a:t>
            </a:r>
            <a:r>
              <a:rPr lang="en-US" dirty="0"/>
              <a:t>Test the entire filesystem by simulating user scenarios (e.g., creating, reading, writing, deleting files) to validate end-to-end functionality.</a:t>
            </a:r>
          </a:p>
        </p:txBody>
      </p:sp>
    </p:spTree>
    <p:extLst>
      <p:ext uri="{BB962C8B-B14F-4D97-AF65-F5344CB8AC3E}">
        <p14:creationId xmlns:p14="http://schemas.microsoft.com/office/powerpoint/2010/main" val="2823085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20741-9E98-4641-9D7B-4386DDB8A636}"/>
              </a:ext>
            </a:extLst>
          </p:cNvPr>
          <p:cNvSpPr>
            <a:spLocks noGrp="1"/>
          </p:cNvSpPr>
          <p:nvPr>
            <p:ph type="title"/>
          </p:nvPr>
        </p:nvSpPr>
        <p:spPr/>
        <p:txBody>
          <a:bodyPr/>
          <a:lstStyle/>
          <a:p>
            <a:r>
              <a:rPr lang="en-US" dirty="0"/>
              <a:t>Role of </a:t>
            </a:r>
            <a:r>
              <a:rPr lang="en-US" dirty="0" err="1"/>
              <a:t>Makefile</a:t>
            </a:r>
            <a:endParaRPr lang="en-US" dirty="0"/>
          </a:p>
        </p:txBody>
      </p:sp>
      <p:sp>
        <p:nvSpPr>
          <p:cNvPr id="3" name="Content Placeholder 2">
            <a:extLst>
              <a:ext uri="{FF2B5EF4-FFF2-40B4-BE49-F238E27FC236}">
                <a16:creationId xmlns:a16="http://schemas.microsoft.com/office/drawing/2014/main" id="{201F6673-5D42-4997-8645-6EDAC9E6D17C}"/>
              </a:ext>
            </a:extLst>
          </p:cNvPr>
          <p:cNvSpPr>
            <a:spLocks noGrp="1"/>
          </p:cNvSpPr>
          <p:nvPr>
            <p:ph idx="1"/>
          </p:nvPr>
        </p:nvSpPr>
        <p:spPr/>
        <p:txBody>
          <a:bodyPr/>
          <a:lstStyle/>
          <a:p>
            <a:r>
              <a:rPr lang="en-US" dirty="0"/>
              <a:t>A </a:t>
            </a:r>
            <a:r>
              <a:rPr lang="en-US" dirty="0" err="1"/>
              <a:t>Makefile</a:t>
            </a:r>
            <a:r>
              <a:rPr lang="en-US" dirty="0"/>
              <a:t> is a build automation tool used to manage dependencies and automate the compilation and linking of software projects. In your filesystem </a:t>
            </a:r>
            <a:r>
              <a:rPr lang="en-US" dirty="0" err="1"/>
              <a:t>project:Compilation</a:t>
            </a:r>
            <a:r>
              <a:rPr lang="en-US" dirty="0"/>
              <a:t> Automation: Specify compiler commands (g++ -std=</a:t>
            </a:r>
            <a:r>
              <a:rPr lang="en-US" dirty="0" err="1"/>
              <a:t>c++</a:t>
            </a:r>
            <a:r>
              <a:rPr lang="en-US" dirty="0"/>
              <a:t>11 -Wall) and options in the </a:t>
            </a:r>
            <a:r>
              <a:rPr lang="en-US" dirty="0" err="1"/>
              <a:t>Makefile</a:t>
            </a:r>
            <a:r>
              <a:rPr lang="en-US" dirty="0"/>
              <a:t> (CXXFLAGS) to ensure consistent compilation settings across different </a:t>
            </a:r>
            <a:r>
              <a:rPr lang="en-US" dirty="0" err="1"/>
              <a:t>platforms.Target</a:t>
            </a:r>
            <a:r>
              <a:rPr lang="en-US" dirty="0"/>
              <a:t> </a:t>
            </a:r>
            <a:r>
              <a:rPr lang="en-US" dirty="0" err="1"/>
              <a:t>Definitions:all</a:t>
            </a:r>
            <a:r>
              <a:rPr lang="en-US" dirty="0"/>
              <a:t>: Compiles all necessary files (File.cpp, FileSystem.cpp, main.cpp) into object files (</a:t>
            </a:r>
            <a:r>
              <a:rPr lang="en-US" dirty="0" err="1"/>
              <a:t>File.o</a:t>
            </a:r>
            <a:r>
              <a:rPr lang="en-US" dirty="0"/>
              <a:t>, </a:t>
            </a:r>
            <a:r>
              <a:rPr lang="en-US" dirty="0" err="1"/>
              <a:t>FileSystem.o</a:t>
            </a:r>
            <a:r>
              <a:rPr lang="en-US" dirty="0"/>
              <a:t>, </a:t>
            </a:r>
            <a:r>
              <a:rPr lang="en-US" dirty="0" err="1"/>
              <a:t>main.o</a:t>
            </a:r>
            <a:r>
              <a:rPr lang="en-US" dirty="0"/>
              <a:t>) and links them into an executable (filesystem).clean: Removes all generated object files and the executable (filesystem) to clean up the project directory.</a:t>
            </a:r>
          </a:p>
        </p:txBody>
      </p:sp>
    </p:spTree>
    <p:extLst>
      <p:ext uri="{BB962C8B-B14F-4D97-AF65-F5344CB8AC3E}">
        <p14:creationId xmlns:p14="http://schemas.microsoft.com/office/powerpoint/2010/main" val="112562380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28</TotalTime>
  <Words>1248</Words>
  <Application>Microsoft Macintosh PowerPoint</Application>
  <PresentationFormat>Widescreen</PresentationFormat>
  <Paragraphs>52</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Trebuchet MS</vt:lpstr>
      <vt:lpstr>Wingdings 3</vt:lpstr>
      <vt:lpstr>Facet</vt:lpstr>
      <vt:lpstr>Filesystem Project Design, Implementation, Testing, and Evaluation</vt:lpstr>
      <vt:lpstr>Project description</vt:lpstr>
      <vt:lpstr>Class diagram</vt:lpstr>
      <vt:lpstr>Description </vt:lpstr>
      <vt:lpstr>Use case diagram</vt:lpstr>
      <vt:lpstr>Description:</vt:lpstr>
      <vt:lpstr>Implementation Approach</vt:lpstr>
      <vt:lpstr>COUNT…</vt:lpstr>
      <vt:lpstr>Role of Makefile</vt:lpstr>
      <vt:lpstr>Testing Approach with Catch2</vt:lpstr>
      <vt:lpstr>Software demonstration: </vt:lpstr>
      <vt:lpstr>COUNT…</vt:lpstr>
      <vt:lpstr>Conclusion: </vt:lpstr>
      <vt:lpstr>Limitations</vt:lpstr>
      <vt:lpstr>Future Approach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Filesystem Project Design, Implementation, Testing, and Evaluation</dc:title>
  <dc:creator>PMYLS</dc:creator>
  <cp:lastModifiedBy>Brayan Salinas Giraldo</cp:lastModifiedBy>
  <cp:revision>4</cp:revision>
  <dcterms:created xsi:type="dcterms:W3CDTF">2024-07-05T18:47:13Z</dcterms:created>
  <dcterms:modified xsi:type="dcterms:W3CDTF">2024-07-06T18:21:17Z</dcterms:modified>
</cp:coreProperties>
</file>