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88825" cy="6858000"/>
  <p:notesSz cx="6858000" cy="9144000"/>
  <p:defaultTextStyle>
    <a:defPPr rtl="0">
      <a:defRPr lang="es-mx"/>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3" d="100"/>
          <a:sy n="63" d="100"/>
        </p:scale>
        <p:origin x="804" y="5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r>
              <a:rPr lang="en-US"/>
              <a:t>01/08/2016</a:t>
            </a:r>
            <a:endParaRPr/>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9429053-DC2A-4342-ADD4-2FD729D91E2C}" type="slidenum">
              <a:rPr/>
              <a:t>‹Nº›</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r>
              <a:rPr lang="en-US"/>
              <a:t>01/08/2016</a:t>
            </a:r>
            <a:endParaRPr/>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Haga clic para modificar los estilos de texto del patrón</a:t>
            </a:r>
          </a:p>
          <a:p>
            <a:pPr lvl="1" rtl="0"/>
            <a:r>
              <a:t>Segundo nivel</a:t>
            </a:r>
          </a:p>
          <a:p>
            <a:pPr lvl="2" rtl="0"/>
            <a:r>
              <a:t>Tercer nivel</a:t>
            </a:r>
          </a:p>
          <a:p>
            <a:pPr lvl="3" rtl="0"/>
            <a:r>
              <a:t>Cuarto nivel</a:t>
            </a:r>
          </a:p>
          <a:p>
            <a:pPr lvl="4" rtl="0"/>
            <a:r>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3EBA5BD7-F043-4D1B-AA17-CD412FC534DE}" type="slidenum">
              <a:rPr/>
              <a:t>‹Nº›</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de la parte inferior"/>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Título 1"/>
          <p:cNvSpPr>
            <a:spLocks noGrp="1"/>
          </p:cNvSpPr>
          <p:nvPr>
            <p:ph type="ctrTitle"/>
          </p:nvPr>
        </p:nvSpPr>
        <p:spPr>
          <a:xfrm>
            <a:off x="1625176" y="584200"/>
            <a:ext cx="8735325" cy="2000251"/>
          </a:xfrm>
        </p:spPr>
        <p:txBody>
          <a:bodyPr rtlCol="0">
            <a:normAutofit/>
          </a:bodyPr>
          <a:lstStyle>
            <a:lvl1pPr>
              <a:defRPr sz="5400"/>
            </a:lvl1pPr>
          </a:lstStyle>
          <a:p>
            <a:pPr rtl="0"/>
            <a:r>
              <a:rPr lang="es-ES"/>
              <a:t>Haga clic para modificar el estilo de título del patrón</a:t>
            </a:r>
            <a:endParaRPr/>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rtl="0"/>
            <a:r>
              <a:rPr lang="es-ES"/>
              <a:t>Haga clic para modificar el estilo de subtítulo del patrón</a:t>
            </a:r>
            <a:endParaRPr/>
          </a:p>
        </p:txBody>
      </p:sp>
      <p:sp>
        <p:nvSpPr>
          <p:cNvPr id="22" name="Marcador de fecha 21"/>
          <p:cNvSpPr>
            <a:spLocks noGrp="1"/>
          </p:cNvSpPr>
          <p:nvPr>
            <p:ph type="dt" sz="half" idx="10"/>
          </p:nvPr>
        </p:nvSpPr>
        <p:spPr/>
        <p:txBody>
          <a:bodyPr rtlCol="0"/>
          <a:lstStyle/>
          <a:p>
            <a:pPr rtl="0"/>
            <a:r>
              <a:rPr lang="en-US"/>
              <a:t>01/08/2016</a:t>
            </a:r>
            <a:endParaRPr/>
          </a:p>
        </p:txBody>
      </p:sp>
      <p:sp>
        <p:nvSpPr>
          <p:cNvPr id="23" name="Marcador de pie de página 22"/>
          <p:cNvSpPr>
            <a:spLocks noGrp="1"/>
          </p:cNvSpPr>
          <p:nvPr>
            <p:ph type="ftr" sz="quarter" idx="11"/>
          </p:nvPr>
        </p:nvSpPr>
        <p:spPr/>
        <p:txBody>
          <a:bodyPr rtlCol="0"/>
          <a:lstStyle/>
          <a:p>
            <a:pPr rtl="0"/>
            <a:endParaRPr/>
          </a:p>
        </p:txBody>
      </p:sp>
      <p:sp>
        <p:nvSpPr>
          <p:cNvPr id="24" name="Marcador de número de diapositiva 23"/>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84748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baseline="0"/>
            </a:lvl8pPr>
            <a:lvl9pPr>
              <a:defRPr baseline="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a:p>
        </p:txBody>
      </p:sp>
      <p:sp>
        <p:nvSpPr>
          <p:cNvPr id="4" name="Marcador de fecha 3"/>
          <p:cNvSpPr>
            <a:spLocks noGrp="1"/>
          </p:cNvSpPr>
          <p:nvPr>
            <p:ph type="dt" sz="half" idx="10"/>
          </p:nvPr>
        </p:nvSpPr>
        <p:spPr/>
        <p:txBody>
          <a:bodyPr rtlCol="0"/>
          <a:lstStyle/>
          <a:p>
            <a:pPr rtl="0"/>
            <a:r>
              <a:rPr lang="en-US"/>
              <a:t>01/08/2016</a:t>
            </a:r>
            <a:endParaRPr/>
          </a:p>
        </p:txBody>
      </p:sp>
      <p:sp>
        <p:nvSpPr>
          <p:cNvPr id="5" name="Marcador de pie de página 4"/>
          <p:cNvSpPr>
            <a:spLocks noGrp="1"/>
          </p:cNvSpPr>
          <p:nvPr>
            <p:ph type="ftr" sz="quarter" idx="11"/>
          </p:nvPr>
        </p:nvSpPr>
        <p:spPr/>
        <p:txBody>
          <a:bodyPr rtlCol="0"/>
          <a:lstStyle/>
          <a:p>
            <a:pPr rtl="0"/>
            <a:endParaRPr/>
          </a:p>
        </p:txBody>
      </p:sp>
      <p:sp>
        <p:nvSpPr>
          <p:cNvPr id="6" name="Marcador de número de diapositiva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996675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a:t>Haga clic para modificar el estilo de título del patrón</a:t>
            </a:r>
            <a:endParaRPr/>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defRPr/>
            </a:lvl5pPr>
            <a:lvl6pPr>
              <a:defRPr/>
            </a:lvl6pPr>
            <a:lvl7pPr>
              <a:defRPr/>
            </a:lvl7pPr>
            <a:lvl8pPr>
              <a:defRPr/>
            </a:lvl8pPr>
            <a:lvl9pPr>
              <a:defRPr/>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a:p>
        </p:txBody>
      </p:sp>
      <p:sp>
        <p:nvSpPr>
          <p:cNvPr id="4" name="Marcador de fecha 3"/>
          <p:cNvSpPr>
            <a:spLocks noGrp="1"/>
          </p:cNvSpPr>
          <p:nvPr>
            <p:ph type="dt" sz="half" idx="10"/>
          </p:nvPr>
        </p:nvSpPr>
        <p:spPr/>
        <p:txBody>
          <a:bodyPr rtlCol="0"/>
          <a:lstStyle/>
          <a:p>
            <a:pPr rtl="0"/>
            <a:r>
              <a:rPr lang="en-US"/>
              <a:t>01/08/2016</a:t>
            </a:r>
            <a:endParaRPr/>
          </a:p>
        </p:txBody>
      </p:sp>
      <p:sp>
        <p:nvSpPr>
          <p:cNvPr id="5" name="Marcador de pie de página 4"/>
          <p:cNvSpPr>
            <a:spLocks noGrp="1"/>
          </p:cNvSpPr>
          <p:nvPr>
            <p:ph type="ftr" sz="quarter" idx="11"/>
          </p:nvPr>
        </p:nvSpPr>
        <p:spPr/>
        <p:txBody>
          <a:bodyPr rtlCol="0"/>
          <a:lstStyle/>
          <a:p>
            <a:pPr rtl="0"/>
            <a:endParaRPr/>
          </a:p>
        </p:txBody>
      </p:sp>
      <p:sp>
        <p:nvSpPr>
          <p:cNvPr id="6" name="Marcador de número de diapositiva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59588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a:p>
        </p:txBody>
      </p:sp>
      <p:sp>
        <p:nvSpPr>
          <p:cNvPr id="3" name="Marcador de contenido 2"/>
          <p:cNvSpPr>
            <a:spLocks noGrp="1"/>
          </p:cNvSpPr>
          <p:nvPr>
            <p:ph idx="1"/>
          </p:nvPr>
        </p:nvSpPr>
        <p:spPr/>
        <p:txBody>
          <a:bodyPr rtlCol="0"/>
          <a:lstStyle>
            <a:lvl5pPr>
              <a:defRPr/>
            </a:lvl5pPr>
            <a:lvl6pPr>
              <a:defRPr/>
            </a:lvl6pPr>
            <a:lvl7pPr>
              <a:defRPr/>
            </a:lvl7pPr>
            <a:lvl8pPr>
              <a:defRPr/>
            </a:lvl8pPr>
            <a:lvl9pPr>
              <a:defRPr/>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a:p>
        </p:txBody>
      </p:sp>
      <p:sp>
        <p:nvSpPr>
          <p:cNvPr id="4" name="Marcador de fecha 3"/>
          <p:cNvSpPr>
            <a:spLocks noGrp="1"/>
          </p:cNvSpPr>
          <p:nvPr>
            <p:ph type="dt" sz="half" idx="10"/>
          </p:nvPr>
        </p:nvSpPr>
        <p:spPr/>
        <p:txBody>
          <a:bodyPr rtlCol="0"/>
          <a:lstStyle/>
          <a:p>
            <a:pPr rtl="0"/>
            <a:r>
              <a:rPr lang="en-US"/>
              <a:t>01/08/2016</a:t>
            </a:r>
            <a:endParaRPr/>
          </a:p>
        </p:txBody>
      </p:sp>
      <p:sp>
        <p:nvSpPr>
          <p:cNvPr id="5" name="Marcador de pie de página 4"/>
          <p:cNvSpPr>
            <a:spLocks noGrp="1"/>
          </p:cNvSpPr>
          <p:nvPr>
            <p:ph type="ftr" sz="quarter" idx="11"/>
          </p:nvPr>
        </p:nvSpPr>
        <p:spPr/>
        <p:txBody>
          <a:bodyPr rtlCol="0"/>
          <a:lstStyle/>
          <a:p>
            <a:pPr rtl="0"/>
            <a:endParaRPr/>
          </a:p>
        </p:txBody>
      </p:sp>
      <p:sp>
        <p:nvSpPr>
          <p:cNvPr id="6" name="Marcador de número de diapositiva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a:defRPr sz="5400" b="0" cap="none" baseline="0"/>
            </a:lvl1pPr>
          </a:lstStyle>
          <a:p>
            <a:pPr rtl="0"/>
            <a:r>
              <a:rPr lang="es-ES"/>
              <a:t>Haga clic para modificar el estilo de título del patrón</a:t>
            </a:r>
            <a:endParaRPr/>
          </a:p>
        </p:txBody>
      </p:sp>
      <p:sp>
        <p:nvSpPr>
          <p:cNvPr id="3" name="Marcador de texto 2"/>
          <p:cNvSpPr>
            <a:spLocks noGrp="1"/>
          </p:cNvSpPr>
          <p:nvPr>
            <p:ph type="body" idx="1"/>
          </p:nvPr>
        </p:nvSpPr>
        <p:spPr>
          <a:xfrm>
            <a:off x="1625176" y="4951266"/>
            <a:ext cx="7069519" cy="1220933"/>
          </a:xfrm>
        </p:spPr>
        <p:txBody>
          <a:bodyPr rtlCol="0"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rtl="0"/>
            <a:r>
              <a:rPr lang="es-ES"/>
              <a:t>Haga clic para modificar los estilos de texto del patrón</a:t>
            </a:r>
          </a:p>
        </p:txBody>
      </p:sp>
      <p:sp>
        <p:nvSpPr>
          <p:cNvPr id="4" name="Marcador de fecha 3"/>
          <p:cNvSpPr>
            <a:spLocks noGrp="1"/>
          </p:cNvSpPr>
          <p:nvPr>
            <p:ph type="dt" sz="half" idx="10"/>
          </p:nvPr>
        </p:nvSpPr>
        <p:spPr/>
        <p:txBody>
          <a:bodyPr rtlCol="0"/>
          <a:lstStyle/>
          <a:p>
            <a:pPr rtl="0"/>
            <a:r>
              <a:rPr lang="en-US"/>
              <a:t>01/08/2016</a:t>
            </a:r>
            <a:endParaRPr/>
          </a:p>
        </p:txBody>
      </p:sp>
      <p:sp>
        <p:nvSpPr>
          <p:cNvPr id="5" name="Marcador de pie de página 4"/>
          <p:cNvSpPr>
            <a:spLocks noGrp="1"/>
          </p:cNvSpPr>
          <p:nvPr>
            <p:ph type="ftr" sz="quarter" idx="11"/>
          </p:nvPr>
        </p:nvSpPr>
        <p:spPr/>
        <p:txBody>
          <a:bodyPr rtlCol="0"/>
          <a:lstStyle/>
          <a:p>
            <a:pPr rtl="0"/>
            <a:endParaRPr/>
          </a:p>
        </p:txBody>
      </p:sp>
      <p:sp>
        <p:nvSpPr>
          <p:cNvPr id="6" name="Marcador de número de diapositiva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a:p>
        </p:txBody>
      </p:sp>
      <p:sp>
        <p:nvSpPr>
          <p:cNvPr id="3" name="Marcador de contenido 2"/>
          <p:cNvSpPr>
            <a:spLocks noGrp="1"/>
          </p:cNvSpPr>
          <p:nvPr>
            <p:ph sz="half" idx="1"/>
          </p:nvPr>
        </p:nvSpPr>
        <p:spPr>
          <a:xfrm>
            <a:off x="1218883" y="1706880"/>
            <a:ext cx="5078677" cy="446532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a:p>
        </p:txBody>
      </p:sp>
      <p:sp>
        <p:nvSpPr>
          <p:cNvPr id="4" name="Marcador de contenido 3"/>
          <p:cNvSpPr>
            <a:spLocks noGrp="1"/>
          </p:cNvSpPr>
          <p:nvPr>
            <p:ph sz="half" idx="2"/>
          </p:nvPr>
        </p:nvSpPr>
        <p:spPr>
          <a:xfrm>
            <a:off x="6500707" y="1706880"/>
            <a:ext cx="5078677" cy="446532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a:p>
        </p:txBody>
      </p:sp>
      <p:sp>
        <p:nvSpPr>
          <p:cNvPr id="5" name="Marcador de fecha 4"/>
          <p:cNvSpPr>
            <a:spLocks noGrp="1"/>
          </p:cNvSpPr>
          <p:nvPr>
            <p:ph type="dt" sz="half" idx="10"/>
          </p:nvPr>
        </p:nvSpPr>
        <p:spPr/>
        <p:txBody>
          <a:bodyPr rtlCol="0"/>
          <a:lstStyle/>
          <a:p>
            <a:pPr rtl="0"/>
            <a:r>
              <a:rPr lang="en-US"/>
              <a:t>01/08/2016</a:t>
            </a:r>
            <a:endParaRPr/>
          </a:p>
        </p:txBody>
      </p:sp>
      <p:sp>
        <p:nvSpPr>
          <p:cNvPr id="6" name="Marcador de pie de página 5"/>
          <p:cNvSpPr>
            <a:spLocks noGrp="1"/>
          </p:cNvSpPr>
          <p:nvPr>
            <p:ph type="ftr" sz="quarter" idx="11"/>
          </p:nvPr>
        </p:nvSpPr>
        <p:spPr/>
        <p:txBody>
          <a:bodyPr rtlCol="0"/>
          <a:lstStyle/>
          <a:p>
            <a:pPr rtl="0"/>
            <a:endParaRPr/>
          </a:p>
        </p:txBody>
      </p:sp>
      <p:sp>
        <p:nvSpPr>
          <p:cNvPr id="7" name="Marcador de número de diapositiva 6"/>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355764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a:t>Haga clic para modificar el estilo de título del patrón</a:t>
            </a:r>
            <a:endParaRPr/>
          </a:p>
        </p:txBody>
      </p:sp>
      <p:sp>
        <p:nvSpPr>
          <p:cNvPr id="3" name="Marcador de texto 2"/>
          <p:cNvSpPr>
            <a:spLocks noGrp="1"/>
          </p:cNvSpPr>
          <p:nvPr>
            <p:ph type="body" idx="1"/>
          </p:nvPr>
        </p:nvSpPr>
        <p:spPr>
          <a:xfrm>
            <a:off x="1218883" y="1701800"/>
            <a:ext cx="5082740" cy="914400"/>
          </a:xfrm>
        </p:spPr>
        <p:txBody>
          <a:bodyPr rtlCol="0"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es-ES"/>
              <a:t>Haga clic para modificar los estilos de texto del patrón</a:t>
            </a:r>
          </a:p>
        </p:txBody>
      </p:sp>
      <p:sp>
        <p:nvSpPr>
          <p:cNvPr id="4" name="Marcador de contenido 3"/>
          <p:cNvSpPr>
            <a:spLocks noGrp="1"/>
          </p:cNvSpPr>
          <p:nvPr>
            <p:ph sz="half" idx="2"/>
          </p:nvPr>
        </p:nvSpPr>
        <p:spPr>
          <a:xfrm>
            <a:off x="1218883" y="2717800"/>
            <a:ext cx="5078677" cy="3454400"/>
          </a:xfrm>
        </p:spPr>
        <p:txBody>
          <a:bodyPr rtlCol="0">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a:p>
        </p:txBody>
      </p:sp>
      <p:sp>
        <p:nvSpPr>
          <p:cNvPr id="5" name="Marcador de texto 4"/>
          <p:cNvSpPr>
            <a:spLocks noGrp="1"/>
          </p:cNvSpPr>
          <p:nvPr>
            <p:ph type="body" sz="quarter" idx="3"/>
          </p:nvPr>
        </p:nvSpPr>
        <p:spPr>
          <a:xfrm>
            <a:off x="6496644" y="1701800"/>
            <a:ext cx="5082740" cy="914400"/>
          </a:xfrm>
        </p:spPr>
        <p:txBody>
          <a:bodyPr rtlCol="0"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es-ES"/>
              <a:t>Haga clic para modificar los estilos de texto del patrón</a:t>
            </a:r>
          </a:p>
        </p:txBody>
      </p:sp>
      <p:sp>
        <p:nvSpPr>
          <p:cNvPr id="6" name="Marcador de contenido 5"/>
          <p:cNvSpPr>
            <a:spLocks noGrp="1"/>
          </p:cNvSpPr>
          <p:nvPr>
            <p:ph sz="quarter" idx="4"/>
          </p:nvPr>
        </p:nvSpPr>
        <p:spPr>
          <a:xfrm>
            <a:off x="6500707" y="2717800"/>
            <a:ext cx="5078677" cy="3454400"/>
          </a:xfrm>
        </p:spPr>
        <p:txBody>
          <a:bodyPr rtlCol="0">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a:p>
        </p:txBody>
      </p:sp>
      <p:sp>
        <p:nvSpPr>
          <p:cNvPr id="7" name="Marcador de fecha 6"/>
          <p:cNvSpPr>
            <a:spLocks noGrp="1"/>
          </p:cNvSpPr>
          <p:nvPr>
            <p:ph type="dt" sz="half" idx="10"/>
          </p:nvPr>
        </p:nvSpPr>
        <p:spPr/>
        <p:txBody>
          <a:bodyPr rtlCol="0"/>
          <a:lstStyle/>
          <a:p>
            <a:pPr rtl="0"/>
            <a:r>
              <a:rPr lang="en-US"/>
              <a:t>01/08/2016</a:t>
            </a:r>
            <a:endParaRPr/>
          </a:p>
        </p:txBody>
      </p:sp>
      <p:sp>
        <p:nvSpPr>
          <p:cNvPr id="8" name="Marcador de pie de página 7"/>
          <p:cNvSpPr>
            <a:spLocks noGrp="1"/>
          </p:cNvSpPr>
          <p:nvPr>
            <p:ph type="ftr" sz="quarter" idx="11"/>
          </p:nvPr>
        </p:nvSpPr>
        <p:spPr/>
        <p:txBody>
          <a:bodyPr rtlCol="0"/>
          <a:lstStyle/>
          <a:p>
            <a:pPr rtl="0"/>
            <a:endParaRPr/>
          </a:p>
        </p:txBody>
      </p:sp>
      <p:sp>
        <p:nvSpPr>
          <p:cNvPr id="9" name="Marcador de número de diapositiva 8"/>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595381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a:p>
        </p:txBody>
      </p:sp>
      <p:sp>
        <p:nvSpPr>
          <p:cNvPr id="3" name="Marcador de fecha 2"/>
          <p:cNvSpPr>
            <a:spLocks noGrp="1"/>
          </p:cNvSpPr>
          <p:nvPr>
            <p:ph type="dt" sz="half" idx="10"/>
          </p:nvPr>
        </p:nvSpPr>
        <p:spPr/>
        <p:txBody>
          <a:bodyPr rtlCol="0"/>
          <a:lstStyle/>
          <a:p>
            <a:pPr rtl="0"/>
            <a:r>
              <a:rPr lang="en-US"/>
              <a:t>01/08/2016</a:t>
            </a:r>
            <a:endParaRPr/>
          </a:p>
        </p:txBody>
      </p:sp>
      <p:sp>
        <p:nvSpPr>
          <p:cNvPr id="4" name="Marcador de pie de página 3"/>
          <p:cNvSpPr>
            <a:spLocks noGrp="1"/>
          </p:cNvSpPr>
          <p:nvPr>
            <p:ph type="ftr" sz="quarter" idx="11"/>
          </p:nvPr>
        </p:nvSpPr>
        <p:spPr/>
        <p:txBody>
          <a:bodyPr rtlCol="0"/>
          <a:lstStyle/>
          <a:p>
            <a:pPr rtl="0"/>
            <a:endParaRPr/>
          </a:p>
        </p:txBody>
      </p:sp>
      <p:sp>
        <p:nvSpPr>
          <p:cNvPr id="5" name="Marcador de número de diapositiva 4"/>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51522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r>
              <a:rPr lang="en-US"/>
              <a:t>01/08/2016</a:t>
            </a:r>
            <a:endParaRPr/>
          </a:p>
        </p:txBody>
      </p:sp>
      <p:sp>
        <p:nvSpPr>
          <p:cNvPr id="3" name="Marcador de pie de página 2"/>
          <p:cNvSpPr>
            <a:spLocks noGrp="1"/>
          </p:cNvSpPr>
          <p:nvPr>
            <p:ph type="ftr" sz="quarter" idx="11"/>
          </p:nvPr>
        </p:nvSpPr>
        <p:spPr/>
        <p:txBody>
          <a:bodyPr rtlCol="0"/>
          <a:lstStyle/>
          <a:p>
            <a:pPr rtl="0"/>
            <a:endParaRPr/>
          </a:p>
        </p:txBody>
      </p:sp>
      <p:sp>
        <p:nvSpPr>
          <p:cNvPr id="4" name="Marcador de número de diapositiva 3"/>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217247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a:defRPr sz="2800" b="0" cap="all" spc="200" baseline="0">
                <a:solidFill>
                  <a:schemeClr val="accent1"/>
                </a:solidFill>
              </a:defRPr>
            </a:lvl1pPr>
          </a:lstStyle>
          <a:p>
            <a:pPr rtl="0"/>
            <a:r>
              <a:rPr lang="es-ES"/>
              <a:t>Haga clic para modificar el estilo de título del patrón</a:t>
            </a:r>
            <a:endParaRPr/>
          </a:p>
        </p:txBody>
      </p:sp>
      <p:sp>
        <p:nvSpPr>
          <p:cNvPr id="4" name="Marcador de texto 3"/>
          <p:cNvSpPr>
            <a:spLocks noGrp="1"/>
          </p:cNvSpPr>
          <p:nvPr>
            <p:ph type="body" sz="half" idx="2"/>
          </p:nvPr>
        </p:nvSpPr>
        <p:spPr>
          <a:xfrm>
            <a:off x="1218882" y="4241800"/>
            <a:ext cx="4062942" cy="1930400"/>
          </a:xfrm>
        </p:spPr>
        <p:txBody>
          <a:bodyPr rtlCol="0">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es-ES"/>
              <a:t>Haga clic para modificar los estilos de texto del patrón</a:t>
            </a:r>
          </a:p>
        </p:txBody>
      </p:sp>
      <p:sp>
        <p:nvSpPr>
          <p:cNvPr id="3" name="Marcador de contenido 2"/>
          <p:cNvSpPr>
            <a:spLocks noGrp="1"/>
          </p:cNvSpPr>
          <p:nvPr>
            <p:ph idx="1"/>
          </p:nvPr>
        </p:nvSpPr>
        <p:spPr>
          <a:xfrm>
            <a:off x="5484971" y="584200"/>
            <a:ext cx="6094413" cy="5588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a:p>
        </p:txBody>
      </p:sp>
      <p:sp>
        <p:nvSpPr>
          <p:cNvPr id="5" name="Marcador de fecha 4"/>
          <p:cNvSpPr>
            <a:spLocks noGrp="1"/>
          </p:cNvSpPr>
          <p:nvPr>
            <p:ph type="dt" sz="half" idx="10"/>
          </p:nvPr>
        </p:nvSpPr>
        <p:spPr/>
        <p:txBody>
          <a:bodyPr rtlCol="0"/>
          <a:lstStyle/>
          <a:p>
            <a:pPr rtl="0"/>
            <a:r>
              <a:rPr lang="en-US"/>
              <a:t>01/08/2016</a:t>
            </a:r>
            <a:endParaRPr/>
          </a:p>
        </p:txBody>
      </p:sp>
      <p:sp>
        <p:nvSpPr>
          <p:cNvPr id="6" name="Marcador de pie de página 5"/>
          <p:cNvSpPr>
            <a:spLocks noGrp="1"/>
          </p:cNvSpPr>
          <p:nvPr>
            <p:ph type="ftr" sz="quarter" idx="11"/>
          </p:nvPr>
        </p:nvSpPr>
        <p:spPr/>
        <p:txBody>
          <a:bodyPr rtlCol="0"/>
          <a:lstStyle/>
          <a:p>
            <a:pPr rtl="0"/>
            <a:endParaRPr/>
          </a:p>
        </p:txBody>
      </p:sp>
      <p:sp>
        <p:nvSpPr>
          <p:cNvPr id="7" name="Marcador de número de diapositiva 6"/>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618139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a:defRPr sz="2800" b="0" cap="all" spc="200" baseline="0">
                <a:solidFill>
                  <a:schemeClr val="accent1"/>
                </a:solidFill>
              </a:defRPr>
            </a:lvl1pPr>
          </a:lstStyle>
          <a:p>
            <a:pPr rtl="0"/>
            <a:r>
              <a:rPr lang="es-ES"/>
              <a:t>Haga clic para modificar el estilo de título del patrón</a:t>
            </a:r>
            <a:endParaRPr/>
          </a:p>
        </p:txBody>
      </p:sp>
      <p:sp>
        <p:nvSpPr>
          <p:cNvPr id="4" name="Marcador de texto 3"/>
          <p:cNvSpPr>
            <a:spLocks noGrp="1"/>
          </p:cNvSpPr>
          <p:nvPr>
            <p:ph type="body" sz="half" idx="2"/>
          </p:nvPr>
        </p:nvSpPr>
        <p:spPr>
          <a:xfrm>
            <a:off x="1218882" y="4241800"/>
            <a:ext cx="4062942" cy="1930400"/>
          </a:xfrm>
        </p:spPr>
        <p:txBody>
          <a:bodyPr rtlCol="0">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es-ES"/>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rtl="0"/>
            <a:r>
              <a:rPr lang="es-ES"/>
              <a:t>Haga clic en el icono para agregar una imagen</a:t>
            </a:r>
            <a:endParaRPr/>
          </a:p>
        </p:txBody>
      </p:sp>
      <p:sp>
        <p:nvSpPr>
          <p:cNvPr id="5" name="Marcador de fecha 4"/>
          <p:cNvSpPr>
            <a:spLocks noGrp="1"/>
          </p:cNvSpPr>
          <p:nvPr>
            <p:ph type="dt" sz="half" idx="10"/>
          </p:nvPr>
        </p:nvSpPr>
        <p:spPr/>
        <p:txBody>
          <a:bodyPr rtlCol="0"/>
          <a:lstStyle/>
          <a:p>
            <a:pPr rtl="0"/>
            <a:r>
              <a:rPr lang="en-US"/>
              <a:t>01/08/2016</a:t>
            </a:r>
            <a:endParaRPr/>
          </a:p>
        </p:txBody>
      </p:sp>
      <p:sp>
        <p:nvSpPr>
          <p:cNvPr id="6" name="Marcador de pie de página 5"/>
          <p:cNvSpPr>
            <a:spLocks noGrp="1"/>
          </p:cNvSpPr>
          <p:nvPr>
            <p:ph type="ftr" sz="quarter" idx="11"/>
          </p:nvPr>
        </p:nvSpPr>
        <p:spPr/>
        <p:txBody>
          <a:bodyPr rtlCol="0"/>
          <a:lstStyle/>
          <a:p>
            <a:pPr rtl="0"/>
            <a:endParaRPr/>
          </a:p>
        </p:txBody>
      </p:sp>
      <p:sp>
        <p:nvSpPr>
          <p:cNvPr id="7" name="Marcador de número de diapositiva 6"/>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422343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de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Marcador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mx"/>
              <a:t>Haga clic para modificar el estilo de título del patrón</a:t>
            </a:r>
            <a:endParaRPr/>
          </a:p>
        </p:txBody>
      </p:sp>
      <p:sp>
        <p:nvSpPr>
          <p:cNvPr id="3" name="Marcador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mx"/>
              <a:t>Editar estilos de texto del patrón</a:t>
            </a:r>
          </a:p>
          <a:p>
            <a:pPr lvl="1" rtl="0"/>
            <a:r>
              <a:rPr lang="es-mx"/>
              <a:t>Segundo nivel</a:t>
            </a:r>
          </a:p>
          <a:p>
            <a:pPr lvl="2" rtl="0"/>
            <a:r>
              <a:rPr lang="es-mx"/>
              <a:t>Tercer nivel</a:t>
            </a:r>
          </a:p>
          <a:p>
            <a:pPr lvl="3" rtl="0"/>
            <a:r>
              <a:rPr lang="es-mx"/>
              <a:t>Cuarto nivel</a:t>
            </a:r>
          </a:p>
          <a:p>
            <a:pPr lvl="4" rtl="0"/>
            <a:r>
              <a:rPr lang="es-mx"/>
              <a:t>Quinto nivel</a:t>
            </a:r>
            <a:endParaRPr/>
          </a:p>
        </p:txBody>
      </p:sp>
      <p:sp>
        <p:nvSpPr>
          <p:cNvPr id="4" name="Marcador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pPr rtl="0"/>
            <a:r>
              <a:rPr lang="en-US"/>
              <a:t>01/08/2016</a:t>
            </a:r>
            <a:endParaRPr/>
          </a:p>
        </p:txBody>
      </p:sp>
      <p:sp>
        <p:nvSpPr>
          <p:cNvPr id="5" name="Marcador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pPr rtl="0"/>
            <a:endParaRPr/>
          </a:p>
        </p:txBody>
      </p:sp>
      <p:sp>
        <p:nvSpPr>
          <p:cNvPr id="6" name="Marcador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pPr rtl="0"/>
            <a:fld id="{C014DD1E-5D91-48A3-AD6D-45FBA980D106}" type="slidenum">
              <a:rPr/>
              <a:pPr rtl="0"/>
              <a:t>‹Nº›</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29916" y="548680"/>
            <a:ext cx="8735325" cy="3008363"/>
          </a:xfrm>
        </p:spPr>
        <p:txBody>
          <a:bodyPr rtlCol="0">
            <a:normAutofit fontScale="90000"/>
          </a:bodyPr>
          <a:lstStyle/>
          <a:p>
            <a:pPr rtl="0"/>
            <a:r>
              <a:rPr lang="es-mx" dirty="0">
                <a:effectLst>
                  <a:glow rad="228600">
                    <a:schemeClr val="accent2">
                      <a:satMod val="175000"/>
                      <a:alpha val="40000"/>
                    </a:schemeClr>
                  </a:glow>
                </a:effectLst>
              </a:rPr>
              <a:t>SPYEDEP</a:t>
            </a:r>
            <a:br>
              <a:rPr lang="es-mx" dirty="0"/>
            </a:br>
            <a:r>
              <a:rPr lang="es-MX" dirty="0"/>
              <a:t>(SISTEMA PREVENCION Y EVALUACION DE ENFERMEDADES DE LA PIEL)</a:t>
            </a:r>
            <a:endParaRPr lang="es-mx" dirty="0"/>
          </a:p>
        </p:txBody>
      </p:sp>
      <p:sp>
        <p:nvSpPr>
          <p:cNvPr id="5" name="Subtítulo 4"/>
          <p:cNvSpPr>
            <a:spLocks noGrp="1"/>
          </p:cNvSpPr>
          <p:nvPr>
            <p:ph type="subTitle" idx="1"/>
          </p:nvPr>
        </p:nvSpPr>
        <p:spPr>
          <a:xfrm>
            <a:off x="1485900" y="3789040"/>
            <a:ext cx="8735325" cy="1752600"/>
          </a:xfrm>
        </p:spPr>
        <p:txBody>
          <a:bodyPr rtlCol="0"/>
          <a:lstStyle/>
          <a:p>
            <a:pPr rtl="0"/>
            <a:r>
              <a:rPr lang="es-mx" dirty="0"/>
              <a:t>Gonzalez brayant y pacheco isaac</a:t>
            </a:r>
          </a:p>
        </p:txBody>
      </p:sp>
    </p:spTree>
    <p:extLst>
      <p:ext uri="{BB962C8B-B14F-4D97-AF65-F5344CB8AC3E}">
        <p14:creationId xmlns:p14="http://schemas.microsoft.com/office/powerpoint/2010/main" val="133229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26130E-C765-F9FA-9102-458D4BAB3754}"/>
              </a:ext>
            </a:extLst>
          </p:cNvPr>
          <p:cNvSpPr>
            <a:spLocks noGrp="1"/>
          </p:cNvSpPr>
          <p:nvPr>
            <p:ph type="title"/>
          </p:nvPr>
        </p:nvSpPr>
        <p:spPr>
          <a:xfrm>
            <a:off x="1218883" y="274637"/>
            <a:ext cx="10360501" cy="1223963"/>
          </a:xfrm>
        </p:spPr>
        <p:txBody>
          <a:bodyPr anchor="b">
            <a:normAutofit/>
          </a:bodyPr>
          <a:lstStyle/>
          <a:p>
            <a:r>
              <a:rPr lang="es-MX" dirty="0"/>
              <a:t>Fase 1</a:t>
            </a:r>
          </a:p>
        </p:txBody>
      </p:sp>
      <p:sp>
        <p:nvSpPr>
          <p:cNvPr id="3" name="Marcador de contenido 2">
            <a:extLst>
              <a:ext uri="{FF2B5EF4-FFF2-40B4-BE49-F238E27FC236}">
                <a16:creationId xmlns:a16="http://schemas.microsoft.com/office/drawing/2014/main" id="{698BE45D-B5AE-F9B4-A98F-34F7560B98C2}"/>
              </a:ext>
            </a:extLst>
          </p:cNvPr>
          <p:cNvSpPr>
            <a:spLocks noGrp="1"/>
          </p:cNvSpPr>
          <p:nvPr>
            <p:ph sz="half" idx="1"/>
          </p:nvPr>
        </p:nvSpPr>
        <p:spPr>
          <a:xfrm>
            <a:off x="1218883" y="1706880"/>
            <a:ext cx="5078677" cy="4465320"/>
          </a:xfrm>
        </p:spPr>
        <p:txBody>
          <a:bodyPr>
            <a:normAutofit/>
          </a:bodyPr>
          <a:lstStyle/>
          <a:p>
            <a:r>
              <a:rPr lang="es-MX" sz="2600"/>
              <a:t>En esta fase se establecen las bases del proyecto mediante la recopilación de información y la definición de los requisitos técnicos.</a:t>
            </a:r>
          </a:p>
          <a:p>
            <a:pPr marL="514350" indent="-514350">
              <a:buFont typeface="+mj-lt"/>
              <a:buAutoNum type="arabicPeriod"/>
            </a:pPr>
            <a:r>
              <a:rPr lang="es-MX" sz="2600"/>
              <a:t>Investigación del problema y su impacto.</a:t>
            </a:r>
          </a:p>
          <a:p>
            <a:pPr marL="514350" indent="-514350">
              <a:buFont typeface="+mj-lt"/>
              <a:buAutoNum type="arabicPeriod"/>
            </a:pPr>
            <a:r>
              <a:rPr lang="es-MX" sz="2600"/>
              <a:t>Recolección y preparación de datos.</a:t>
            </a:r>
          </a:p>
          <a:p>
            <a:pPr marL="514350" indent="-514350">
              <a:buFont typeface="+mj-lt"/>
              <a:buAutoNum type="arabicPeriod"/>
            </a:pPr>
            <a:r>
              <a:rPr lang="es-MX" sz="2600"/>
              <a:t>Definición de requerimientos.</a:t>
            </a:r>
          </a:p>
        </p:txBody>
      </p:sp>
      <p:pic>
        <p:nvPicPr>
          <p:cNvPr id="9218" name="Picture 2" descr="Enfermedad De La Piel, Tipos De Problemas Dermatológicos Con Nombres.  Concepto De Medicina Y Salud. Ilustración De Dibujos Animados De Estilo  Plano De Vector Aislado Sobre Fondo Blanco Ilustraciones svg, vectoriales,  clip">
            <a:extLst>
              <a:ext uri="{FF2B5EF4-FFF2-40B4-BE49-F238E27FC236}">
                <a16:creationId xmlns:a16="http://schemas.microsoft.com/office/drawing/2014/main" id="{6621D60B-F7B2-4C5B-CDB6-3EFB6BD5B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527" r="7311" b="3"/>
          <a:stretch/>
        </p:blipFill>
        <p:spPr bwMode="auto">
          <a:xfrm>
            <a:off x="6500707" y="1706880"/>
            <a:ext cx="5078677" cy="44653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660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7A9AD-54CA-5601-C9C3-1E87558963C0}"/>
              </a:ext>
            </a:extLst>
          </p:cNvPr>
          <p:cNvSpPr>
            <a:spLocks noGrp="1"/>
          </p:cNvSpPr>
          <p:nvPr>
            <p:ph type="title"/>
          </p:nvPr>
        </p:nvSpPr>
        <p:spPr>
          <a:xfrm>
            <a:off x="1218883" y="274637"/>
            <a:ext cx="10360501" cy="1223963"/>
          </a:xfrm>
        </p:spPr>
        <p:txBody>
          <a:bodyPr anchor="b">
            <a:normAutofit/>
          </a:bodyPr>
          <a:lstStyle/>
          <a:p>
            <a:r>
              <a:rPr lang="es-MX" dirty="0"/>
              <a:t>Fase 2</a:t>
            </a:r>
          </a:p>
        </p:txBody>
      </p:sp>
      <p:pic>
        <p:nvPicPr>
          <p:cNvPr id="10242" name="Picture 2" descr="El impacto de la IA en el diagnóstico médico">
            <a:extLst>
              <a:ext uri="{FF2B5EF4-FFF2-40B4-BE49-F238E27FC236}">
                <a16:creationId xmlns:a16="http://schemas.microsoft.com/office/drawing/2014/main" id="{99DEEFA4-E228-499A-CCEC-C5D11CEE2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166" r="23710"/>
          <a:stretch/>
        </p:blipFill>
        <p:spPr bwMode="auto">
          <a:xfrm>
            <a:off x="1218883" y="1706880"/>
            <a:ext cx="5078677" cy="44653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B9266674-5BB1-4547-BF7F-64B27705E876}"/>
              </a:ext>
            </a:extLst>
          </p:cNvPr>
          <p:cNvSpPr>
            <a:spLocks noGrp="1"/>
          </p:cNvSpPr>
          <p:nvPr>
            <p:ph sz="half" idx="2"/>
          </p:nvPr>
        </p:nvSpPr>
        <p:spPr>
          <a:xfrm>
            <a:off x="6500707" y="1706880"/>
            <a:ext cx="5078677" cy="4465320"/>
          </a:xfrm>
        </p:spPr>
        <p:txBody>
          <a:bodyPr>
            <a:normAutofit/>
          </a:bodyPr>
          <a:lstStyle/>
          <a:p>
            <a:r>
              <a:rPr lang="es-MX" dirty="0"/>
              <a:t>En esta fase se desarrolla el sistema, desde la creación del modelo de IA hasta la integración con la aplicación.</a:t>
            </a:r>
          </a:p>
          <a:p>
            <a:pPr marL="514350" indent="-514350">
              <a:buFont typeface="+mj-lt"/>
              <a:buAutoNum type="arabicPeriod"/>
            </a:pPr>
            <a:r>
              <a:rPr lang="es-MX" dirty="0"/>
              <a:t>Desarrollo del modelo de IA.</a:t>
            </a:r>
          </a:p>
          <a:p>
            <a:pPr marL="514350" indent="-514350">
              <a:buFont typeface="+mj-lt"/>
              <a:buAutoNum type="arabicPeriod"/>
            </a:pPr>
            <a:r>
              <a:rPr lang="es-MX" dirty="0"/>
              <a:t>Desarrollo de la aplicación.</a:t>
            </a:r>
          </a:p>
          <a:p>
            <a:pPr marL="514350" indent="-514350">
              <a:buFont typeface="+mj-lt"/>
              <a:buAutoNum type="arabicPeriod"/>
            </a:pPr>
            <a:r>
              <a:rPr lang="es-MX" dirty="0"/>
              <a:t>Integración de la IA con la aplicación.</a:t>
            </a:r>
          </a:p>
        </p:txBody>
      </p:sp>
    </p:spTree>
    <p:extLst>
      <p:ext uri="{BB962C8B-B14F-4D97-AF65-F5344CB8AC3E}">
        <p14:creationId xmlns:p14="http://schemas.microsoft.com/office/powerpoint/2010/main" val="3058319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DF8ACB-9793-1F14-7899-BFB9C63D0C3C}"/>
              </a:ext>
            </a:extLst>
          </p:cNvPr>
          <p:cNvSpPr>
            <a:spLocks noGrp="1"/>
          </p:cNvSpPr>
          <p:nvPr>
            <p:ph type="title"/>
          </p:nvPr>
        </p:nvSpPr>
        <p:spPr>
          <a:xfrm>
            <a:off x="1218883" y="274637"/>
            <a:ext cx="10360501" cy="1223963"/>
          </a:xfrm>
        </p:spPr>
        <p:txBody>
          <a:bodyPr anchor="b">
            <a:normAutofit/>
          </a:bodyPr>
          <a:lstStyle/>
          <a:p>
            <a:r>
              <a:rPr lang="es-MX" dirty="0"/>
              <a:t>Fase 3</a:t>
            </a:r>
          </a:p>
        </p:txBody>
      </p:sp>
      <p:pic>
        <p:nvPicPr>
          <p:cNvPr id="11266" name="Picture 2" descr="Usos de la inteligencia artificial en medicina y sus beneficios en la salud  de los pacientes">
            <a:extLst>
              <a:ext uri="{FF2B5EF4-FFF2-40B4-BE49-F238E27FC236}">
                <a16:creationId xmlns:a16="http://schemas.microsoft.com/office/drawing/2014/main" id="{DFBD2FA1-8F10-98A8-A15D-6C8298B29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2896" b="1"/>
          <a:stretch/>
        </p:blipFill>
        <p:spPr bwMode="auto">
          <a:xfrm>
            <a:off x="1218883" y="1706880"/>
            <a:ext cx="5078677" cy="44653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54039A7-D21D-D375-4423-6A88163B1E27}"/>
              </a:ext>
            </a:extLst>
          </p:cNvPr>
          <p:cNvSpPr>
            <a:spLocks noGrp="1"/>
          </p:cNvSpPr>
          <p:nvPr>
            <p:ph sz="half" idx="2"/>
          </p:nvPr>
        </p:nvSpPr>
        <p:spPr>
          <a:xfrm>
            <a:off x="6500707" y="1706880"/>
            <a:ext cx="5078677" cy="4465320"/>
          </a:xfrm>
        </p:spPr>
        <p:txBody>
          <a:bodyPr>
            <a:normAutofit/>
          </a:bodyPr>
          <a:lstStyle/>
          <a:p>
            <a:r>
              <a:rPr lang="es-MX" sz="2600"/>
              <a:t>Esta fase se enfoca en evaluar el desempeño del sistema, corregir errores y lanzar la aplicación para su uso.</a:t>
            </a:r>
          </a:p>
          <a:p>
            <a:pPr marL="514350" indent="-514350">
              <a:buFont typeface="+mj-lt"/>
              <a:buAutoNum type="arabicPeriod"/>
            </a:pPr>
            <a:r>
              <a:rPr lang="es-MX" sz="2600"/>
              <a:t>Pruebas internas del sistema.</a:t>
            </a:r>
          </a:p>
          <a:p>
            <a:pPr marL="514350" indent="-514350">
              <a:buFont typeface="+mj-lt"/>
              <a:buAutoNum type="arabicPeriod"/>
            </a:pPr>
            <a:r>
              <a:rPr lang="es-MX" sz="2600"/>
              <a:t>Pruebas con usuarios.</a:t>
            </a:r>
          </a:p>
          <a:p>
            <a:pPr marL="514350" indent="-514350">
              <a:buFont typeface="+mj-lt"/>
              <a:buAutoNum type="arabicPeriod"/>
            </a:pPr>
            <a:r>
              <a:rPr lang="es-MX" sz="2600"/>
              <a:t>Ajustes y optimización del modelo.</a:t>
            </a:r>
          </a:p>
          <a:p>
            <a:pPr marL="514350" indent="-514350">
              <a:buFont typeface="+mj-lt"/>
              <a:buAutoNum type="arabicPeriod"/>
            </a:pPr>
            <a:r>
              <a:rPr lang="es-MX" sz="2600"/>
              <a:t>Implementación y lanzamiento.</a:t>
            </a:r>
          </a:p>
        </p:txBody>
      </p:sp>
    </p:spTree>
    <p:extLst>
      <p:ext uri="{BB962C8B-B14F-4D97-AF65-F5344CB8AC3E}">
        <p14:creationId xmlns:p14="http://schemas.microsoft.com/office/powerpoint/2010/main" val="947303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99A092-3E27-8F6D-BE17-BCEC596543C0}"/>
              </a:ext>
            </a:extLst>
          </p:cNvPr>
          <p:cNvSpPr>
            <a:spLocks noGrp="1"/>
          </p:cNvSpPr>
          <p:nvPr>
            <p:ph type="title"/>
          </p:nvPr>
        </p:nvSpPr>
        <p:spPr/>
        <p:txBody>
          <a:bodyPr/>
          <a:lstStyle/>
          <a:p>
            <a:r>
              <a:rPr lang="es-MX" dirty="0"/>
              <a:t>Programa de actividades, calendarización</a:t>
            </a:r>
          </a:p>
        </p:txBody>
      </p:sp>
      <p:pic>
        <p:nvPicPr>
          <p:cNvPr id="4" name="Marcador de contenido 3">
            <a:extLst>
              <a:ext uri="{FF2B5EF4-FFF2-40B4-BE49-F238E27FC236}">
                <a16:creationId xmlns:a16="http://schemas.microsoft.com/office/drawing/2014/main" id="{391DDCC5-F873-813F-3E3F-CF0360F00D4F}"/>
              </a:ext>
            </a:extLst>
          </p:cNvPr>
          <p:cNvPicPr>
            <a:picLocks noGrp="1" noChangeAspect="1"/>
          </p:cNvPicPr>
          <p:nvPr>
            <p:ph idx="1"/>
          </p:nvPr>
        </p:nvPicPr>
        <p:blipFill>
          <a:blip r:embed="rId2"/>
          <a:stretch>
            <a:fillRect/>
          </a:stretch>
        </p:blipFill>
        <p:spPr>
          <a:xfrm>
            <a:off x="1219200" y="2337013"/>
            <a:ext cx="10360025" cy="3192037"/>
          </a:xfrm>
          <a:prstGeom prst="rect">
            <a:avLst/>
          </a:prstGeom>
        </p:spPr>
      </p:pic>
    </p:spTree>
    <p:extLst>
      <p:ext uri="{BB962C8B-B14F-4D97-AF65-F5344CB8AC3E}">
        <p14:creationId xmlns:p14="http://schemas.microsoft.com/office/powerpoint/2010/main" val="614606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B43BA-9565-0F8F-95A5-9E444203CE01}"/>
              </a:ext>
            </a:extLst>
          </p:cNvPr>
          <p:cNvSpPr>
            <a:spLocks noGrp="1"/>
          </p:cNvSpPr>
          <p:nvPr>
            <p:ph type="title"/>
          </p:nvPr>
        </p:nvSpPr>
        <p:spPr>
          <a:xfrm>
            <a:off x="1218883" y="274637"/>
            <a:ext cx="10360501" cy="1223963"/>
          </a:xfrm>
        </p:spPr>
        <p:txBody>
          <a:bodyPr anchor="b">
            <a:normAutofit/>
          </a:bodyPr>
          <a:lstStyle/>
          <a:p>
            <a:r>
              <a:rPr lang="es-MX" dirty="0"/>
              <a:t>Vinculación</a:t>
            </a:r>
          </a:p>
        </p:txBody>
      </p:sp>
      <p:pic>
        <p:nvPicPr>
          <p:cNvPr id="12290" name="Picture 2" descr="Realizan Semana Mundial de la Salud Digital – Mundodehoy.com">
            <a:extLst>
              <a:ext uri="{FF2B5EF4-FFF2-40B4-BE49-F238E27FC236}">
                <a16:creationId xmlns:a16="http://schemas.microsoft.com/office/drawing/2014/main" id="{56822F9E-AD07-B07C-EA05-CC933240D7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8883" y="2244532"/>
            <a:ext cx="5078677" cy="339001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FB4D8033-B058-4176-7222-30FA21E1985F}"/>
              </a:ext>
            </a:extLst>
          </p:cNvPr>
          <p:cNvSpPr>
            <a:spLocks noGrp="1"/>
          </p:cNvSpPr>
          <p:nvPr>
            <p:ph sz="half" idx="2"/>
          </p:nvPr>
        </p:nvSpPr>
        <p:spPr>
          <a:xfrm>
            <a:off x="6500707" y="1706880"/>
            <a:ext cx="5078677" cy="4465320"/>
          </a:xfrm>
        </p:spPr>
        <p:txBody>
          <a:bodyPr>
            <a:normAutofit/>
          </a:bodyPr>
          <a:lstStyle/>
          <a:p>
            <a:r>
              <a:rPr lang="es-MX" sz="2400"/>
              <a:t>Instituciones de salud pública y privada.</a:t>
            </a:r>
          </a:p>
          <a:p>
            <a:r>
              <a:rPr lang="es-MX" sz="2400"/>
              <a:t>Universidades y centros de investigación en salud y tecnología.</a:t>
            </a:r>
          </a:p>
          <a:p>
            <a:r>
              <a:rPr lang="es-MX" sz="2400"/>
              <a:t>Empresas tecnológicas y startups de salud digital.</a:t>
            </a:r>
          </a:p>
          <a:p>
            <a:r>
              <a:rPr lang="es-MX" sz="2400"/>
              <a:t>Gobiernos y organismos de salud pública.</a:t>
            </a:r>
          </a:p>
          <a:p>
            <a:r>
              <a:rPr lang="es-MX" sz="2400"/>
              <a:t>Población en general.</a:t>
            </a:r>
          </a:p>
        </p:txBody>
      </p:sp>
    </p:spTree>
    <p:extLst>
      <p:ext uri="{BB962C8B-B14F-4D97-AF65-F5344CB8AC3E}">
        <p14:creationId xmlns:p14="http://schemas.microsoft.com/office/powerpoint/2010/main" val="87421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90E95-E9C7-4B7B-A336-777B6A4B8AD7}"/>
              </a:ext>
            </a:extLst>
          </p:cNvPr>
          <p:cNvSpPr>
            <a:spLocks noGrp="1"/>
          </p:cNvSpPr>
          <p:nvPr>
            <p:ph type="title"/>
          </p:nvPr>
        </p:nvSpPr>
        <p:spPr>
          <a:xfrm>
            <a:off x="1218883" y="274637"/>
            <a:ext cx="10360501" cy="1223963"/>
          </a:xfrm>
        </p:spPr>
        <p:txBody>
          <a:bodyPr anchor="b">
            <a:normAutofit/>
          </a:bodyPr>
          <a:lstStyle/>
          <a:p>
            <a:r>
              <a:rPr lang="es-MX" dirty="0"/>
              <a:t>Descripción</a:t>
            </a:r>
          </a:p>
        </p:txBody>
      </p:sp>
      <p:sp>
        <p:nvSpPr>
          <p:cNvPr id="3" name="Marcador de contenido 2">
            <a:extLst>
              <a:ext uri="{FF2B5EF4-FFF2-40B4-BE49-F238E27FC236}">
                <a16:creationId xmlns:a16="http://schemas.microsoft.com/office/drawing/2014/main" id="{BE1F95B1-A902-EE5C-8F14-CAB144B9D65D}"/>
              </a:ext>
            </a:extLst>
          </p:cNvPr>
          <p:cNvSpPr>
            <a:spLocks noGrp="1"/>
          </p:cNvSpPr>
          <p:nvPr>
            <p:ph sz="half" idx="1"/>
          </p:nvPr>
        </p:nvSpPr>
        <p:spPr>
          <a:xfrm>
            <a:off x="1218883" y="1706880"/>
            <a:ext cx="5078677" cy="4465320"/>
          </a:xfrm>
        </p:spPr>
        <p:txBody>
          <a:bodyPr>
            <a:normAutofit/>
          </a:bodyPr>
          <a:lstStyle/>
          <a:p>
            <a:pPr algn="just"/>
            <a:r>
              <a:rPr lang="es-MX" sz="1800" dirty="0">
                <a:effectLst/>
              </a:rPr>
              <a:t>Las enfermedades de la piel representan un problema significativo en el ámbito de la salud. Enfermedades como el melanoma, la psoriasis, el eccema y otras afecciones cutáneas pueden pasar desapercibidas en sus primeras etapas, lo que dificulta su tratamiento oportuno. </a:t>
            </a:r>
          </a:p>
          <a:p>
            <a:pPr algn="just">
              <a:spcAft>
                <a:spcPts val="800"/>
              </a:spcAft>
            </a:pPr>
            <a:r>
              <a:rPr lang="es-MX" sz="1800" kern="100" dirty="0">
                <a:effectLst/>
              </a:rPr>
              <a:t>En el caso del melanoma, por ejemplo, un diagnóstico temprano puede marcar la diferencia entre un tratamiento exitoso y una enfermedad potencialmente mortal.</a:t>
            </a:r>
          </a:p>
          <a:p>
            <a:pPr algn="just"/>
            <a:r>
              <a:rPr lang="es-MX" sz="1800" dirty="0">
                <a:effectLst/>
              </a:rPr>
              <a:t>Otro factor clave es el acceso limitado a dermatólogos. En muchas regiones, la disponibilidad de especialistas es baja, y las citas médicas pueden tardar semanas o meses.</a:t>
            </a:r>
            <a:endParaRPr lang="es-MX" sz="1800" dirty="0"/>
          </a:p>
        </p:txBody>
      </p:sp>
      <p:pic>
        <p:nvPicPr>
          <p:cNvPr id="1026" name="Picture 2" descr="Vectores e ilustraciones de Enfermedades Piel para descargar gratis |  Freepik">
            <a:extLst>
              <a:ext uri="{FF2B5EF4-FFF2-40B4-BE49-F238E27FC236}">
                <a16:creationId xmlns:a16="http://schemas.microsoft.com/office/drawing/2014/main" id="{24E22E15-BD81-F478-26A5-9FAF0D556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088" r="10278"/>
          <a:stretch/>
        </p:blipFill>
        <p:spPr bwMode="auto">
          <a:xfrm>
            <a:off x="6500707" y="1706880"/>
            <a:ext cx="5078677" cy="44653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383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023C53-2B13-00A0-CBB0-B15969F811BF}"/>
              </a:ext>
            </a:extLst>
          </p:cNvPr>
          <p:cNvSpPr>
            <a:spLocks noGrp="1"/>
          </p:cNvSpPr>
          <p:nvPr>
            <p:ph type="title"/>
          </p:nvPr>
        </p:nvSpPr>
        <p:spPr>
          <a:xfrm>
            <a:off x="1218883" y="274637"/>
            <a:ext cx="10360501" cy="1223963"/>
          </a:xfrm>
        </p:spPr>
        <p:txBody>
          <a:bodyPr anchor="b">
            <a:normAutofit/>
          </a:bodyPr>
          <a:lstStyle/>
          <a:p>
            <a:r>
              <a:rPr lang="es-MX" dirty="0"/>
              <a:t>Resumen del proyecto</a:t>
            </a:r>
          </a:p>
        </p:txBody>
      </p:sp>
      <p:pic>
        <p:nvPicPr>
          <p:cNvPr id="2052" name="Picture 4" descr="Un sistema de ayuda al diagnóstico del cáncer de piel basado en IA explica  sus decisiones - Las explicaciones aumentaron la confianza de los médicos  en las decisiones de la máquina, así">
            <a:extLst>
              <a:ext uri="{FF2B5EF4-FFF2-40B4-BE49-F238E27FC236}">
                <a16:creationId xmlns:a16="http://schemas.microsoft.com/office/drawing/2014/main" id="{9D01300E-EF60-DFCF-F777-2E31F56A1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885" r="22384" b="-1"/>
          <a:stretch/>
        </p:blipFill>
        <p:spPr bwMode="auto">
          <a:xfrm>
            <a:off x="1218883" y="1706880"/>
            <a:ext cx="5078677" cy="44653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693848BD-B37E-5A5A-B65D-0CC9F117DF72}"/>
              </a:ext>
            </a:extLst>
          </p:cNvPr>
          <p:cNvSpPr>
            <a:spLocks noGrp="1"/>
          </p:cNvSpPr>
          <p:nvPr>
            <p:ph sz="half" idx="2"/>
          </p:nvPr>
        </p:nvSpPr>
        <p:spPr>
          <a:xfrm>
            <a:off x="6500707" y="1706880"/>
            <a:ext cx="5078677" cy="4465320"/>
          </a:xfrm>
        </p:spPr>
        <p:txBody>
          <a:bodyPr>
            <a:normAutofit/>
          </a:bodyPr>
          <a:lstStyle/>
          <a:p>
            <a:pPr algn="just"/>
            <a:r>
              <a:rPr lang="es-MX" sz="1800" dirty="0">
                <a:effectLst/>
              </a:rPr>
              <a:t>El presente proyecto se enfoca en la creación de un sistema basado en inteligencia artificial para la detección temprana de enfermedades de la piel. A través del uso de algoritmos de aprendizaje profundo, en particular redes neuronales convolucionales (CNN), el sistema analizará imágenes capturadas por los usuarios para identificar posibles afecciones cutáneas y proporcionar una evaluación preliminar.</a:t>
            </a:r>
          </a:p>
          <a:p>
            <a:pPr algn="just"/>
            <a:r>
              <a:rPr lang="es-MX" sz="1800" dirty="0">
                <a:effectLst/>
              </a:rPr>
              <a:t>El desarrollo de esta aplicación tiene como objetivo principal mejorar la detección temprana de enfermedades dermatológicas, reduciendo así los casos de diagnóstico tardío que pueden derivar en complicaciones graves. </a:t>
            </a:r>
            <a:endParaRPr lang="es-MX" sz="1800" dirty="0"/>
          </a:p>
        </p:txBody>
      </p:sp>
    </p:spTree>
    <p:extLst>
      <p:ext uri="{BB962C8B-B14F-4D97-AF65-F5344CB8AC3E}">
        <p14:creationId xmlns:p14="http://schemas.microsoft.com/office/powerpoint/2010/main" val="214139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0F7132-3997-2E72-8A73-ADC8CEB86F3C}"/>
              </a:ext>
            </a:extLst>
          </p:cNvPr>
          <p:cNvSpPr>
            <a:spLocks noGrp="1"/>
          </p:cNvSpPr>
          <p:nvPr>
            <p:ph type="title"/>
          </p:nvPr>
        </p:nvSpPr>
        <p:spPr>
          <a:xfrm>
            <a:off x="1218883" y="274637"/>
            <a:ext cx="10360501" cy="1223963"/>
          </a:xfrm>
        </p:spPr>
        <p:txBody>
          <a:bodyPr anchor="b">
            <a:normAutofit/>
          </a:bodyPr>
          <a:lstStyle/>
          <a:p>
            <a:r>
              <a:rPr lang="es-MX" dirty="0"/>
              <a:t>Introducción</a:t>
            </a:r>
            <a:endParaRPr lang="es-MX"/>
          </a:p>
        </p:txBody>
      </p:sp>
      <p:pic>
        <p:nvPicPr>
          <p:cNvPr id="3074" name="Picture 2" descr="Análisis y diagnóstico personalizado de la piel con inteligencia artificial">
            <a:extLst>
              <a:ext uri="{FF2B5EF4-FFF2-40B4-BE49-F238E27FC236}">
                <a16:creationId xmlns:a16="http://schemas.microsoft.com/office/drawing/2014/main" id="{7EC31F29-56A9-872B-EAD7-F74117795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72" r="18409"/>
          <a:stretch/>
        </p:blipFill>
        <p:spPr bwMode="auto">
          <a:xfrm>
            <a:off x="1218883" y="1706880"/>
            <a:ext cx="5078677" cy="44653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44CFBE81-EA83-F9D2-0D86-D116A8F2C033}"/>
              </a:ext>
            </a:extLst>
          </p:cNvPr>
          <p:cNvSpPr>
            <a:spLocks noGrp="1"/>
          </p:cNvSpPr>
          <p:nvPr>
            <p:ph sz="half" idx="2"/>
          </p:nvPr>
        </p:nvSpPr>
        <p:spPr>
          <a:xfrm>
            <a:off x="6500707" y="1706880"/>
            <a:ext cx="5078677" cy="4465320"/>
          </a:xfrm>
        </p:spPr>
        <p:txBody>
          <a:bodyPr>
            <a:normAutofit/>
          </a:bodyPr>
          <a:lstStyle/>
          <a:p>
            <a:pPr algn="just"/>
            <a:r>
              <a:rPr lang="es-MX" sz="1800" dirty="0">
                <a:effectLst/>
              </a:rPr>
              <a:t>En los últimos años, los avances en inteligencia artificial (IA) han transformado diversos campos, incluido el de la salud. Una de las áreas con mayor potencial de impacto es la dermatología, donde el diagnóstico temprano de enfermedades cutáneas sigue siendo un desafío. </a:t>
            </a:r>
          </a:p>
          <a:p>
            <a:pPr algn="just"/>
            <a:r>
              <a:rPr lang="es-MX" sz="1800" dirty="0">
                <a:effectLst/>
              </a:rPr>
              <a:t>Aprovechando estos avances, el presente proyecto busca desarrollar una aplicación basada en IA que ayude a la detección temprana de enfermedades de la piel. Mediante el uso de algoritmos de visión por computadora y redes neuronales, la aplicación permitirá a los usuarios obtener una evaluación preliminar de lesiones cutáneas a partir de imágenes tomadas con sus dispositivos móviles. </a:t>
            </a:r>
            <a:endParaRPr lang="es-MX" sz="1800" dirty="0"/>
          </a:p>
        </p:txBody>
      </p:sp>
    </p:spTree>
    <p:extLst>
      <p:ext uri="{BB962C8B-B14F-4D97-AF65-F5344CB8AC3E}">
        <p14:creationId xmlns:p14="http://schemas.microsoft.com/office/powerpoint/2010/main" val="147278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9A8396-8FEE-AA67-76F9-F1AA9B1B804D}"/>
              </a:ext>
            </a:extLst>
          </p:cNvPr>
          <p:cNvSpPr>
            <a:spLocks noGrp="1"/>
          </p:cNvSpPr>
          <p:nvPr>
            <p:ph type="title"/>
          </p:nvPr>
        </p:nvSpPr>
        <p:spPr>
          <a:xfrm>
            <a:off x="1218883" y="274637"/>
            <a:ext cx="10360501" cy="1223963"/>
          </a:xfrm>
        </p:spPr>
        <p:txBody>
          <a:bodyPr anchor="b">
            <a:normAutofit/>
          </a:bodyPr>
          <a:lstStyle/>
          <a:p>
            <a:r>
              <a:rPr lang="es-MX" dirty="0"/>
              <a:t>Objetivo General</a:t>
            </a:r>
          </a:p>
        </p:txBody>
      </p:sp>
      <p:sp>
        <p:nvSpPr>
          <p:cNvPr id="3" name="Marcador de contenido 2">
            <a:extLst>
              <a:ext uri="{FF2B5EF4-FFF2-40B4-BE49-F238E27FC236}">
                <a16:creationId xmlns:a16="http://schemas.microsoft.com/office/drawing/2014/main" id="{6FC25329-6519-7BD3-8A6B-D2FA3FB3FA3F}"/>
              </a:ext>
            </a:extLst>
          </p:cNvPr>
          <p:cNvSpPr>
            <a:spLocks noGrp="1"/>
          </p:cNvSpPr>
          <p:nvPr>
            <p:ph sz="half" idx="1"/>
          </p:nvPr>
        </p:nvSpPr>
        <p:spPr>
          <a:xfrm>
            <a:off x="1218883" y="1706880"/>
            <a:ext cx="5078677" cy="4465320"/>
          </a:xfrm>
        </p:spPr>
        <p:txBody>
          <a:bodyPr>
            <a:normAutofit/>
          </a:bodyPr>
          <a:lstStyle/>
          <a:p>
            <a:r>
              <a:rPr lang="es-MX" dirty="0"/>
              <a:t>Desarrollar una aplicación basada en inteligencia artificial que permita la detección temprana de enfermedades de la piel a través del análisis de imágenes, proporcionando a los usuarios una evaluación preliminar de posibles anomalías cutáneas y promoviendo la prevención y atención médica oportuna.</a:t>
            </a:r>
          </a:p>
        </p:txBody>
      </p:sp>
      <p:pic>
        <p:nvPicPr>
          <p:cNvPr id="4098" name="Picture 2" descr="Inteligencia artificial vs humana en cáncer de piel">
            <a:extLst>
              <a:ext uri="{FF2B5EF4-FFF2-40B4-BE49-F238E27FC236}">
                <a16:creationId xmlns:a16="http://schemas.microsoft.com/office/drawing/2014/main" id="{B9C1000C-E474-C1C0-5AB5-418A3A731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100" r="1" b="1"/>
          <a:stretch/>
        </p:blipFill>
        <p:spPr bwMode="auto">
          <a:xfrm>
            <a:off x="6500707" y="1706880"/>
            <a:ext cx="5078677" cy="44653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67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4775E-2BE5-9709-E6DD-43072F50CBC7}"/>
              </a:ext>
            </a:extLst>
          </p:cNvPr>
          <p:cNvSpPr>
            <a:spLocks noGrp="1"/>
          </p:cNvSpPr>
          <p:nvPr>
            <p:ph type="title"/>
          </p:nvPr>
        </p:nvSpPr>
        <p:spPr>
          <a:xfrm>
            <a:off x="1218883" y="274637"/>
            <a:ext cx="10360501" cy="1223963"/>
          </a:xfrm>
        </p:spPr>
        <p:txBody>
          <a:bodyPr anchor="b">
            <a:normAutofit/>
          </a:bodyPr>
          <a:lstStyle/>
          <a:p>
            <a:r>
              <a:rPr lang="es-MX" dirty="0"/>
              <a:t>Objetivos específicos </a:t>
            </a:r>
          </a:p>
        </p:txBody>
      </p:sp>
      <p:sp>
        <p:nvSpPr>
          <p:cNvPr id="3" name="Marcador de contenido 2">
            <a:extLst>
              <a:ext uri="{FF2B5EF4-FFF2-40B4-BE49-F238E27FC236}">
                <a16:creationId xmlns:a16="http://schemas.microsoft.com/office/drawing/2014/main" id="{B892BCF9-A44D-1790-4CB2-D38BE251AACF}"/>
              </a:ext>
            </a:extLst>
          </p:cNvPr>
          <p:cNvSpPr>
            <a:spLocks noGrp="1"/>
          </p:cNvSpPr>
          <p:nvPr>
            <p:ph sz="half" idx="1"/>
          </p:nvPr>
        </p:nvSpPr>
        <p:spPr>
          <a:xfrm>
            <a:off x="1218883" y="1706880"/>
            <a:ext cx="5078677" cy="4465320"/>
          </a:xfrm>
        </p:spPr>
        <p:txBody>
          <a:bodyPr>
            <a:normAutofit/>
          </a:bodyPr>
          <a:lstStyle/>
          <a:p>
            <a:r>
              <a:rPr lang="es-MX" sz="1800"/>
              <a:t>Desarrollar un sistema de visión por computadora basado en inteligencia artificial que analice imágenes de la piel y detecte patrones asociados a diversas enfermedades cutáneas.</a:t>
            </a:r>
          </a:p>
          <a:p>
            <a:r>
              <a:rPr lang="es-MX" sz="1800"/>
              <a:t>Crear e implementar una interfaz de usuario intuitiva que permita a las personas capturar y cargar imágenes de su piel de manera sencilla, facilitando la interacción con la aplicación.</a:t>
            </a:r>
          </a:p>
          <a:p>
            <a:r>
              <a:rPr lang="es-MX" sz="1800"/>
              <a:t>Entrenar modelos de IA con bases de datos dermatológicas especializadas, asegurando que el sistema pueda reconocer con precisión diferentes afecciones de la piel y proporcionar resultados confiables.</a:t>
            </a:r>
          </a:p>
          <a:p>
            <a:endParaRPr lang="es-MX" sz="1800"/>
          </a:p>
        </p:txBody>
      </p:sp>
      <p:pic>
        <p:nvPicPr>
          <p:cNvPr id="5124" name="Picture 4" descr="Investigación en Inteligencia Artificial (IA) y algoritmia aplicada a la  salud">
            <a:extLst>
              <a:ext uri="{FF2B5EF4-FFF2-40B4-BE49-F238E27FC236}">
                <a16:creationId xmlns:a16="http://schemas.microsoft.com/office/drawing/2014/main" id="{E6B753DD-73FC-9B91-EFF5-89A7E2D24A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667816" y="886618"/>
            <a:ext cx="4214562" cy="28132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5126" name="Picture 6" descr="Vectores e ilustraciones de Enfermedades Piel para descargar gratis |  Freepik">
            <a:extLst>
              <a:ext uri="{FF2B5EF4-FFF2-40B4-BE49-F238E27FC236}">
                <a16:creationId xmlns:a16="http://schemas.microsoft.com/office/drawing/2014/main" id="{BB4BFA41-8C49-84EB-ABA8-7D54AFFDA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0476" y="3775899"/>
            <a:ext cx="4214562" cy="2807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71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218CF8-438A-5469-FB23-8F1BD24CE5B4}"/>
              </a:ext>
            </a:extLst>
          </p:cNvPr>
          <p:cNvSpPr>
            <a:spLocks noGrp="1"/>
          </p:cNvSpPr>
          <p:nvPr>
            <p:ph type="title"/>
          </p:nvPr>
        </p:nvSpPr>
        <p:spPr>
          <a:xfrm>
            <a:off x="1218883" y="274637"/>
            <a:ext cx="10360501" cy="1223963"/>
          </a:xfrm>
        </p:spPr>
        <p:txBody>
          <a:bodyPr anchor="b">
            <a:normAutofit/>
          </a:bodyPr>
          <a:lstStyle/>
          <a:p>
            <a:r>
              <a:rPr lang="es-MX" dirty="0"/>
              <a:t>Metas</a:t>
            </a:r>
          </a:p>
        </p:txBody>
      </p:sp>
      <p:pic>
        <p:nvPicPr>
          <p:cNvPr id="6146" name="Picture 2" descr="Microsoft lanza 'AI for Health' para acelerar la resolución de problemas en  la salud gracias a Inteligencia Artificial - I.A">
            <a:extLst>
              <a:ext uri="{FF2B5EF4-FFF2-40B4-BE49-F238E27FC236}">
                <a16:creationId xmlns:a16="http://schemas.microsoft.com/office/drawing/2014/main" id="{C8643DA4-6F00-F229-17D0-B75F52438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090" r="10356"/>
          <a:stretch/>
        </p:blipFill>
        <p:spPr bwMode="auto">
          <a:xfrm>
            <a:off x="1218883" y="1706880"/>
            <a:ext cx="5078677" cy="44653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2394AA9B-3914-DDCF-7C20-1BB96AA8675C}"/>
              </a:ext>
            </a:extLst>
          </p:cNvPr>
          <p:cNvSpPr>
            <a:spLocks noGrp="1"/>
          </p:cNvSpPr>
          <p:nvPr>
            <p:ph sz="half" idx="2"/>
          </p:nvPr>
        </p:nvSpPr>
        <p:spPr>
          <a:xfrm>
            <a:off x="6500707" y="1706880"/>
            <a:ext cx="5078677" cy="4465320"/>
          </a:xfrm>
        </p:spPr>
        <p:txBody>
          <a:bodyPr>
            <a:normAutofit/>
          </a:bodyPr>
          <a:lstStyle/>
          <a:p>
            <a:pPr algn="just"/>
            <a:r>
              <a:rPr lang="es-MX" sz="2000" dirty="0"/>
              <a:t>Desarrollar un prototipo funcional de la aplicación que permita el análisis de imágenes y la emisión de evaluaciones preliminares en un período de seis meses.</a:t>
            </a:r>
          </a:p>
          <a:p>
            <a:pPr algn="just"/>
            <a:r>
              <a:rPr lang="es-MX" sz="2000" dirty="0"/>
              <a:t>Recolectar y procesar una base de datos extensa de imágenes dermatológicas, asegurando la diversidad de datos para mejorar la precisión del modelo.</a:t>
            </a:r>
          </a:p>
          <a:p>
            <a:pPr algn="just"/>
            <a:r>
              <a:rPr lang="es-MX" sz="2000" dirty="0"/>
              <a:t>Lograr una integración efectiva con plataformas de salud o consultas médicas en línea, permitiendo a los usuarios acceder a profesionales en caso de resultados preocupantes.</a:t>
            </a:r>
          </a:p>
        </p:txBody>
      </p:sp>
    </p:spTree>
    <p:extLst>
      <p:ext uri="{BB962C8B-B14F-4D97-AF65-F5344CB8AC3E}">
        <p14:creationId xmlns:p14="http://schemas.microsoft.com/office/powerpoint/2010/main" val="46194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C9A805-A26B-D9A5-12EE-A1F9951336F4}"/>
              </a:ext>
            </a:extLst>
          </p:cNvPr>
          <p:cNvSpPr>
            <a:spLocks noGrp="1"/>
          </p:cNvSpPr>
          <p:nvPr>
            <p:ph type="title"/>
          </p:nvPr>
        </p:nvSpPr>
        <p:spPr>
          <a:xfrm>
            <a:off x="1218883" y="274637"/>
            <a:ext cx="10360501" cy="1223963"/>
          </a:xfrm>
        </p:spPr>
        <p:txBody>
          <a:bodyPr anchor="b">
            <a:normAutofit/>
          </a:bodyPr>
          <a:lstStyle/>
          <a:p>
            <a:r>
              <a:rPr lang="es-MX" dirty="0"/>
              <a:t>Impacto o beneficio</a:t>
            </a:r>
          </a:p>
        </p:txBody>
      </p:sp>
      <p:sp>
        <p:nvSpPr>
          <p:cNvPr id="3" name="Marcador de contenido 2">
            <a:extLst>
              <a:ext uri="{FF2B5EF4-FFF2-40B4-BE49-F238E27FC236}">
                <a16:creationId xmlns:a16="http://schemas.microsoft.com/office/drawing/2014/main" id="{40302FBE-BD1F-8A72-59EB-BE475B9C6B4D}"/>
              </a:ext>
            </a:extLst>
          </p:cNvPr>
          <p:cNvSpPr>
            <a:spLocks noGrp="1"/>
          </p:cNvSpPr>
          <p:nvPr>
            <p:ph sz="half" idx="1"/>
          </p:nvPr>
        </p:nvSpPr>
        <p:spPr>
          <a:xfrm>
            <a:off x="1218883" y="1706880"/>
            <a:ext cx="5078677" cy="4465320"/>
          </a:xfrm>
        </p:spPr>
        <p:txBody>
          <a:bodyPr>
            <a:normAutofit/>
          </a:bodyPr>
          <a:lstStyle/>
          <a:p>
            <a:pPr algn="just"/>
            <a:r>
              <a:rPr lang="es-MX" dirty="0"/>
              <a:t>El impacto que traería la IA en el ámbito medico es uno muy grande ya que se puede prevenir con antelación enfermedades que puedan presentarse por medio de manchas y con ello prevenir que el caso y el tratamiento pueda salvar mas vidas.</a:t>
            </a:r>
          </a:p>
        </p:txBody>
      </p:sp>
      <p:pic>
        <p:nvPicPr>
          <p:cNvPr id="7170" name="Picture 2" descr="Inteligencia Artificial: &quot;De los desafíos, a las oportunidades&quot; - El  Globalfarma">
            <a:extLst>
              <a:ext uri="{FF2B5EF4-FFF2-40B4-BE49-F238E27FC236}">
                <a16:creationId xmlns:a16="http://schemas.microsoft.com/office/drawing/2014/main" id="{A926C337-1D3A-2AB9-E177-7B8EA26246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6647" r="7434"/>
          <a:stretch/>
        </p:blipFill>
        <p:spPr bwMode="auto">
          <a:xfrm>
            <a:off x="6500707" y="1706880"/>
            <a:ext cx="5078677" cy="44653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96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38996-0669-429B-5219-A921CECEDE2A}"/>
              </a:ext>
            </a:extLst>
          </p:cNvPr>
          <p:cNvSpPr>
            <a:spLocks noGrp="1"/>
          </p:cNvSpPr>
          <p:nvPr>
            <p:ph type="title"/>
          </p:nvPr>
        </p:nvSpPr>
        <p:spPr>
          <a:xfrm>
            <a:off x="1218883" y="274637"/>
            <a:ext cx="10360501" cy="1223963"/>
          </a:xfrm>
        </p:spPr>
        <p:txBody>
          <a:bodyPr anchor="b">
            <a:normAutofit/>
          </a:bodyPr>
          <a:lstStyle/>
          <a:p>
            <a:r>
              <a:rPr lang="es-MX" dirty="0"/>
              <a:t>Metodología</a:t>
            </a:r>
          </a:p>
        </p:txBody>
      </p:sp>
      <p:pic>
        <p:nvPicPr>
          <p:cNvPr id="8194" name="Picture 2" descr="Medicina Personalizada y Tratamientos Específicos con la Ayuda de la IA -  metaverso.pro">
            <a:extLst>
              <a:ext uri="{FF2B5EF4-FFF2-40B4-BE49-F238E27FC236}">
                <a16:creationId xmlns:a16="http://schemas.microsoft.com/office/drawing/2014/main" id="{719FCF5E-3D1B-0D45-7E94-5B378CE7E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076" r="15005"/>
          <a:stretch/>
        </p:blipFill>
        <p:spPr bwMode="auto">
          <a:xfrm>
            <a:off x="1218883" y="1706880"/>
            <a:ext cx="5078677" cy="446532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C97D864E-47C5-9A61-ACF9-E8E12F4ACABD}"/>
              </a:ext>
            </a:extLst>
          </p:cNvPr>
          <p:cNvSpPr>
            <a:spLocks noGrp="1"/>
          </p:cNvSpPr>
          <p:nvPr>
            <p:ph sz="half" idx="2"/>
          </p:nvPr>
        </p:nvSpPr>
        <p:spPr>
          <a:xfrm>
            <a:off x="6500707" y="1706880"/>
            <a:ext cx="5078677" cy="4465320"/>
          </a:xfrm>
        </p:spPr>
        <p:txBody>
          <a:bodyPr>
            <a:normAutofit/>
          </a:bodyPr>
          <a:lstStyle/>
          <a:p>
            <a:r>
              <a:rPr lang="es-MX" dirty="0"/>
              <a:t>Para el desarrollo del sistema de detección temprana de enfermedades de la piel mediante inteligencia artificial, se propone una metodología dividida en tres fases: Investigación y planificación, Desarrollo e implementación, y Pruebas, validación y despliegue.</a:t>
            </a:r>
          </a:p>
        </p:txBody>
      </p:sp>
    </p:spTree>
    <p:extLst>
      <p:ext uri="{BB962C8B-B14F-4D97-AF65-F5344CB8AC3E}">
        <p14:creationId xmlns:p14="http://schemas.microsoft.com/office/powerpoint/2010/main" val="2349575750"/>
      </p:ext>
    </p:extLst>
  </p:cSld>
  <p:clrMapOvr>
    <a:masterClrMapping/>
  </p:clrMapOvr>
</p:sld>
</file>

<file path=ppt/theme/theme1.xml><?xml version="1.0" encoding="utf-8"?>
<a:theme xmlns:a="http://schemas.openxmlformats.org/drawingml/2006/main" name="Técnico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Presentación de líneas de triple circuito (panorámica)</Template>
  <TotalTime>36</TotalTime>
  <Words>798</Words>
  <Application>Microsoft Office PowerPoint</Application>
  <PresentationFormat>Personalizado</PresentationFormat>
  <Paragraphs>49</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Calibri</vt:lpstr>
      <vt:lpstr>Técnico 16x9</vt:lpstr>
      <vt:lpstr>SPYEDEP (SISTEMA PREVENCION Y EVALUACION DE ENFERMEDADES DE LA PIEL)</vt:lpstr>
      <vt:lpstr>Descripción</vt:lpstr>
      <vt:lpstr>Resumen del proyecto</vt:lpstr>
      <vt:lpstr>Introducción</vt:lpstr>
      <vt:lpstr>Objetivo General</vt:lpstr>
      <vt:lpstr>Objetivos específicos </vt:lpstr>
      <vt:lpstr>Metas</vt:lpstr>
      <vt:lpstr>Impacto o beneficio</vt:lpstr>
      <vt:lpstr>Metodología</vt:lpstr>
      <vt:lpstr>Fase 1</vt:lpstr>
      <vt:lpstr>Fase 2</vt:lpstr>
      <vt:lpstr>Fase 3</vt:lpstr>
      <vt:lpstr>Programa de actividades, calendarización</vt:lpstr>
      <vt:lpstr>Vinculación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isaac Pacheco</dc:creator>
  <cp:lastModifiedBy>brayant ivan gonzalez ochoa</cp:lastModifiedBy>
  <cp:revision>4</cp:revision>
  <dcterms:created xsi:type="dcterms:W3CDTF">2025-02-28T05:56:33Z</dcterms:created>
  <dcterms:modified xsi:type="dcterms:W3CDTF">2025-02-28T06:44:14Z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