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rtl="0">
      <a:defRPr lang="es-MX"/>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60" d="100"/>
          <a:sy n="60" d="100"/>
        </p:scale>
        <p:origin x="908"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37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a:p>
        </p:txBody>
      </p:sp>
      <p:sp>
        <p:nvSpPr>
          <p:cNvPr id="3" name="Marcador de fech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A675962-B91C-485F-82BA-AFFFD56C2049}" type="datetime1">
              <a:rPr lang="es-MX" smtClean="0"/>
              <a:t>11/03/2025</a:t>
            </a:fld>
            <a:endParaRPr lang="es-MX"/>
          </a:p>
        </p:txBody>
      </p:sp>
      <p:sp>
        <p:nvSpPr>
          <p:cNvPr id="4" name="Marcador de pie de pá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a:p>
        </p:txBody>
      </p:sp>
      <p:sp>
        <p:nvSpPr>
          <p:cNvPr id="5" name="Marcador de número de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s-MX" smtClean="0"/>
              <a:t>‹Nº›</a:t>
            </a:fld>
            <a:endParaRPr lang="es-MX"/>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CAB0AAD-FDE6-4B91-9BBB-87BEBEEE1304}" type="datetime1">
              <a:rPr lang="es-MX" noProof="0" smtClean="0"/>
              <a:t>11/03/2025</a:t>
            </a:fld>
            <a:endParaRPr lang="es-MX"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MX"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s-MX" noProof="0" smtClean="0"/>
              <a:t>‹Nº›</a:t>
            </a:fld>
            <a:endParaRPr lang="es-MX"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MX" smtClean="0"/>
              <a:t>1</a:t>
            </a:fld>
            <a:endParaRPr lang="es-MX"/>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endParaRPr lang="es-MX" noProof="0"/>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MX" noProof="0"/>
              <a:t>Haga clic para editar el estilo de subtítulo del patrón</a:t>
            </a:r>
          </a:p>
        </p:txBody>
      </p:sp>
      <p:sp>
        <p:nvSpPr>
          <p:cNvPr id="4" name="Marcador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20DEF857-DA8F-4439-98D4-119A7351E455}" type="datetime1">
              <a:rPr lang="es-MX" noProof="0" smtClean="0"/>
              <a:t>11/03/2025</a:t>
            </a:fld>
            <a:endParaRPr lang="es-MX" noProof="0"/>
          </a:p>
        </p:txBody>
      </p:sp>
      <p:sp>
        <p:nvSpPr>
          <p:cNvPr id="5" name="Marcador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MX" noProof="0"/>
          </a:p>
        </p:txBody>
      </p:sp>
      <p:sp>
        <p:nvSpPr>
          <p:cNvPr id="6" name="Marcador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endParaRPr lang="es-MX" noProof="0"/>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p:cNvSpPr>
            <a:spLocks noGrp="1"/>
          </p:cNvSpPr>
          <p:nvPr>
            <p:ph type="dt" sz="half" idx="10"/>
          </p:nvPr>
        </p:nvSpPr>
        <p:spPr/>
        <p:txBody>
          <a:bodyPr rtlCol="0"/>
          <a:lstStyle/>
          <a:p>
            <a:pPr rtl="0"/>
            <a:fld id="{BD0932E2-0636-48CC-883C-3BBC48C9B14E}" type="datetime1">
              <a:rPr lang="es-MX" noProof="0" smtClean="0"/>
              <a:t>11/03/2025</a:t>
            </a:fld>
            <a:endParaRPr lang="es-MX" noProof="0"/>
          </a:p>
        </p:txBody>
      </p:sp>
      <p:sp>
        <p:nvSpPr>
          <p:cNvPr id="5" name="Marcador de pie de página 4"/>
          <p:cNvSpPr>
            <a:spLocks noGrp="1"/>
          </p:cNvSpPr>
          <p:nvPr>
            <p:ph type="ftr" sz="quarter" idx="11"/>
          </p:nvPr>
        </p:nvSpPr>
        <p:spPr/>
        <p:txBody>
          <a:bodyPr rtlCol="0"/>
          <a:lstStyle/>
          <a:p>
            <a:pPr rtl="0"/>
            <a:endParaRPr lang="es-MX"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es-ES" noProof="0"/>
              <a:t>Haga clic para modificar el estilo de título del patrón</a:t>
            </a:r>
            <a:endParaRPr lang="es-MX" noProof="0"/>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43EA9BAE-AB85-46D2-8596-23E804B52F3A}" type="datetime1">
              <a:rPr lang="es-MX" noProof="0" smtClean="0"/>
              <a:t>11/03/2025</a:t>
            </a:fld>
            <a:endParaRPr lang="es-MX" noProof="0"/>
          </a:p>
        </p:txBody>
      </p:sp>
      <p:sp>
        <p:nvSpPr>
          <p:cNvPr id="5" name="Marcador de pie de página 4"/>
          <p:cNvSpPr>
            <a:spLocks noGrp="1"/>
          </p:cNvSpPr>
          <p:nvPr>
            <p:ph type="ftr" sz="quarter" idx="11"/>
          </p:nvPr>
        </p:nvSpPr>
        <p:spPr>
          <a:xfrm>
            <a:off x="774923" y="5951811"/>
            <a:ext cx="7896279" cy="365125"/>
          </a:xfrm>
        </p:spPr>
        <p:txBody>
          <a:bodyPr rtlCol="0"/>
          <a:lstStyle/>
          <a:p>
            <a:pPr rtl="0"/>
            <a:endParaRPr lang="es-MX" noProof="0"/>
          </a:p>
        </p:txBody>
      </p:sp>
      <p:sp>
        <p:nvSpPr>
          <p:cNvPr id="6" name="Marcador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endParaRPr lang="es-MX" noProof="0"/>
          </a:p>
        </p:txBody>
      </p:sp>
      <p:sp>
        <p:nvSpPr>
          <p:cNvPr id="3" name="Marcador de contenido 2"/>
          <p:cNvSpPr>
            <a:spLocks noGrp="1"/>
          </p:cNvSpPr>
          <p:nvPr>
            <p:ph idx="1" hasCustomPrompt="1"/>
          </p:nvPr>
        </p:nvSpPr>
        <p:spPr>
          <a:xfrm>
            <a:off x="581192" y="2180496"/>
            <a:ext cx="11029615" cy="3678303"/>
          </a:xfrm>
        </p:spPr>
        <p:txBody>
          <a:bodyPr rtlCol="0"/>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p:cNvSpPr>
            <a:spLocks noGrp="1"/>
          </p:cNvSpPr>
          <p:nvPr>
            <p:ph type="dt" sz="half" idx="10"/>
          </p:nvPr>
        </p:nvSpPr>
        <p:spPr/>
        <p:txBody>
          <a:bodyPr rtlCol="0"/>
          <a:lstStyle/>
          <a:p>
            <a:pPr rtl="0"/>
            <a:fld id="{721131E1-3BD0-460E-BA82-FC23801633FC}" type="datetime1">
              <a:rPr lang="es-MX" noProof="0" smtClean="0"/>
              <a:t>11/03/2025</a:t>
            </a:fld>
            <a:endParaRPr lang="es-MX" noProof="0"/>
          </a:p>
        </p:txBody>
      </p:sp>
      <p:sp>
        <p:nvSpPr>
          <p:cNvPr id="5" name="Marcador de pie de página 4"/>
          <p:cNvSpPr>
            <a:spLocks noGrp="1"/>
          </p:cNvSpPr>
          <p:nvPr>
            <p:ph type="ftr" sz="quarter" idx="11"/>
          </p:nvPr>
        </p:nvSpPr>
        <p:spPr/>
        <p:txBody>
          <a:bodyPr rtlCol="0"/>
          <a:lstStyle/>
          <a:p>
            <a:pPr rtl="0"/>
            <a:endParaRPr lang="es-MX" noProof="0"/>
          </a:p>
        </p:txBody>
      </p:sp>
      <p:sp>
        <p:nvSpPr>
          <p:cNvPr id="6" name="Marcador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endParaRPr lang="es-MX" noProof="0"/>
          </a:p>
        </p:txBody>
      </p:sp>
      <p:sp>
        <p:nvSpPr>
          <p:cNvPr id="3" name="Marcador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MX" noProof="0"/>
              <a:t>Editar estilos de texto del patrón</a:t>
            </a:r>
          </a:p>
        </p:txBody>
      </p:sp>
      <p:sp>
        <p:nvSpPr>
          <p:cNvPr id="4" name="Marcador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66AD931A-E78D-42E6-B12F-6684BAA6AF27}" type="datetime1">
              <a:rPr lang="es-MX" noProof="0" smtClean="0"/>
              <a:t>11/03/2025</a:t>
            </a:fld>
            <a:endParaRPr lang="es-MX" noProof="0"/>
          </a:p>
        </p:txBody>
      </p:sp>
      <p:sp>
        <p:nvSpPr>
          <p:cNvPr id="5" name="Marcador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MX" noProof="0"/>
          </a:p>
        </p:txBody>
      </p:sp>
      <p:sp>
        <p:nvSpPr>
          <p:cNvPr id="6" name="Marcador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endParaRPr lang="es-MX" noProof="0"/>
          </a:p>
        </p:txBody>
      </p:sp>
      <p:sp>
        <p:nvSpPr>
          <p:cNvPr id="3" name="Marcador de contenido 2"/>
          <p:cNvSpPr>
            <a:spLocks noGrp="1"/>
          </p:cNvSpPr>
          <p:nvPr>
            <p:ph sz="half" idx="1" hasCustomPrompt="1"/>
          </p:nvPr>
        </p:nvSpPr>
        <p:spPr>
          <a:xfrm>
            <a:off x="581193" y="2228003"/>
            <a:ext cx="5422390" cy="3633047"/>
          </a:xfrm>
        </p:spPr>
        <p:txBody>
          <a:bodyPr rtlCol="0">
            <a:normAutofit/>
          </a:body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contenido 3"/>
          <p:cNvSpPr>
            <a:spLocks noGrp="1"/>
          </p:cNvSpPr>
          <p:nvPr>
            <p:ph sz="half" idx="2" hasCustomPrompt="1"/>
          </p:nvPr>
        </p:nvSpPr>
        <p:spPr>
          <a:xfrm>
            <a:off x="6188417" y="2228003"/>
            <a:ext cx="5422392" cy="3633047"/>
          </a:xfrm>
        </p:spPr>
        <p:txBody>
          <a:bodyPr rtlCol="0">
            <a:normAutofit/>
          </a:body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5" name="Marcador de fecha 4"/>
          <p:cNvSpPr>
            <a:spLocks noGrp="1"/>
          </p:cNvSpPr>
          <p:nvPr>
            <p:ph type="dt" sz="half" idx="10"/>
          </p:nvPr>
        </p:nvSpPr>
        <p:spPr/>
        <p:txBody>
          <a:bodyPr rtlCol="0"/>
          <a:lstStyle/>
          <a:p>
            <a:pPr rtl="0"/>
            <a:fld id="{2EB21643-1C8A-4D2C-BA22-463B171FBC68}" type="datetime1">
              <a:rPr lang="es-MX" noProof="0" smtClean="0"/>
              <a:t>11/03/2025</a:t>
            </a:fld>
            <a:endParaRPr lang="es-MX" noProof="0"/>
          </a:p>
        </p:txBody>
      </p:sp>
      <p:sp>
        <p:nvSpPr>
          <p:cNvPr id="6" name="Marcador de posición de pie de página 5"/>
          <p:cNvSpPr>
            <a:spLocks noGrp="1"/>
          </p:cNvSpPr>
          <p:nvPr>
            <p:ph type="ftr" sz="quarter" idx="11"/>
          </p:nvPr>
        </p:nvSpPr>
        <p:spPr/>
        <p:txBody>
          <a:bodyPr rtlCol="0"/>
          <a:lstStyle/>
          <a:p>
            <a:pPr rtl="0"/>
            <a:endParaRPr lang="es-MX"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endParaRPr lang="es-MX" noProof="0"/>
          </a:p>
        </p:txBody>
      </p:sp>
      <p:sp>
        <p:nvSpPr>
          <p:cNvPr id="3" name="Marcador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Editar estilos de texto del patrón</a:t>
            </a:r>
          </a:p>
        </p:txBody>
      </p:sp>
      <p:sp>
        <p:nvSpPr>
          <p:cNvPr id="4" name="Marcador de contenido 3"/>
          <p:cNvSpPr>
            <a:spLocks noGrp="1"/>
          </p:cNvSpPr>
          <p:nvPr>
            <p:ph sz="half" idx="2" hasCustomPrompt="1"/>
          </p:nvPr>
        </p:nvSpPr>
        <p:spPr>
          <a:xfrm>
            <a:off x="581194" y="2926052"/>
            <a:ext cx="5393100" cy="2934999"/>
          </a:xfrm>
        </p:spPr>
        <p:txBody>
          <a:bodyPr rtlCol="0" anchor="t">
            <a:normAutofit/>
          </a:body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5" name="Marcador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Editar estilos de texto del patrón</a:t>
            </a:r>
          </a:p>
        </p:txBody>
      </p:sp>
      <p:sp>
        <p:nvSpPr>
          <p:cNvPr id="6" name="Marcador de contenido 5"/>
          <p:cNvSpPr>
            <a:spLocks noGrp="1"/>
          </p:cNvSpPr>
          <p:nvPr>
            <p:ph sz="quarter" idx="4" hasCustomPrompt="1"/>
          </p:nvPr>
        </p:nvSpPr>
        <p:spPr>
          <a:xfrm>
            <a:off x="6217709" y="2926052"/>
            <a:ext cx="5393100" cy="2934999"/>
          </a:xfrm>
        </p:spPr>
        <p:txBody>
          <a:bodyPr rtlCol="0" anchor="t">
            <a:normAutofit/>
          </a:body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7" name="Marcador de fecha 6"/>
          <p:cNvSpPr>
            <a:spLocks noGrp="1"/>
          </p:cNvSpPr>
          <p:nvPr>
            <p:ph type="dt" sz="half" idx="10"/>
          </p:nvPr>
        </p:nvSpPr>
        <p:spPr/>
        <p:txBody>
          <a:bodyPr rtlCol="0"/>
          <a:lstStyle/>
          <a:p>
            <a:pPr rtl="0"/>
            <a:fld id="{0B338924-A0A5-4959-B0C7-BF88A8B970C6}" type="datetime1">
              <a:rPr lang="es-MX" noProof="0" smtClean="0"/>
              <a:t>11/03/2025</a:t>
            </a:fld>
            <a:endParaRPr lang="es-MX" noProof="0"/>
          </a:p>
        </p:txBody>
      </p:sp>
      <p:sp>
        <p:nvSpPr>
          <p:cNvPr id="8" name="Marcador de pie de página 7"/>
          <p:cNvSpPr>
            <a:spLocks noGrp="1"/>
          </p:cNvSpPr>
          <p:nvPr>
            <p:ph type="ftr" sz="quarter" idx="11"/>
          </p:nvPr>
        </p:nvSpPr>
        <p:spPr/>
        <p:txBody>
          <a:bodyPr rtlCol="0"/>
          <a:lstStyle/>
          <a:p>
            <a:pPr rtl="0"/>
            <a:endParaRPr lang="es-MX"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BB896A21-D44E-4B50-9C1A-F3021CA46749}" type="datetime1">
              <a:rPr lang="es-MX" noProof="0" smtClean="0"/>
              <a:t>11/03/2025</a:t>
            </a:fld>
            <a:endParaRPr lang="es-MX" noProof="0"/>
          </a:p>
        </p:txBody>
      </p:sp>
      <p:sp>
        <p:nvSpPr>
          <p:cNvPr id="4" name="Marcador de pie de página 3"/>
          <p:cNvSpPr>
            <a:spLocks noGrp="1"/>
          </p:cNvSpPr>
          <p:nvPr>
            <p:ph type="ftr" sz="quarter" idx="11"/>
          </p:nvPr>
        </p:nvSpPr>
        <p:spPr/>
        <p:txBody>
          <a:bodyPr rtlCol="0"/>
          <a:lstStyle/>
          <a:p>
            <a:pPr rtl="0"/>
            <a:endParaRPr lang="es-MX"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endParaRPr lang="es-MX" noProof="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19FB3CFC-2F50-4731-88BC-F499B3DDC9F1}" type="datetime1">
              <a:rPr lang="es-MX" noProof="0" smtClean="0"/>
              <a:t>11/03/2025</a:t>
            </a:fld>
            <a:endParaRPr lang="es-MX" noProof="0"/>
          </a:p>
        </p:txBody>
      </p:sp>
      <p:sp>
        <p:nvSpPr>
          <p:cNvPr id="3" name="Marcador de pie de página 2"/>
          <p:cNvSpPr>
            <a:spLocks noGrp="1"/>
          </p:cNvSpPr>
          <p:nvPr>
            <p:ph type="ftr" sz="quarter" idx="11"/>
          </p:nvPr>
        </p:nvSpPr>
        <p:spPr/>
        <p:txBody>
          <a:bodyPr rtlCol="0"/>
          <a:lstStyle/>
          <a:p>
            <a:pPr rtl="0"/>
            <a:endParaRPr lang="es-MX"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endParaRPr lang="es-MX" noProof="0"/>
          </a:p>
        </p:txBody>
      </p:sp>
      <p:sp>
        <p:nvSpPr>
          <p:cNvPr id="3" name="Marcador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MX" noProof="0"/>
              <a:t>Editar estilos de texto del patrón</a:t>
            </a:r>
          </a:p>
        </p:txBody>
      </p:sp>
      <p:sp>
        <p:nvSpPr>
          <p:cNvPr id="5" name="Marcador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A0228AB8-0EDD-44A2-BD0C-4DFA9597124E}" type="datetime1">
              <a:rPr lang="es-MX" noProof="0" smtClean="0"/>
              <a:t>11/03/2025</a:t>
            </a:fld>
            <a:endParaRPr lang="es-MX" noProof="0"/>
          </a:p>
        </p:txBody>
      </p:sp>
      <p:sp>
        <p:nvSpPr>
          <p:cNvPr id="6" name="Marcador de posición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MX" noProof="0"/>
          </a:p>
        </p:txBody>
      </p:sp>
      <p:sp>
        <p:nvSpPr>
          <p:cNvPr id="7" name="Marcador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endParaRPr lang="es-MX" noProof="0"/>
          </a:p>
        </p:txBody>
      </p:sp>
      <p:sp>
        <p:nvSpPr>
          <p:cNvPr id="3" name="Marcador de posición de imagen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MX" noProof="0"/>
              <a:t>Haz clic en el ícono para agregar una imagen</a:t>
            </a:r>
          </a:p>
        </p:txBody>
      </p:sp>
      <p:sp>
        <p:nvSpPr>
          <p:cNvPr id="4" name="Marcador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MX" noProof="0"/>
              <a:t>Editar estilos de texto del patrón</a:t>
            </a:r>
          </a:p>
        </p:txBody>
      </p:sp>
      <p:sp>
        <p:nvSpPr>
          <p:cNvPr id="5" name="Marcador de fecha 4"/>
          <p:cNvSpPr>
            <a:spLocks noGrp="1"/>
          </p:cNvSpPr>
          <p:nvPr>
            <p:ph type="dt" sz="half" idx="10"/>
          </p:nvPr>
        </p:nvSpPr>
        <p:spPr/>
        <p:txBody>
          <a:bodyPr rtlCol="0"/>
          <a:lstStyle/>
          <a:p>
            <a:pPr rtl="0"/>
            <a:fld id="{26D352A9-1247-4C43-978C-EFE731D087A6}" type="datetime1">
              <a:rPr lang="es-MX" noProof="0" smtClean="0"/>
              <a:t>11/03/2025</a:t>
            </a:fld>
            <a:endParaRPr lang="es-MX" noProof="0"/>
          </a:p>
        </p:txBody>
      </p:sp>
      <p:sp>
        <p:nvSpPr>
          <p:cNvPr id="6" name="Marcador de posición de pie de página 5"/>
          <p:cNvSpPr>
            <a:spLocks noGrp="1"/>
          </p:cNvSpPr>
          <p:nvPr>
            <p:ph type="ftr" sz="quarter" idx="11"/>
          </p:nvPr>
        </p:nvSpPr>
        <p:spPr/>
        <p:txBody>
          <a:bodyPr rtlCol="0"/>
          <a:lstStyle/>
          <a:p>
            <a:pPr rtl="0"/>
            <a:endParaRPr lang="es-MX"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MX" noProof="0"/>
              <a:t>Haga clic para modificar el estilo de título del patrón</a:t>
            </a:r>
          </a:p>
        </p:txBody>
      </p:sp>
      <p:sp>
        <p:nvSpPr>
          <p:cNvPr id="3" name="Marcador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EBFB8F8B-610F-451B-BF60-DC0410C03F50}" type="datetime1">
              <a:rPr lang="es-MX" noProof="0" smtClean="0"/>
              <a:t>11/03/2025</a:t>
            </a:fld>
            <a:endParaRPr lang="es-MX" noProof="0"/>
          </a:p>
        </p:txBody>
      </p:sp>
      <p:sp>
        <p:nvSpPr>
          <p:cNvPr id="5" name="Marcador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MX" noProof="0"/>
          </a:p>
        </p:txBody>
      </p:sp>
      <p:sp>
        <p:nvSpPr>
          <p:cNvPr id="6" name="Marcador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MX" noProof="0" smtClean="0"/>
              <a:pPr rtl="0"/>
              <a:t>‹Nº›</a:t>
            </a:fld>
            <a:endParaRPr lang="es-MX"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s-MX" sz="6000" dirty="0">
                <a:solidFill>
                  <a:schemeClr val="bg1"/>
                </a:solidFill>
              </a:rPr>
              <a:t>Tarea 2 Unidad 2</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s-MX" dirty="0">
                <a:solidFill>
                  <a:srgbClr val="7CEBFF"/>
                </a:solidFill>
              </a:rPr>
              <a:t>BRAYANT IVAN GONZALEZ OCHOA </a:t>
            </a:r>
            <a:r>
              <a:rPr lang="es-MX" dirty="0" err="1">
                <a:solidFill>
                  <a:srgbClr val="7CEBFF"/>
                </a:solidFill>
              </a:rPr>
              <a:t>ISaAC</a:t>
            </a:r>
            <a:r>
              <a:rPr lang="es-MX" dirty="0">
                <a:solidFill>
                  <a:srgbClr val="7CEBFF"/>
                </a:solidFill>
              </a:rPr>
              <a:t> PACHECO RUIZ</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BEC9D4-7E66-D426-67F4-D23E07F0FBBF}"/>
              </a:ext>
            </a:extLst>
          </p:cNvPr>
          <p:cNvSpPr>
            <a:spLocks noGrp="1"/>
          </p:cNvSpPr>
          <p:nvPr>
            <p:ph type="title"/>
          </p:nvPr>
        </p:nvSpPr>
        <p:spPr/>
        <p:txBody>
          <a:bodyPr/>
          <a:lstStyle/>
          <a:p>
            <a:r>
              <a:rPr lang="es-MX" dirty="0"/>
              <a:t>Implementación en </a:t>
            </a:r>
            <a:r>
              <a:rPr lang="es-MX" dirty="0" err="1"/>
              <a:t>python</a:t>
            </a:r>
            <a:endParaRPr lang="es-MX" dirty="0"/>
          </a:p>
        </p:txBody>
      </p:sp>
      <p:sp>
        <p:nvSpPr>
          <p:cNvPr id="3" name="Marcador de contenido 2">
            <a:extLst>
              <a:ext uri="{FF2B5EF4-FFF2-40B4-BE49-F238E27FC236}">
                <a16:creationId xmlns:a16="http://schemas.microsoft.com/office/drawing/2014/main" id="{B7AADAE1-FC4B-4122-9D33-CE68DB718E1D}"/>
              </a:ext>
            </a:extLst>
          </p:cNvPr>
          <p:cNvSpPr>
            <a:spLocks noGrp="1"/>
          </p:cNvSpPr>
          <p:nvPr>
            <p:ph idx="1"/>
          </p:nvPr>
        </p:nvSpPr>
        <p:spPr>
          <a:xfrm>
            <a:off x="581192" y="2180497"/>
            <a:ext cx="11029615" cy="1013800"/>
          </a:xfrm>
        </p:spPr>
        <p:txBody>
          <a:bodyPr/>
          <a:lstStyle/>
          <a:p>
            <a:r>
              <a:rPr lang="es-MX" sz="1800" b="1" dirty="0">
                <a:effectLst/>
                <a:latin typeface="Calibri" panose="020F0502020204030204" pitchFamily="34" charset="0"/>
                <a:ea typeface="Times New Roman" panose="02020603050405020304" pitchFamily="18" charset="0"/>
              </a:rPr>
              <a:t>La solución mas optima es la siguiente adjunto el código con algunas pequeñas modificación para que sea mas optimo y nos de los resultados mas precisos.</a:t>
            </a:r>
            <a:endParaRPr lang="es-MX" sz="1800" dirty="0">
              <a:effectLst/>
              <a:latin typeface="Times New Roman" panose="02020603050405020304" pitchFamily="18" charset="0"/>
              <a:ea typeface="Times New Roman" panose="02020603050405020304" pitchFamily="18" charset="0"/>
            </a:endParaRPr>
          </a:p>
          <a:p>
            <a:endParaRPr lang="es-MX" dirty="0"/>
          </a:p>
        </p:txBody>
      </p:sp>
      <p:pic>
        <p:nvPicPr>
          <p:cNvPr id="4" name="Imagen 3">
            <a:extLst>
              <a:ext uri="{FF2B5EF4-FFF2-40B4-BE49-F238E27FC236}">
                <a16:creationId xmlns:a16="http://schemas.microsoft.com/office/drawing/2014/main" id="{2425BFC0-B991-6F26-F651-F755D86DF54D}"/>
              </a:ext>
            </a:extLst>
          </p:cNvPr>
          <p:cNvPicPr>
            <a:picLocks noChangeAspect="1"/>
          </p:cNvPicPr>
          <p:nvPr/>
        </p:nvPicPr>
        <p:blipFill>
          <a:blip r:embed="rId2"/>
          <a:stretch>
            <a:fillRect/>
          </a:stretch>
        </p:blipFill>
        <p:spPr>
          <a:xfrm>
            <a:off x="2094614" y="2926184"/>
            <a:ext cx="7258844" cy="3851220"/>
          </a:xfrm>
          <a:prstGeom prst="rect">
            <a:avLst/>
          </a:prstGeom>
        </p:spPr>
      </p:pic>
    </p:spTree>
    <p:extLst>
      <p:ext uri="{BB962C8B-B14F-4D97-AF65-F5344CB8AC3E}">
        <p14:creationId xmlns:p14="http://schemas.microsoft.com/office/powerpoint/2010/main" val="3687459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60D91F-5F66-345C-7877-0369C91856F2}"/>
              </a:ext>
            </a:extLst>
          </p:cNvPr>
          <p:cNvSpPr>
            <a:spLocks noGrp="1"/>
          </p:cNvSpPr>
          <p:nvPr>
            <p:ph type="title"/>
          </p:nvPr>
        </p:nvSpPr>
        <p:spPr/>
        <p:txBody>
          <a:bodyPr/>
          <a:lstStyle/>
          <a:p>
            <a:r>
              <a:rPr lang="es-MX" dirty="0"/>
              <a:t>Implementación en </a:t>
            </a:r>
            <a:r>
              <a:rPr lang="es-MX" dirty="0" err="1"/>
              <a:t>python</a:t>
            </a:r>
            <a:endParaRPr lang="es-MX" dirty="0"/>
          </a:p>
        </p:txBody>
      </p:sp>
      <p:pic>
        <p:nvPicPr>
          <p:cNvPr id="4" name="Marcador de contenido 3">
            <a:extLst>
              <a:ext uri="{FF2B5EF4-FFF2-40B4-BE49-F238E27FC236}">
                <a16:creationId xmlns:a16="http://schemas.microsoft.com/office/drawing/2014/main" id="{43821C4B-A464-7846-5D8C-FB2F3BF758D6}"/>
              </a:ext>
            </a:extLst>
          </p:cNvPr>
          <p:cNvPicPr>
            <a:picLocks noGrp="1" noChangeAspect="1"/>
          </p:cNvPicPr>
          <p:nvPr>
            <p:ph idx="1"/>
          </p:nvPr>
        </p:nvPicPr>
        <p:blipFill>
          <a:blip r:embed="rId2"/>
          <a:stretch>
            <a:fillRect/>
          </a:stretch>
        </p:blipFill>
        <p:spPr>
          <a:xfrm>
            <a:off x="1275078" y="1809087"/>
            <a:ext cx="9316090" cy="4814998"/>
          </a:xfrm>
          <a:prstGeom prst="rect">
            <a:avLst/>
          </a:prstGeom>
        </p:spPr>
      </p:pic>
    </p:spTree>
    <p:extLst>
      <p:ext uri="{BB962C8B-B14F-4D97-AF65-F5344CB8AC3E}">
        <p14:creationId xmlns:p14="http://schemas.microsoft.com/office/powerpoint/2010/main" val="3874342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BE80C8-EA90-9D49-103F-D1EF96CA822C}"/>
              </a:ext>
            </a:extLst>
          </p:cNvPr>
          <p:cNvSpPr>
            <a:spLocks noGrp="1"/>
          </p:cNvSpPr>
          <p:nvPr>
            <p:ph type="title"/>
          </p:nvPr>
        </p:nvSpPr>
        <p:spPr/>
        <p:txBody>
          <a:bodyPr/>
          <a:lstStyle/>
          <a:p>
            <a:r>
              <a:rPr lang="es-MX" dirty="0"/>
              <a:t>Implementación en </a:t>
            </a:r>
            <a:r>
              <a:rPr lang="es-MX" dirty="0" err="1"/>
              <a:t>python</a:t>
            </a:r>
            <a:endParaRPr lang="es-MX" dirty="0"/>
          </a:p>
        </p:txBody>
      </p:sp>
      <p:pic>
        <p:nvPicPr>
          <p:cNvPr id="4" name="Marcador de contenido 3">
            <a:extLst>
              <a:ext uri="{FF2B5EF4-FFF2-40B4-BE49-F238E27FC236}">
                <a16:creationId xmlns:a16="http://schemas.microsoft.com/office/drawing/2014/main" id="{1B7ADE25-2020-13A4-DF3C-D4DBDAD137CE}"/>
              </a:ext>
            </a:extLst>
          </p:cNvPr>
          <p:cNvPicPr>
            <a:picLocks noGrp="1" noChangeAspect="1"/>
          </p:cNvPicPr>
          <p:nvPr>
            <p:ph idx="1"/>
          </p:nvPr>
        </p:nvPicPr>
        <p:blipFill>
          <a:blip r:embed="rId2"/>
          <a:stretch>
            <a:fillRect/>
          </a:stretch>
        </p:blipFill>
        <p:spPr>
          <a:xfrm>
            <a:off x="581025" y="2221020"/>
            <a:ext cx="11029950" cy="3598647"/>
          </a:xfrm>
          <a:prstGeom prst="rect">
            <a:avLst/>
          </a:prstGeom>
        </p:spPr>
      </p:pic>
    </p:spTree>
    <p:extLst>
      <p:ext uri="{BB962C8B-B14F-4D97-AF65-F5344CB8AC3E}">
        <p14:creationId xmlns:p14="http://schemas.microsoft.com/office/powerpoint/2010/main" val="2665722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C71256-C90C-7626-85C5-7BB3D5F3F7FF}"/>
              </a:ext>
            </a:extLst>
          </p:cNvPr>
          <p:cNvSpPr>
            <a:spLocks noGrp="1"/>
          </p:cNvSpPr>
          <p:nvPr>
            <p:ph type="title"/>
          </p:nvPr>
        </p:nvSpPr>
        <p:spPr/>
        <p:txBody>
          <a:bodyPr/>
          <a:lstStyle/>
          <a:p>
            <a:r>
              <a:rPr lang="es-MX" dirty="0"/>
              <a:t>Implementación en </a:t>
            </a:r>
            <a:r>
              <a:rPr lang="es-MX" dirty="0" err="1"/>
              <a:t>python</a:t>
            </a:r>
            <a:endParaRPr lang="es-MX" dirty="0"/>
          </a:p>
        </p:txBody>
      </p:sp>
      <p:pic>
        <p:nvPicPr>
          <p:cNvPr id="4" name="Marcador de contenido 3">
            <a:extLst>
              <a:ext uri="{FF2B5EF4-FFF2-40B4-BE49-F238E27FC236}">
                <a16:creationId xmlns:a16="http://schemas.microsoft.com/office/drawing/2014/main" id="{53D0F808-4C89-B675-D0F0-0777EE70C561}"/>
              </a:ext>
            </a:extLst>
          </p:cNvPr>
          <p:cNvPicPr>
            <a:picLocks noGrp="1" noChangeAspect="1"/>
          </p:cNvPicPr>
          <p:nvPr>
            <p:ph idx="1"/>
          </p:nvPr>
        </p:nvPicPr>
        <p:blipFill>
          <a:blip r:embed="rId2"/>
          <a:stretch>
            <a:fillRect/>
          </a:stretch>
        </p:blipFill>
        <p:spPr>
          <a:xfrm>
            <a:off x="581192" y="1903843"/>
            <a:ext cx="11029950" cy="2255346"/>
          </a:xfrm>
          <a:prstGeom prst="rect">
            <a:avLst/>
          </a:prstGeom>
        </p:spPr>
      </p:pic>
      <p:pic>
        <p:nvPicPr>
          <p:cNvPr id="5" name="Imagen 4">
            <a:extLst>
              <a:ext uri="{FF2B5EF4-FFF2-40B4-BE49-F238E27FC236}">
                <a16:creationId xmlns:a16="http://schemas.microsoft.com/office/drawing/2014/main" id="{6EE0F450-0A14-46CA-4ECA-59C67B716D47}"/>
              </a:ext>
            </a:extLst>
          </p:cNvPr>
          <p:cNvPicPr>
            <a:picLocks noChangeAspect="1"/>
          </p:cNvPicPr>
          <p:nvPr/>
        </p:nvPicPr>
        <p:blipFill>
          <a:blip r:embed="rId3"/>
          <a:stretch>
            <a:fillRect/>
          </a:stretch>
        </p:blipFill>
        <p:spPr>
          <a:xfrm>
            <a:off x="581192" y="4307592"/>
            <a:ext cx="11038480" cy="2146371"/>
          </a:xfrm>
          <a:prstGeom prst="rect">
            <a:avLst/>
          </a:prstGeom>
        </p:spPr>
      </p:pic>
    </p:spTree>
    <p:extLst>
      <p:ext uri="{BB962C8B-B14F-4D97-AF65-F5344CB8AC3E}">
        <p14:creationId xmlns:p14="http://schemas.microsoft.com/office/powerpoint/2010/main" val="22250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0AE583-1FED-0F30-4C42-1B129B998E26}"/>
              </a:ext>
            </a:extLst>
          </p:cNvPr>
          <p:cNvSpPr>
            <a:spLocks noGrp="1"/>
          </p:cNvSpPr>
          <p:nvPr>
            <p:ph type="title"/>
          </p:nvPr>
        </p:nvSpPr>
        <p:spPr/>
        <p:txBody>
          <a:bodyPr/>
          <a:lstStyle/>
          <a:p>
            <a:r>
              <a:rPr lang="es-MX" dirty="0"/>
              <a:t>Métricas de rendimiento</a:t>
            </a:r>
          </a:p>
        </p:txBody>
      </p:sp>
      <p:sp>
        <p:nvSpPr>
          <p:cNvPr id="3" name="Marcador de contenido 2">
            <a:extLst>
              <a:ext uri="{FF2B5EF4-FFF2-40B4-BE49-F238E27FC236}">
                <a16:creationId xmlns:a16="http://schemas.microsoft.com/office/drawing/2014/main" id="{4491D6B1-5AF5-73E2-46DF-1E2A04605FEB}"/>
              </a:ext>
            </a:extLst>
          </p:cNvPr>
          <p:cNvSpPr>
            <a:spLocks noGrp="1"/>
          </p:cNvSpPr>
          <p:nvPr>
            <p:ph idx="1"/>
          </p:nvPr>
        </p:nvSpPr>
        <p:spPr/>
        <p:txBody>
          <a:bodyPr/>
          <a:lstStyle/>
          <a:p>
            <a:r>
              <a:rPr lang="es-MX" dirty="0"/>
              <a:t>El código anterior incluye:</a:t>
            </a:r>
          </a:p>
          <a:p>
            <a:r>
              <a:rPr lang="es-MX" dirty="0"/>
              <a:t>•	Cantidad de movimientos realizados: Se puede obtener contando las iteraciones.</a:t>
            </a:r>
          </a:p>
          <a:p>
            <a:r>
              <a:rPr lang="es-MX" dirty="0"/>
              <a:t>•	Tiempo de ejecución: Se mide con </a:t>
            </a:r>
            <a:r>
              <a:rPr lang="es-MX" dirty="0" err="1"/>
              <a:t>time.time</a:t>
            </a:r>
            <a:r>
              <a:rPr lang="es-MX" dirty="0"/>
              <a:t>().</a:t>
            </a:r>
          </a:p>
          <a:p>
            <a:r>
              <a:rPr lang="es-MX" dirty="0"/>
              <a:t>•	Calidad de la solución: Se mide con la función evaluar, que cuenta conflictos.</a:t>
            </a:r>
          </a:p>
          <a:p>
            <a:endParaRPr lang="es-MX" dirty="0"/>
          </a:p>
        </p:txBody>
      </p:sp>
    </p:spTree>
    <p:extLst>
      <p:ext uri="{BB962C8B-B14F-4D97-AF65-F5344CB8AC3E}">
        <p14:creationId xmlns:p14="http://schemas.microsoft.com/office/powerpoint/2010/main" val="3664331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C9A9B1-200C-D5E0-4EC6-BEA5E4F24BC4}"/>
              </a:ext>
            </a:extLst>
          </p:cNvPr>
          <p:cNvSpPr>
            <a:spLocks noGrp="1"/>
          </p:cNvSpPr>
          <p:nvPr>
            <p:ph type="title"/>
          </p:nvPr>
        </p:nvSpPr>
        <p:spPr/>
        <p:txBody>
          <a:bodyPr/>
          <a:lstStyle/>
          <a:p>
            <a:r>
              <a:rPr lang="es-MX" dirty="0"/>
              <a:t>Evaluación y pruebas</a:t>
            </a:r>
          </a:p>
        </p:txBody>
      </p:sp>
      <p:sp>
        <p:nvSpPr>
          <p:cNvPr id="3" name="Marcador de contenido 2">
            <a:extLst>
              <a:ext uri="{FF2B5EF4-FFF2-40B4-BE49-F238E27FC236}">
                <a16:creationId xmlns:a16="http://schemas.microsoft.com/office/drawing/2014/main" id="{0DBD5964-53DE-0730-2697-740ED22D371C}"/>
              </a:ext>
            </a:extLst>
          </p:cNvPr>
          <p:cNvSpPr>
            <a:spLocks noGrp="1"/>
          </p:cNvSpPr>
          <p:nvPr>
            <p:ph idx="1"/>
          </p:nvPr>
        </p:nvSpPr>
        <p:spPr/>
        <p:txBody>
          <a:bodyPr/>
          <a:lstStyle/>
          <a:p>
            <a:r>
              <a:rPr lang="es-MX" dirty="0"/>
              <a:t>Para evaluar el rendimiento del algoritmo:</a:t>
            </a:r>
          </a:p>
          <a:p>
            <a:r>
              <a:rPr lang="es-MX" dirty="0"/>
              <a:t>•	Se ejecuta varias veces con estados iniciales aleatorios.</a:t>
            </a:r>
          </a:p>
          <a:p>
            <a:r>
              <a:rPr lang="es-MX" dirty="0"/>
              <a:t>•	Se registra el número de iteraciones requeridas para llegar a una solución.</a:t>
            </a:r>
          </a:p>
          <a:p>
            <a:r>
              <a:rPr lang="es-MX" dirty="0"/>
              <a:t>•	Se compara el tiempo de ejecución y la calidad de las soluciones encontradas.</a:t>
            </a:r>
          </a:p>
          <a:p>
            <a:r>
              <a:rPr lang="es-MX"/>
              <a:t>Este enfoque permite analizar la eficacia del algoritmo de búsqueda Tabú para el problema de las 8 reinas.</a:t>
            </a:r>
          </a:p>
          <a:p>
            <a:endParaRPr lang="es-MX"/>
          </a:p>
        </p:txBody>
      </p:sp>
    </p:spTree>
    <p:extLst>
      <p:ext uri="{BB962C8B-B14F-4D97-AF65-F5344CB8AC3E}">
        <p14:creationId xmlns:p14="http://schemas.microsoft.com/office/powerpoint/2010/main" val="1081204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9FC8E1-ECA9-24DA-5267-F89D2C6DF1A4}"/>
              </a:ext>
            </a:extLst>
          </p:cNvPr>
          <p:cNvSpPr>
            <a:spLocks noGrp="1"/>
          </p:cNvSpPr>
          <p:nvPr>
            <p:ph type="title"/>
          </p:nvPr>
        </p:nvSpPr>
        <p:spPr/>
        <p:txBody>
          <a:bodyPr/>
          <a:lstStyle/>
          <a:p>
            <a:r>
              <a:rPr lang="es-MX" dirty="0"/>
              <a:t>Descripción</a:t>
            </a:r>
          </a:p>
        </p:txBody>
      </p:sp>
      <p:sp>
        <p:nvSpPr>
          <p:cNvPr id="3" name="Marcador de contenido 2">
            <a:extLst>
              <a:ext uri="{FF2B5EF4-FFF2-40B4-BE49-F238E27FC236}">
                <a16:creationId xmlns:a16="http://schemas.microsoft.com/office/drawing/2014/main" id="{76AB78E0-09F1-EB6D-B122-F0AF6A756248}"/>
              </a:ext>
            </a:extLst>
          </p:cNvPr>
          <p:cNvSpPr>
            <a:spLocks noGrp="1"/>
          </p:cNvSpPr>
          <p:nvPr>
            <p:ph idx="1"/>
          </p:nvPr>
        </p:nvSpPr>
        <p:spPr/>
        <p:txBody>
          <a:bodyPr/>
          <a:lstStyle/>
          <a:p>
            <a:r>
              <a:rPr lang="es-MX" dirty="0"/>
              <a:t>El problema de las 8 reinas consiste en colocar 8 reinas en un tablero de ajedrez de 8x8 de manera que ninguna pueda atacar a otra. Es decir, no debe haber dos reinas en la misma fila, columna o diagonal. Se trata de un problema de optimización que se puede resolver mediante varios algoritmos, incluyendo la búsqueda Tabú.</a:t>
            </a:r>
          </a:p>
          <a:p>
            <a:r>
              <a:rPr lang="es-MX" dirty="0"/>
              <a:t>La búsqueda Tabú es una metaheurística utilizada para evitar caer en óptimos locales al restringir temporalmente ciertos movimientos considerados "prohibidos" (tabú). Se mantiene una lista Tabú que impide volver a soluciones exploradas recientemente. Esto ayuda a mejorar la eficiencia del algoritmo, evitando ciclos y explorando nuevas regiones del espacio de búsqueda.</a:t>
            </a:r>
          </a:p>
          <a:p>
            <a:endParaRPr lang="es-MX" dirty="0"/>
          </a:p>
        </p:txBody>
      </p:sp>
    </p:spTree>
    <p:extLst>
      <p:ext uri="{BB962C8B-B14F-4D97-AF65-F5344CB8AC3E}">
        <p14:creationId xmlns:p14="http://schemas.microsoft.com/office/powerpoint/2010/main" val="2223538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05A9E9-A531-6A37-D476-BBEA2EDA466D}"/>
              </a:ext>
            </a:extLst>
          </p:cNvPr>
          <p:cNvSpPr>
            <a:spLocks noGrp="1"/>
          </p:cNvSpPr>
          <p:nvPr>
            <p:ph type="title"/>
          </p:nvPr>
        </p:nvSpPr>
        <p:spPr/>
        <p:txBody>
          <a:bodyPr/>
          <a:lstStyle/>
          <a:p>
            <a:r>
              <a:rPr lang="es-MX" dirty="0"/>
              <a:t>Representación</a:t>
            </a:r>
          </a:p>
        </p:txBody>
      </p:sp>
      <p:sp>
        <p:nvSpPr>
          <p:cNvPr id="3" name="Marcador de contenido 2">
            <a:extLst>
              <a:ext uri="{FF2B5EF4-FFF2-40B4-BE49-F238E27FC236}">
                <a16:creationId xmlns:a16="http://schemas.microsoft.com/office/drawing/2014/main" id="{DC3E3837-D4F2-9403-DA63-DB83BA24211D}"/>
              </a:ext>
            </a:extLst>
          </p:cNvPr>
          <p:cNvSpPr>
            <a:spLocks noGrp="1"/>
          </p:cNvSpPr>
          <p:nvPr>
            <p:ph idx="1"/>
          </p:nvPr>
        </p:nvSpPr>
        <p:spPr/>
        <p:txBody>
          <a:bodyPr>
            <a:normAutofit lnSpcReduction="10000"/>
          </a:bodyPr>
          <a:lstStyle/>
          <a:p>
            <a:r>
              <a:rPr lang="es-MX" dirty="0"/>
              <a:t>Para resolver el problema con búsqueda Tabú, es importante definir claramente los elementos de nuestro espacio de búsqueda:</a:t>
            </a:r>
          </a:p>
          <a:p>
            <a:r>
              <a:rPr lang="es-MX" dirty="0"/>
              <a:t>•	Espacio de búsqueda (S): Representamos el estado como una permutación de 8 números, donde cada número indica la fila en la que se encuentra la reina en una columna dada. Esto significa que siempre habrá una reina por columna, evitando conflictos en ese sentido.</a:t>
            </a:r>
          </a:p>
          <a:p>
            <a:r>
              <a:rPr lang="es-MX" dirty="0"/>
              <a:t>•	Estado inicial (P): Se genera un estado aleatorio con 8 reinas colocadas de forma arbitraria en el tablero. Aunque no necesariamente es una solución óptima, nos permite iniciar la búsqueda desde cualquier punto del espacio.</a:t>
            </a:r>
          </a:p>
          <a:p>
            <a:r>
              <a:rPr lang="es-MX" dirty="0"/>
              <a:t>•	Función objetivo: Se mide cuántos pares de reinas se atacan entre sí. Un estado óptimo es aquel donde esta cantidad es cero.</a:t>
            </a:r>
          </a:p>
          <a:p>
            <a:r>
              <a:rPr lang="es-MX" dirty="0"/>
              <a:t>•	Movimiento: Se define como el intercambio de posiciones de dos reinas en columnas diferentes. Este cambio genera un nuevo estado que será evaluado para determinar su calidad en términos de conflictos.</a:t>
            </a:r>
          </a:p>
          <a:p>
            <a:endParaRPr lang="es-MX" dirty="0"/>
          </a:p>
        </p:txBody>
      </p:sp>
    </p:spTree>
    <p:extLst>
      <p:ext uri="{BB962C8B-B14F-4D97-AF65-F5344CB8AC3E}">
        <p14:creationId xmlns:p14="http://schemas.microsoft.com/office/powerpoint/2010/main" val="1133556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9AF099-7C5A-8EED-6B88-1E9C9B353D8A}"/>
              </a:ext>
            </a:extLst>
          </p:cNvPr>
          <p:cNvSpPr>
            <a:spLocks noGrp="1"/>
          </p:cNvSpPr>
          <p:nvPr>
            <p:ph type="title"/>
          </p:nvPr>
        </p:nvSpPr>
        <p:spPr/>
        <p:txBody>
          <a:bodyPr/>
          <a:lstStyle/>
          <a:p>
            <a:r>
              <a:rPr lang="es-MX" dirty="0"/>
              <a:t>Pseudocódigo del algoritmo</a:t>
            </a:r>
          </a:p>
        </p:txBody>
      </p:sp>
      <p:sp>
        <p:nvSpPr>
          <p:cNvPr id="3" name="Marcador de contenido 2">
            <a:extLst>
              <a:ext uri="{FF2B5EF4-FFF2-40B4-BE49-F238E27FC236}">
                <a16:creationId xmlns:a16="http://schemas.microsoft.com/office/drawing/2014/main" id="{4F639E55-02FD-F10B-41B4-5D78B0A58FD5}"/>
              </a:ext>
            </a:extLst>
          </p:cNvPr>
          <p:cNvSpPr>
            <a:spLocks noGrp="1"/>
          </p:cNvSpPr>
          <p:nvPr>
            <p:ph idx="1"/>
          </p:nvPr>
        </p:nvSpPr>
        <p:spPr/>
        <p:txBody>
          <a:bodyPr/>
          <a:lstStyle/>
          <a:p>
            <a:r>
              <a:rPr lang="es-MX" dirty="0"/>
              <a:t>1. Generar un estado inicial aleatorio</a:t>
            </a:r>
          </a:p>
          <a:p>
            <a:r>
              <a:rPr lang="es-MX" dirty="0"/>
              <a:t>2. Evaluar la calidad de la solución (número de conflictos entre reinas)</a:t>
            </a:r>
          </a:p>
          <a:p>
            <a:r>
              <a:rPr lang="es-MX" dirty="0"/>
              <a:t>3. Mientras no se alcance la solución óptima y no se supere un límite de iteraciones:</a:t>
            </a:r>
          </a:p>
          <a:p>
            <a:r>
              <a:rPr lang="es-MX" dirty="0"/>
              <a:t>   a. Generar una lista de movimientos vecinos (intercambios de posiciones de reinas)</a:t>
            </a:r>
          </a:p>
          <a:p>
            <a:r>
              <a:rPr lang="es-MX" dirty="0"/>
              <a:t>   b. Evaluar los movimientos y seleccionar el mejor que no esté en la lista Tabú o que mejore la mejor solución encontrada</a:t>
            </a:r>
          </a:p>
          <a:p>
            <a:r>
              <a:rPr lang="es-MX" dirty="0"/>
              <a:t>   c. Actualizar el estado y agregar el movimiento a la lista Tabú</a:t>
            </a:r>
          </a:p>
          <a:p>
            <a:r>
              <a:rPr lang="es-MX" dirty="0"/>
              <a:t>   d. Si la solución es mejor que la mejor encontrada, actualizar</a:t>
            </a:r>
          </a:p>
          <a:p>
            <a:r>
              <a:rPr lang="es-MX" dirty="0"/>
              <a:t>4. Retornar la mejor solución encontrada</a:t>
            </a:r>
          </a:p>
          <a:p>
            <a:endParaRPr lang="es-MX" dirty="0"/>
          </a:p>
        </p:txBody>
      </p:sp>
    </p:spTree>
    <p:extLst>
      <p:ext uri="{BB962C8B-B14F-4D97-AF65-F5344CB8AC3E}">
        <p14:creationId xmlns:p14="http://schemas.microsoft.com/office/powerpoint/2010/main" val="3932215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2C97F3-D5F5-FF10-B1B8-1F25FD5EE400}"/>
              </a:ext>
            </a:extLst>
          </p:cNvPr>
          <p:cNvSpPr>
            <a:spLocks noGrp="1"/>
          </p:cNvSpPr>
          <p:nvPr>
            <p:ph type="title"/>
          </p:nvPr>
        </p:nvSpPr>
        <p:spPr/>
        <p:txBody>
          <a:bodyPr/>
          <a:lstStyle/>
          <a:p>
            <a:r>
              <a:rPr lang="es-MX" dirty="0"/>
              <a:t>Implementación en </a:t>
            </a:r>
            <a:r>
              <a:rPr lang="es-MX" dirty="0" err="1"/>
              <a:t>python</a:t>
            </a:r>
            <a:endParaRPr lang="es-MX" dirty="0"/>
          </a:p>
        </p:txBody>
      </p:sp>
      <p:sp>
        <p:nvSpPr>
          <p:cNvPr id="3" name="Marcador de contenido 2">
            <a:extLst>
              <a:ext uri="{FF2B5EF4-FFF2-40B4-BE49-F238E27FC236}">
                <a16:creationId xmlns:a16="http://schemas.microsoft.com/office/drawing/2014/main" id="{C04DF9C3-047F-6D98-A7A3-499B9DCF2105}"/>
              </a:ext>
            </a:extLst>
          </p:cNvPr>
          <p:cNvSpPr>
            <a:spLocks noGrp="1"/>
          </p:cNvSpPr>
          <p:nvPr>
            <p:ph idx="1"/>
          </p:nvPr>
        </p:nvSpPr>
        <p:spPr/>
        <p:txBody>
          <a:bodyPr/>
          <a:lstStyle/>
          <a:p>
            <a:r>
              <a:rPr lang="es-MX" dirty="0"/>
              <a:t>El siguiente código en Python implementa el algoritmo de búsqueda Tabú para el problema de las 8 reinas:</a:t>
            </a:r>
          </a:p>
          <a:p>
            <a:r>
              <a:rPr lang="es-MX" dirty="0"/>
              <a:t>En este código se muestra realizado el programa sin embargo no es el mas optimo ya que al estar corriéndolo me di cuenta que la solución mas optima que me dio fue 2 conflictos no alcanzo a llegar a la solución esperada, y la máxima fue de 7 conflictos, significa que estaba en una aparte el código atorado y no dejaba abordar correctamente cada parte del código.</a:t>
            </a:r>
          </a:p>
          <a:p>
            <a:endParaRPr lang="es-MX" dirty="0"/>
          </a:p>
        </p:txBody>
      </p:sp>
    </p:spTree>
    <p:extLst>
      <p:ext uri="{BB962C8B-B14F-4D97-AF65-F5344CB8AC3E}">
        <p14:creationId xmlns:p14="http://schemas.microsoft.com/office/powerpoint/2010/main" val="579504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F790B4-BD70-F49C-7DF8-736C76CD3447}"/>
              </a:ext>
            </a:extLst>
          </p:cNvPr>
          <p:cNvSpPr>
            <a:spLocks noGrp="1"/>
          </p:cNvSpPr>
          <p:nvPr>
            <p:ph type="title"/>
          </p:nvPr>
        </p:nvSpPr>
        <p:spPr/>
        <p:txBody>
          <a:bodyPr/>
          <a:lstStyle/>
          <a:p>
            <a:r>
              <a:rPr lang="es-MX" dirty="0"/>
              <a:t>Implementación en </a:t>
            </a:r>
            <a:r>
              <a:rPr lang="es-MX" dirty="0" err="1"/>
              <a:t>python</a:t>
            </a:r>
            <a:endParaRPr lang="es-MX" dirty="0"/>
          </a:p>
        </p:txBody>
      </p:sp>
      <p:pic>
        <p:nvPicPr>
          <p:cNvPr id="4" name="Marcador de contenido 3">
            <a:extLst>
              <a:ext uri="{FF2B5EF4-FFF2-40B4-BE49-F238E27FC236}">
                <a16:creationId xmlns:a16="http://schemas.microsoft.com/office/drawing/2014/main" id="{930D1D4C-5F6E-0E32-C976-5B0D509298B0}"/>
              </a:ext>
            </a:extLst>
          </p:cNvPr>
          <p:cNvPicPr>
            <a:picLocks noGrp="1" noChangeAspect="1"/>
          </p:cNvPicPr>
          <p:nvPr>
            <p:ph idx="1"/>
          </p:nvPr>
        </p:nvPicPr>
        <p:blipFill>
          <a:blip r:embed="rId2"/>
          <a:stretch>
            <a:fillRect/>
          </a:stretch>
        </p:blipFill>
        <p:spPr>
          <a:xfrm>
            <a:off x="1850923" y="2096163"/>
            <a:ext cx="7690515" cy="4219575"/>
          </a:xfrm>
          <a:prstGeom prst="rect">
            <a:avLst/>
          </a:prstGeom>
        </p:spPr>
      </p:pic>
    </p:spTree>
    <p:extLst>
      <p:ext uri="{BB962C8B-B14F-4D97-AF65-F5344CB8AC3E}">
        <p14:creationId xmlns:p14="http://schemas.microsoft.com/office/powerpoint/2010/main" val="3592883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A0FB40-0591-2CD9-2D5E-FDD45444A4C9}"/>
              </a:ext>
            </a:extLst>
          </p:cNvPr>
          <p:cNvSpPr>
            <a:spLocks noGrp="1"/>
          </p:cNvSpPr>
          <p:nvPr>
            <p:ph type="title"/>
          </p:nvPr>
        </p:nvSpPr>
        <p:spPr/>
        <p:txBody>
          <a:bodyPr/>
          <a:lstStyle/>
          <a:p>
            <a:r>
              <a:rPr lang="es-MX" dirty="0"/>
              <a:t>Implementación en </a:t>
            </a:r>
            <a:r>
              <a:rPr lang="es-MX" dirty="0" err="1"/>
              <a:t>python</a:t>
            </a:r>
            <a:endParaRPr lang="es-MX" dirty="0"/>
          </a:p>
        </p:txBody>
      </p:sp>
      <p:pic>
        <p:nvPicPr>
          <p:cNvPr id="4" name="Marcador de contenido 3">
            <a:extLst>
              <a:ext uri="{FF2B5EF4-FFF2-40B4-BE49-F238E27FC236}">
                <a16:creationId xmlns:a16="http://schemas.microsoft.com/office/drawing/2014/main" id="{7916DBDC-4FBE-B7CD-95EF-902CF428CA4E}"/>
              </a:ext>
            </a:extLst>
          </p:cNvPr>
          <p:cNvPicPr>
            <a:picLocks noGrp="1" noChangeAspect="1"/>
          </p:cNvPicPr>
          <p:nvPr>
            <p:ph idx="1"/>
          </p:nvPr>
        </p:nvPicPr>
        <p:blipFill>
          <a:blip r:embed="rId2"/>
          <a:stretch>
            <a:fillRect/>
          </a:stretch>
        </p:blipFill>
        <p:spPr>
          <a:xfrm>
            <a:off x="1712981" y="2117429"/>
            <a:ext cx="8920850" cy="4368431"/>
          </a:xfrm>
          <a:prstGeom prst="rect">
            <a:avLst/>
          </a:prstGeom>
        </p:spPr>
      </p:pic>
    </p:spTree>
    <p:extLst>
      <p:ext uri="{BB962C8B-B14F-4D97-AF65-F5344CB8AC3E}">
        <p14:creationId xmlns:p14="http://schemas.microsoft.com/office/powerpoint/2010/main" val="3039391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D17BAB-39D2-D69A-A262-B96DD5F26A77}"/>
              </a:ext>
            </a:extLst>
          </p:cNvPr>
          <p:cNvSpPr>
            <a:spLocks noGrp="1"/>
          </p:cNvSpPr>
          <p:nvPr>
            <p:ph type="title"/>
          </p:nvPr>
        </p:nvSpPr>
        <p:spPr/>
        <p:txBody>
          <a:bodyPr/>
          <a:lstStyle/>
          <a:p>
            <a:r>
              <a:rPr lang="es-MX" dirty="0"/>
              <a:t>Implementación en </a:t>
            </a:r>
            <a:r>
              <a:rPr lang="es-MX" dirty="0" err="1"/>
              <a:t>python</a:t>
            </a:r>
            <a:endParaRPr lang="es-MX" dirty="0"/>
          </a:p>
        </p:txBody>
      </p:sp>
      <p:pic>
        <p:nvPicPr>
          <p:cNvPr id="4" name="Marcador de contenido 3">
            <a:extLst>
              <a:ext uri="{FF2B5EF4-FFF2-40B4-BE49-F238E27FC236}">
                <a16:creationId xmlns:a16="http://schemas.microsoft.com/office/drawing/2014/main" id="{648ECD86-CAC3-8048-6612-FDBF9416571E}"/>
              </a:ext>
            </a:extLst>
          </p:cNvPr>
          <p:cNvPicPr>
            <a:picLocks noGrp="1" noChangeAspect="1"/>
          </p:cNvPicPr>
          <p:nvPr>
            <p:ph idx="1"/>
          </p:nvPr>
        </p:nvPicPr>
        <p:blipFill>
          <a:blip r:embed="rId2"/>
          <a:stretch>
            <a:fillRect/>
          </a:stretch>
        </p:blipFill>
        <p:spPr>
          <a:xfrm>
            <a:off x="581025" y="2249699"/>
            <a:ext cx="11029950" cy="2669419"/>
          </a:xfrm>
          <a:prstGeom prst="rect">
            <a:avLst/>
          </a:prstGeom>
        </p:spPr>
      </p:pic>
    </p:spTree>
    <p:extLst>
      <p:ext uri="{BB962C8B-B14F-4D97-AF65-F5344CB8AC3E}">
        <p14:creationId xmlns:p14="http://schemas.microsoft.com/office/powerpoint/2010/main" val="4139423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6EF5E0-6DAE-E48F-37CA-7B255617A78F}"/>
              </a:ext>
            </a:extLst>
          </p:cNvPr>
          <p:cNvSpPr>
            <a:spLocks noGrp="1"/>
          </p:cNvSpPr>
          <p:nvPr>
            <p:ph type="title"/>
          </p:nvPr>
        </p:nvSpPr>
        <p:spPr/>
        <p:txBody>
          <a:bodyPr/>
          <a:lstStyle/>
          <a:p>
            <a:r>
              <a:rPr lang="es-MX" dirty="0"/>
              <a:t>Implementación en </a:t>
            </a:r>
            <a:r>
              <a:rPr lang="es-MX" dirty="0" err="1"/>
              <a:t>python</a:t>
            </a:r>
            <a:endParaRPr lang="es-MX" dirty="0"/>
          </a:p>
        </p:txBody>
      </p:sp>
      <p:pic>
        <p:nvPicPr>
          <p:cNvPr id="4" name="Marcador de contenido 3">
            <a:extLst>
              <a:ext uri="{FF2B5EF4-FFF2-40B4-BE49-F238E27FC236}">
                <a16:creationId xmlns:a16="http://schemas.microsoft.com/office/drawing/2014/main" id="{4D8CAEEA-8913-9F10-CE9A-D6E272A6000F}"/>
              </a:ext>
            </a:extLst>
          </p:cNvPr>
          <p:cNvPicPr>
            <a:picLocks noGrp="1" noChangeAspect="1"/>
          </p:cNvPicPr>
          <p:nvPr>
            <p:ph idx="1"/>
          </p:nvPr>
        </p:nvPicPr>
        <p:blipFill>
          <a:blip r:embed="rId2"/>
          <a:stretch>
            <a:fillRect/>
          </a:stretch>
        </p:blipFill>
        <p:spPr>
          <a:xfrm>
            <a:off x="581192" y="1889049"/>
            <a:ext cx="11029950" cy="2306200"/>
          </a:xfrm>
          <a:prstGeom prst="rect">
            <a:avLst/>
          </a:prstGeom>
        </p:spPr>
      </p:pic>
      <p:pic>
        <p:nvPicPr>
          <p:cNvPr id="5" name="Imagen 4">
            <a:extLst>
              <a:ext uri="{FF2B5EF4-FFF2-40B4-BE49-F238E27FC236}">
                <a16:creationId xmlns:a16="http://schemas.microsoft.com/office/drawing/2014/main" id="{087A43A9-B39F-05DF-2028-0A47C2F1E673}"/>
              </a:ext>
            </a:extLst>
          </p:cNvPr>
          <p:cNvPicPr>
            <a:picLocks noChangeAspect="1"/>
          </p:cNvPicPr>
          <p:nvPr/>
        </p:nvPicPr>
        <p:blipFill>
          <a:blip r:embed="rId3"/>
          <a:stretch>
            <a:fillRect/>
          </a:stretch>
        </p:blipFill>
        <p:spPr>
          <a:xfrm>
            <a:off x="581192" y="4413578"/>
            <a:ext cx="11029616" cy="2306200"/>
          </a:xfrm>
          <a:prstGeom prst="rect">
            <a:avLst/>
          </a:prstGeom>
        </p:spPr>
      </p:pic>
    </p:spTree>
    <p:extLst>
      <p:ext uri="{BB962C8B-B14F-4D97-AF65-F5344CB8AC3E}">
        <p14:creationId xmlns:p14="http://schemas.microsoft.com/office/powerpoint/2010/main" val="2345117562"/>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71_TF56390039_Win32" id="{6E439996-84EB-442B-81F0-3A34FA2EB35A}" vid="{07E61665-08E7-4204-B220-B3D664A24A2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{542E4770-532A-4895-A0F5-5203ECD664CE}tf56390039_win32</Template>
  <TotalTime>18</TotalTime>
  <Words>698</Words>
  <Application>Microsoft Office PowerPoint</Application>
  <PresentationFormat>Panorámica</PresentationFormat>
  <Paragraphs>44</Paragraphs>
  <Slides>15</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Calibri</vt:lpstr>
      <vt:lpstr>Gill Sans MT</vt:lpstr>
      <vt:lpstr>Times New Roman</vt:lpstr>
      <vt:lpstr>Wingdings 2</vt:lpstr>
      <vt:lpstr>Dividendo</vt:lpstr>
      <vt:lpstr>Tarea 2 Unidad 2</vt:lpstr>
      <vt:lpstr>Descripción</vt:lpstr>
      <vt:lpstr>Representación</vt:lpstr>
      <vt:lpstr>Pseudocódigo del algoritmo</vt:lpstr>
      <vt:lpstr>Implementación en python</vt:lpstr>
      <vt:lpstr>Implementación en python</vt:lpstr>
      <vt:lpstr>Implementación en python</vt:lpstr>
      <vt:lpstr>Implementación en python</vt:lpstr>
      <vt:lpstr>Implementación en python</vt:lpstr>
      <vt:lpstr>Implementación en python</vt:lpstr>
      <vt:lpstr>Implementación en python</vt:lpstr>
      <vt:lpstr>Implementación en python</vt:lpstr>
      <vt:lpstr>Implementación en python</vt:lpstr>
      <vt:lpstr>Métricas de rendimiento</vt:lpstr>
      <vt:lpstr>Evaluación y pruebas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isaac Pacheco</dc:creator>
  <cp:lastModifiedBy>isaac Pacheco</cp:lastModifiedBy>
  <cp:revision>3</cp:revision>
  <dcterms:created xsi:type="dcterms:W3CDTF">2025-03-12T04:36:35Z</dcterms:created>
  <dcterms:modified xsi:type="dcterms:W3CDTF">2025-03-12T04:55:28Z</dcterms:modified>
</cp:coreProperties>
</file>