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68C77-E49F-4F33-B245-E0DF67AC550C}" type="datetimeFigureOut">
              <a:rPr lang="es-MX" smtClean="0"/>
              <a:t>07/04/2025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77F460-C7CC-46A4-943A-56BB3CDE355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5513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77F460-C7CC-46A4-943A-56BB3CDE3559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6147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25983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1087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05116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3015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22956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362806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2673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249011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04437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30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166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51221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245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1797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4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775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31465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7F45AC6-C491-4585-A584-9CE2AF7D5500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2342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11F85B-5967-428B-BE8B-819A7981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14" descr="Arrows going up">
            <a:extLst>
              <a:ext uri="{FF2B5EF4-FFF2-40B4-BE49-F238E27FC236}">
                <a16:creationId xmlns:a16="http://schemas.microsoft.com/office/drawing/2014/main" id="{55FC834B-48FC-151C-7E45-0FF4BB7708F7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t="26313" b="612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2" name="Snip Diagonal Corner Rectangle 6">
            <a:extLst>
              <a:ext uri="{FF2B5EF4-FFF2-40B4-BE49-F238E27FC236}">
                <a16:creationId xmlns:a16="http://schemas.microsoft.com/office/drawing/2014/main" id="{28DA8D05-CF65-4382-8BF4-2A08754DB5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1075" cy="6857998"/>
          </a:xfrm>
          <a:prstGeom prst="snip2DiagRect">
            <a:avLst>
              <a:gd name="adj1" fmla="val 0"/>
              <a:gd name="adj2" fmla="val 42414"/>
            </a:avLst>
          </a:prstGeom>
          <a:gradFill>
            <a:gsLst>
              <a:gs pos="2000">
                <a:schemeClr val="dk2">
                  <a:tint val="97000"/>
                  <a:hueMod val="92000"/>
                  <a:satMod val="169000"/>
                  <a:lumMod val="164000"/>
                  <a:alpha val="79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8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B8D95F-B05A-DAD4-A319-17C8132E91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274" y="2509284"/>
            <a:ext cx="6767736" cy="2486049"/>
          </a:xfrm>
        </p:spPr>
        <p:txBody>
          <a:bodyPr>
            <a:normAutofit/>
          </a:bodyPr>
          <a:lstStyle/>
          <a:p>
            <a:r>
              <a:rPr lang="es-MX"/>
              <a:t>Evolución Diferencial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0209FB-452F-6AD1-CC4E-49B3DA9224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249" y="5071532"/>
            <a:ext cx="5133408" cy="914401"/>
          </a:xfrm>
        </p:spPr>
        <p:txBody>
          <a:bodyPr>
            <a:normAutofit/>
          </a:bodyPr>
          <a:lstStyle/>
          <a:p>
            <a:r>
              <a:rPr lang="es-MX">
                <a:solidFill>
                  <a:schemeClr val="tx1"/>
                </a:solidFill>
              </a:rPr>
              <a:t>Gonzalez Ochoa Brayant, Pacheco Ruiz Issac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C6252F-9468-4CFE-8A28-0DFE703FB7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11344" y="9144"/>
            <a:ext cx="6080656" cy="6163733"/>
            <a:chOff x="6108170" y="8467"/>
            <a:chExt cx="6080656" cy="6163733"/>
          </a:xfrm>
        </p:grpSpPr>
        <p:cxnSp>
          <p:nvCxnSpPr>
            <p:cNvPr id="7" name="Straight Connector 14">
              <a:extLst>
                <a:ext uri="{FF2B5EF4-FFF2-40B4-BE49-F238E27FC236}">
                  <a16:creationId xmlns:a16="http://schemas.microsoft.com/office/drawing/2014/main" id="{F873F8F7-6FEE-4BB3-94A3-78B5C2FF1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8228012" y="8467"/>
              <a:ext cx="3810000" cy="3810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F5B2264-1E71-4A5B-ABFC-2832FD78E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108170" y="91545"/>
              <a:ext cx="6080655" cy="608065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6E0A76D-9460-46B8-BD58-9E9BF9CEB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235825" y="228600"/>
              <a:ext cx="4953000" cy="4953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E3790F-67C5-42CD-B933-75C6F3250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335837" y="32278"/>
              <a:ext cx="4852989" cy="48529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EF3C2C4-F6BB-4D14-8577-3649162D07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845426" y="609601"/>
              <a:ext cx="4343399" cy="434339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289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6E1C20-63E9-13A5-2D40-A2A51BE4F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2000"/>
              <a:t>Paso 2 </a:t>
            </a:r>
            <a:br>
              <a:rPr lang="en-US" sz="2000"/>
            </a:br>
            <a:r>
              <a:rPr lang="en-US" sz="2000"/>
              <a:t>Mutación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E5BB6FF-A1B3-EBB3-C4B9-BBFEFF830A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9343"/>
          <a:stretch/>
        </p:blipFill>
        <p:spPr>
          <a:xfrm>
            <a:off x="608872" y="1334351"/>
            <a:ext cx="7182852" cy="148505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38CE410-4671-C07D-F2E0-D84EA17BF2E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7285"/>
          <a:stretch/>
        </p:blipFill>
        <p:spPr>
          <a:xfrm>
            <a:off x="745166" y="3127229"/>
            <a:ext cx="7240010" cy="41062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18561D8-F4B6-C5B7-FB3B-4D738C90BB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742" b="55973"/>
          <a:stretch/>
        </p:blipFill>
        <p:spPr>
          <a:xfrm>
            <a:off x="854023" y="3733800"/>
            <a:ext cx="7240010" cy="5582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0EEC49B-561A-24E8-8567-B1D1D7C67A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135" b="37734"/>
          <a:stretch/>
        </p:blipFill>
        <p:spPr>
          <a:xfrm>
            <a:off x="745166" y="4487943"/>
            <a:ext cx="7240010" cy="65011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BAAD293-499F-74B3-EEA5-DBD31212DA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883" t="72682" r="1883" b="8534"/>
          <a:stretch/>
        </p:blipFill>
        <p:spPr>
          <a:xfrm>
            <a:off x="608872" y="5362577"/>
            <a:ext cx="7240010" cy="60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58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DBB558-423A-BD69-360A-297EB6FB3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3 </a:t>
            </a:r>
            <a:br>
              <a:rPr lang="es-MX" dirty="0"/>
            </a:br>
            <a:r>
              <a:rPr lang="es-MX" dirty="0"/>
              <a:t>Recombinación(CROSSOVER)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AB7CCBA-3613-83B0-6E0A-8779BFAD1A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3802" y="1497667"/>
            <a:ext cx="7135221" cy="1991003"/>
          </a:xfrm>
        </p:spPr>
      </p:pic>
    </p:spTree>
    <p:extLst>
      <p:ext uri="{BB962C8B-B14F-4D97-AF65-F5344CB8AC3E}">
        <p14:creationId xmlns:p14="http://schemas.microsoft.com/office/powerpoint/2010/main" val="3148362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61742-8B31-1CDD-07DF-7724A6235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PASO 4</a:t>
            </a:r>
            <a:br>
              <a:rPr lang="es-MX" dirty="0"/>
            </a:br>
            <a:r>
              <a:rPr lang="es-MX" dirty="0"/>
              <a:t>Selección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CFFED11-630A-BE88-92E6-3ED75333B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1908" y="1592931"/>
            <a:ext cx="7059010" cy="1800476"/>
          </a:xfrm>
        </p:spPr>
      </p:pic>
    </p:spTree>
    <p:extLst>
      <p:ext uri="{BB962C8B-B14F-4D97-AF65-F5344CB8AC3E}">
        <p14:creationId xmlns:p14="http://schemas.microsoft.com/office/powerpoint/2010/main" val="292958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5798B3-C558-E251-AA34-AE7C635FA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6360" y="1983120"/>
            <a:ext cx="3324125" cy="2422737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4600" dirty="0"/>
              <a:t>Paso 5</a:t>
            </a:r>
            <a:br>
              <a:rPr lang="en-US" sz="4600" dirty="0"/>
            </a:br>
            <a:r>
              <a:rPr lang="en-US" sz="4600" dirty="0"/>
              <a:t> </a:t>
            </a:r>
            <a:br>
              <a:rPr lang="en-US" sz="4600" dirty="0"/>
            </a:br>
            <a:r>
              <a:rPr lang="en-US" sz="4600" dirty="0"/>
              <a:t>Repetimos para otros individuos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EF23DA0-030B-CD1F-7141-76A73E79C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15" y="1350045"/>
            <a:ext cx="6584047" cy="3473084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4355350-D973-8076-6EE4-BC0460216F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175" y="4946541"/>
            <a:ext cx="6216129" cy="1911459"/>
          </a:xfrm>
          <a:prstGeom prst="rect">
            <a:avLst/>
          </a:prstGeom>
        </p:spPr>
      </p:pic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34C66F2-EE4B-781A-9CA5-7847EDB7A90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2317"/>
          <a:stretch/>
        </p:blipFill>
        <p:spPr>
          <a:xfrm>
            <a:off x="58392" y="85248"/>
            <a:ext cx="6996613" cy="114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87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6B13BD-01B5-5498-1962-2FF988B8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C9D88-0622-4FD0-082C-03F80079B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s-ES" dirty="0"/>
              <a:t>Es un algoritmo de optimización global estocástico basado en </a:t>
            </a:r>
            <a:r>
              <a:rPr lang="es-ES" dirty="0" err="1"/>
              <a:t>lapoblación</a:t>
            </a:r>
            <a:r>
              <a:rPr lang="es-ES" dirty="0"/>
              <a:t>, que pertenece a la familia de los algoritmos evolutivos. Fue propuesto por </a:t>
            </a:r>
            <a:r>
              <a:rPr lang="es-ES" b="1" dirty="0"/>
              <a:t>Rainer </a:t>
            </a:r>
            <a:r>
              <a:rPr lang="es-ES" b="1" dirty="0" err="1"/>
              <a:t>Storn</a:t>
            </a:r>
            <a:r>
              <a:rPr lang="es-ES" b="1" dirty="0"/>
              <a:t> y Kenneth Price</a:t>
            </a:r>
            <a:r>
              <a:rPr lang="es-ES" dirty="0"/>
              <a:t> en 1995.</a:t>
            </a:r>
          </a:p>
          <a:p>
            <a:pPr algn="just">
              <a:buNone/>
            </a:pPr>
            <a:endParaRPr lang="es-ES" dirty="0"/>
          </a:p>
          <a:p>
            <a:pPr marL="0" indent="0" algn="just">
              <a:buNone/>
            </a:pPr>
            <a:r>
              <a:rPr lang="es-ES" dirty="0"/>
              <a:t> </a:t>
            </a:r>
            <a:r>
              <a:rPr lang="es-ES" b="1" dirty="0"/>
              <a:t>Objetivo</a:t>
            </a:r>
            <a:r>
              <a:rPr lang="es-ES" dirty="0"/>
              <a:t>: Encontrar el mínimo (o máximo) de una función objetivo, incluso si esta es no lineal, no diferenciable, o presenta múltiples óptimos locales.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76197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C69444-5B93-7C92-5393-86AACED9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Características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D434F707-5E46-CB3E-4A81-41D63D5E8D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038956"/>
              </p:ext>
            </p:extLst>
          </p:nvPr>
        </p:nvGraphicFramePr>
        <p:xfrm>
          <a:off x="684213" y="685800"/>
          <a:ext cx="8534398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199">
                  <a:extLst>
                    <a:ext uri="{9D8B030D-6E8A-4147-A177-3AD203B41FA5}">
                      <a16:colId xmlns:a16="http://schemas.microsoft.com/office/drawing/2014/main" val="2232299860"/>
                    </a:ext>
                  </a:extLst>
                </a:gridCol>
                <a:gridCol w="4267199">
                  <a:extLst>
                    <a:ext uri="{9D8B030D-6E8A-4147-A177-3AD203B41FA5}">
                      <a16:colId xmlns:a16="http://schemas.microsoft.com/office/drawing/2014/main" val="3089043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Caracteristica</a:t>
                      </a:r>
                      <a:r>
                        <a:rPr lang="es-MX" dirty="0"/>
                        <a:t> </a:t>
                      </a:r>
                    </a:p>
                  </a:txBody>
                  <a:tcPr marL="73251" marR="73251"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Descripcion</a:t>
                      </a:r>
                      <a:r>
                        <a:rPr lang="es-MX" dirty="0"/>
                        <a:t> </a:t>
                      </a:r>
                    </a:p>
                  </a:txBody>
                  <a:tcPr marL="73251" marR="73251"/>
                </a:tc>
                <a:extLst>
                  <a:ext uri="{0D108BD9-81ED-4DB2-BD59-A6C34878D82A}">
                    <a16:rowId xmlns:a16="http://schemas.microsoft.com/office/drawing/2014/main" val="2544109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Tipo </a:t>
                      </a:r>
                    </a:p>
                  </a:txBody>
                  <a:tcPr marL="73251" marR="73251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Algoritmo evolutivo, </a:t>
                      </a:r>
                      <a:r>
                        <a:rPr lang="es-MX" dirty="0" err="1"/>
                        <a:t>estocastico</a:t>
                      </a:r>
                      <a:r>
                        <a:rPr lang="es-MX" dirty="0"/>
                        <a:t> </a:t>
                      </a:r>
                    </a:p>
                  </a:txBody>
                  <a:tcPr marL="73251" marR="73251"/>
                </a:tc>
                <a:extLst>
                  <a:ext uri="{0D108BD9-81ED-4DB2-BD59-A6C34878D82A}">
                    <a16:rowId xmlns:a16="http://schemas.microsoft.com/office/drawing/2014/main" val="3798027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Basado en población </a:t>
                      </a:r>
                    </a:p>
                  </a:txBody>
                  <a:tcPr marL="73251" marR="73251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Utiliza múltiples soluciones simultaneas </a:t>
                      </a:r>
                    </a:p>
                  </a:txBody>
                  <a:tcPr marL="73251" marR="73251"/>
                </a:tc>
                <a:extLst>
                  <a:ext uri="{0D108BD9-81ED-4DB2-BD59-A6C34878D82A}">
                    <a16:rowId xmlns:a16="http://schemas.microsoft.com/office/drawing/2014/main" val="1273608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Sin derivadas </a:t>
                      </a:r>
                    </a:p>
                  </a:txBody>
                  <a:tcPr marL="73251" marR="73251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 necesita conocer derivadas de la función </a:t>
                      </a:r>
                    </a:p>
                  </a:txBody>
                  <a:tcPr marL="73251" marR="73251"/>
                </a:tc>
                <a:extLst>
                  <a:ext uri="{0D108BD9-81ED-4DB2-BD59-A6C34878D82A}">
                    <a16:rowId xmlns:a16="http://schemas.microsoft.com/office/drawing/2014/main" val="2836025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Aplicable a problemas no </a:t>
                      </a:r>
                      <a:r>
                        <a:rPr lang="es-MX" dirty="0" err="1"/>
                        <a:t>lineables</a:t>
                      </a:r>
                      <a:endParaRPr lang="es-MX" dirty="0"/>
                    </a:p>
                  </a:txBody>
                  <a:tcPr marL="73251" marR="73251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Muy útil para funciones complicadas </a:t>
                      </a:r>
                    </a:p>
                  </a:txBody>
                  <a:tcPr marL="73251" marR="73251"/>
                </a:tc>
                <a:extLst>
                  <a:ext uri="{0D108BD9-81ED-4DB2-BD59-A6C34878D82A}">
                    <a16:rowId xmlns:a16="http://schemas.microsoft.com/office/drawing/2014/main" val="688258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Global </a:t>
                      </a:r>
                    </a:p>
                  </a:txBody>
                  <a:tcPr marL="73251" marR="73251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Busca soluciones optimas en todo el espacio </a:t>
                      </a:r>
                    </a:p>
                  </a:txBody>
                  <a:tcPr marL="73251" marR="73251"/>
                </a:tc>
                <a:extLst>
                  <a:ext uri="{0D108BD9-81ED-4DB2-BD59-A6C34878D82A}">
                    <a16:rowId xmlns:a16="http://schemas.microsoft.com/office/drawing/2014/main" val="12584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8425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DAFCA2-7B3B-1B4D-6AA0-EDBEC4E9F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¿Dónde se utiliza?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CFD3A7-443F-7981-F9CA-C5B98B68F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Ingeniería</a:t>
            </a:r>
            <a:r>
              <a:rPr lang="es-ES" dirty="0"/>
              <a:t>: diseño de estructuras, sistemas de control, robótica.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Machine </a:t>
            </a:r>
            <a:r>
              <a:rPr lang="es-ES" b="1" dirty="0" err="1"/>
              <a:t>Learning</a:t>
            </a:r>
            <a:r>
              <a:rPr lang="es-ES" dirty="0"/>
              <a:t>: ajuste de </a:t>
            </a:r>
            <a:r>
              <a:rPr lang="es-ES" dirty="0" err="1"/>
              <a:t>hiperparámetros</a:t>
            </a:r>
            <a:r>
              <a:rPr lang="es-ES" dirty="0"/>
              <a:t>, selección de características.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Optimización</a:t>
            </a:r>
            <a:r>
              <a:rPr lang="es-ES" dirty="0"/>
              <a:t>: problemas matemáticos complejos.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Bioinformática</a:t>
            </a:r>
            <a:r>
              <a:rPr lang="es-ES" dirty="0"/>
              <a:t>: alineación de secuencias, modelado molecular.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Finanzas</a:t>
            </a:r>
            <a:r>
              <a:rPr lang="es-ES" dirty="0"/>
              <a:t>: predicción, gestión de carteras.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6107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52CAF-F06B-655D-DEC5-6EC4A3ED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funciona?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4C5E3-DC4B-3D91-EACB-279DAF1F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dirty="0"/>
              <a:t>La evolución diferencial utiliza </a:t>
            </a:r>
            <a:r>
              <a:rPr lang="es-ES" b="1" dirty="0"/>
              <a:t>cuatro operaciones principales</a:t>
            </a:r>
            <a:r>
              <a:rPr lang="es-ES" dirty="0"/>
              <a:t>: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Inicialización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Mutación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Recombinación (crossover)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/>
              <a:t>Selección</a:t>
            </a:r>
            <a:endParaRPr lang="es-ES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3544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C9B0BB-5CFB-807B-1311-90BD131C8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376" y="303043"/>
            <a:ext cx="8534400" cy="1507067"/>
          </a:xfrm>
        </p:spPr>
        <p:txBody>
          <a:bodyPr/>
          <a:lstStyle/>
          <a:p>
            <a:r>
              <a:rPr lang="es-MX" dirty="0"/>
              <a:t>Funcionamiento del algoritmo 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28FAA4F-1754-B0AA-562E-7E5273F73F43}"/>
              </a:ext>
            </a:extLst>
          </p:cNvPr>
          <p:cNvSpPr/>
          <p:nvPr/>
        </p:nvSpPr>
        <p:spPr>
          <a:xfrm>
            <a:off x="1132115" y="2070321"/>
            <a:ext cx="2699657" cy="67491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Inicializar población 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56CD1C1-4DE5-15C0-770E-38E619602161}"/>
              </a:ext>
            </a:extLst>
          </p:cNvPr>
          <p:cNvSpPr/>
          <p:nvPr/>
        </p:nvSpPr>
        <p:spPr>
          <a:xfrm>
            <a:off x="7777843" y="3383423"/>
            <a:ext cx="1654630" cy="751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Crossover 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A438CA4-000D-3898-04B5-5966DF536A23}"/>
              </a:ext>
            </a:extLst>
          </p:cNvPr>
          <p:cNvSpPr/>
          <p:nvPr/>
        </p:nvSpPr>
        <p:spPr>
          <a:xfrm>
            <a:off x="6144986" y="2032221"/>
            <a:ext cx="2122715" cy="75111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Mutación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D5AF416-879E-3D02-9C0B-7CCF120742C8}"/>
              </a:ext>
            </a:extLst>
          </p:cNvPr>
          <p:cNvSpPr/>
          <p:nvPr/>
        </p:nvSpPr>
        <p:spPr>
          <a:xfrm>
            <a:off x="4468583" y="3383423"/>
            <a:ext cx="1953987" cy="751114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Selección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E69D4B5-32E5-D766-F231-A2FFF0AB86B9}"/>
              </a:ext>
            </a:extLst>
          </p:cNvPr>
          <p:cNvSpPr/>
          <p:nvPr/>
        </p:nvSpPr>
        <p:spPr>
          <a:xfrm>
            <a:off x="1703613" y="3289948"/>
            <a:ext cx="1828800" cy="75111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¿Criterio de paro ?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6D3627E-A9B4-E2E8-66B1-D896C6C248AB}"/>
              </a:ext>
            </a:extLst>
          </p:cNvPr>
          <p:cNvSpPr/>
          <p:nvPr/>
        </p:nvSpPr>
        <p:spPr>
          <a:xfrm>
            <a:off x="1055914" y="4585775"/>
            <a:ext cx="1426029" cy="7511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Si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A459B87-A85F-3ADD-2192-83D7635649DB}"/>
              </a:ext>
            </a:extLst>
          </p:cNvPr>
          <p:cNvSpPr/>
          <p:nvPr/>
        </p:nvSpPr>
        <p:spPr>
          <a:xfrm>
            <a:off x="2939141" y="4585775"/>
            <a:ext cx="1186543" cy="75111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/>
              <a:t>No 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156583F-5B93-3C7B-4773-7E0B166A3566}"/>
              </a:ext>
            </a:extLst>
          </p:cNvPr>
          <p:cNvSpPr/>
          <p:nvPr/>
        </p:nvSpPr>
        <p:spPr>
          <a:xfrm>
            <a:off x="930728" y="5780314"/>
            <a:ext cx="1186543" cy="751114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Fin 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A5341685-A759-3656-29EB-1484616C0417}"/>
              </a:ext>
            </a:extLst>
          </p:cNvPr>
          <p:cNvSpPr/>
          <p:nvPr/>
        </p:nvSpPr>
        <p:spPr>
          <a:xfrm>
            <a:off x="2955467" y="5849371"/>
            <a:ext cx="1186543" cy="75111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Volver a mutación </a:t>
            </a:r>
          </a:p>
        </p:txBody>
      </p: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09425A07-EA32-87B5-5405-40FF85A1BAEF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831772" y="2407778"/>
            <a:ext cx="23132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9CE65C9-50F0-6EAB-2008-C310260FBBB9}"/>
              </a:ext>
            </a:extLst>
          </p:cNvPr>
          <p:cNvCxnSpPr>
            <a:endCxn id="5" idx="0"/>
          </p:cNvCxnSpPr>
          <p:nvPr/>
        </p:nvCxnSpPr>
        <p:spPr>
          <a:xfrm>
            <a:off x="8267701" y="2783335"/>
            <a:ext cx="337457" cy="6000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79BEACD-336C-0611-12EC-2550E54C14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6259285" y="3758979"/>
            <a:ext cx="151855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D408F11B-1F4A-859E-F851-60B000ADDFB6}"/>
              </a:ext>
            </a:extLst>
          </p:cNvPr>
          <p:cNvCxnSpPr>
            <a:stCxn id="7" idx="1"/>
            <a:endCxn id="8" idx="3"/>
          </p:cNvCxnSpPr>
          <p:nvPr/>
        </p:nvCxnSpPr>
        <p:spPr>
          <a:xfrm flipH="1" flipV="1">
            <a:off x="3532413" y="3665505"/>
            <a:ext cx="936170" cy="93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F8D3E59F-1FB4-110A-CBDB-C47CA1D939E7}"/>
              </a:ext>
            </a:extLst>
          </p:cNvPr>
          <p:cNvCxnSpPr/>
          <p:nvPr/>
        </p:nvCxnSpPr>
        <p:spPr>
          <a:xfrm flipH="1">
            <a:off x="2117271" y="4041062"/>
            <a:ext cx="201386" cy="512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4DC5F3B8-F446-F2BC-126D-D0061B5A0114}"/>
              </a:ext>
            </a:extLst>
          </p:cNvPr>
          <p:cNvCxnSpPr>
            <a:cxnSpLocks/>
          </p:cNvCxnSpPr>
          <p:nvPr/>
        </p:nvCxnSpPr>
        <p:spPr>
          <a:xfrm>
            <a:off x="3113310" y="4024100"/>
            <a:ext cx="231322" cy="6568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35FEDC30-62E3-735B-80EB-F06C77DCF3C3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>
            <a:off x="3532413" y="5336889"/>
            <a:ext cx="16326" cy="5124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C4B92D50-8AC5-EFEC-165D-D02018C47E40}"/>
              </a:ext>
            </a:extLst>
          </p:cNvPr>
          <p:cNvCxnSpPr>
            <a:stCxn id="9" idx="2"/>
          </p:cNvCxnSpPr>
          <p:nvPr/>
        </p:nvCxnSpPr>
        <p:spPr>
          <a:xfrm flipH="1">
            <a:off x="1703613" y="5336889"/>
            <a:ext cx="65316" cy="443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39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907FF-4DFF-9783-2960-67CE1046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Ventajas y desventajas 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05AE3E96-3AF5-F147-F32E-CBFFE41C3D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578776"/>
              </p:ext>
            </p:extLst>
          </p:nvPr>
        </p:nvGraphicFramePr>
        <p:xfrm>
          <a:off x="684213" y="685800"/>
          <a:ext cx="8534398" cy="293116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267199">
                  <a:extLst>
                    <a:ext uri="{9D8B030D-6E8A-4147-A177-3AD203B41FA5}">
                      <a16:colId xmlns:a16="http://schemas.microsoft.com/office/drawing/2014/main" val="2875378183"/>
                    </a:ext>
                  </a:extLst>
                </a:gridCol>
                <a:gridCol w="4267199">
                  <a:extLst>
                    <a:ext uri="{9D8B030D-6E8A-4147-A177-3AD203B41FA5}">
                      <a16:colId xmlns:a16="http://schemas.microsoft.com/office/drawing/2014/main" val="15465437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Ventajas </a:t>
                      </a:r>
                    </a:p>
                  </a:txBody>
                  <a:tcPr marL="73251" marR="73251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Desventajas </a:t>
                      </a:r>
                    </a:p>
                  </a:txBody>
                  <a:tcPr marL="73251" marR="73251"/>
                </a:tc>
                <a:extLst>
                  <a:ext uri="{0D108BD9-81ED-4DB2-BD59-A6C34878D82A}">
                    <a16:rowId xmlns:a16="http://schemas.microsoft.com/office/drawing/2014/main" val="361609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Simplicidad </a:t>
                      </a:r>
                    </a:p>
                  </a:txBody>
                  <a:tcPr marL="73251" marR="73251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Sensible a la configuración de </a:t>
                      </a:r>
                      <a:r>
                        <a:rPr lang="es-MX" dirty="0" err="1"/>
                        <a:t>parametros</a:t>
                      </a:r>
                      <a:endParaRPr lang="es-MX" dirty="0"/>
                    </a:p>
                  </a:txBody>
                  <a:tcPr marL="73251" marR="73251"/>
                </a:tc>
                <a:extLst>
                  <a:ext uri="{0D108BD9-81ED-4DB2-BD59-A6C34878D82A}">
                    <a16:rowId xmlns:a16="http://schemas.microsoft.com/office/drawing/2014/main" val="949654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Requiere pocos parámetros </a:t>
                      </a:r>
                    </a:p>
                  </a:txBody>
                  <a:tcPr marL="73251" marR="73251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No es bueno para problemas con muchas restricciones </a:t>
                      </a:r>
                    </a:p>
                  </a:txBody>
                  <a:tcPr marL="73251" marR="73251"/>
                </a:tc>
                <a:extLst>
                  <a:ext uri="{0D108BD9-81ED-4DB2-BD59-A6C34878D82A}">
                    <a16:rowId xmlns:a16="http://schemas.microsoft.com/office/drawing/2014/main" val="1829833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Capacidad de explorar ampliamente el espacio </a:t>
                      </a:r>
                    </a:p>
                  </a:txBody>
                  <a:tcPr marL="73251" marR="73251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Escalabilidad limitada </a:t>
                      </a:r>
                    </a:p>
                  </a:txBody>
                  <a:tcPr marL="73251" marR="73251"/>
                </a:tc>
                <a:extLst>
                  <a:ext uri="{0D108BD9-81ED-4DB2-BD59-A6C34878D82A}">
                    <a16:rowId xmlns:a16="http://schemas.microsoft.com/office/drawing/2014/main" val="2960029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No se atasca fácilmente en óptimos locales</a:t>
                      </a:r>
                    </a:p>
                  </a:txBody>
                  <a:tcPr marL="73251" marR="73251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Rendimiento sensible a la codificación de solución </a:t>
                      </a:r>
                    </a:p>
                  </a:txBody>
                  <a:tcPr marL="73251" marR="73251"/>
                </a:tc>
                <a:extLst>
                  <a:ext uri="{0D108BD9-81ED-4DB2-BD59-A6C34878D82A}">
                    <a16:rowId xmlns:a16="http://schemas.microsoft.com/office/drawing/2014/main" val="1916264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5260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CF8E03-505E-84B4-44B9-3CF597AE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/>
              <a:t>Problema</a:t>
            </a:r>
            <a:r>
              <a:rPr lang="en-US" dirty="0"/>
              <a:t> a resolver 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CC416D9-FF85-302D-B19D-61B1BBC363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602" y="2313127"/>
            <a:ext cx="8202168" cy="309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429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F2D70C2-B2A0-3C76-72C3-1510024D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Paso 1 inicialización </a:t>
            </a:r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FFB85B1-356A-D64C-99E4-14693E506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965"/>
          <a:stretch/>
        </p:blipFill>
        <p:spPr>
          <a:xfrm>
            <a:off x="1101217" y="1750790"/>
            <a:ext cx="5450437" cy="3026701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046456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ector">
  <a:themeElements>
    <a:clrScheme name="Sector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ctor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ctor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742</TotalTime>
  <Words>283</Words>
  <Application>Microsoft Office PowerPoint</Application>
  <PresentationFormat>Panorámica</PresentationFormat>
  <Paragraphs>59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Aptos</vt:lpstr>
      <vt:lpstr>Arial</vt:lpstr>
      <vt:lpstr>Century Gothic</vt:lpstr>
      <vt:lpstr>Wingdings 3</vt:lpstr>
      <vt:lpstr>Sector</vt:lpstr>
      <vt:lpstr>Evolución Diferencial</vt:lpstr>
      <vt:lpstr>¿Qué es?</vt:lpstr>
      <vt:lpstr>Características </vt:lpstr>
      <vt:lpstr>¿Dónde se utiliza?</vt:lpstr>
      <vt:lpstr>¿Cómo funciona?</vt:lpstr>
      <vt:lpstr>Funcionamiento del algoritmo </vt:lpstr>
      <vt:lpstr>Ventajas y desventajas </vt:lpstr>
      <vt:lpstr>Problema a resolver </vt:lpstr>
      <vt:lpstr>Paso 1 inicialización </vt:lpstr>
      <vt:lpstr>Paso 2  Mutación </vt:lpstr>
      <vt:lpstr>Paso 3  Recombinación(CROSSOVER) </vt:lpstr>
      <vt:lpstr>PASO 4 Selección </vt:lpstr>
      <vt:lpstr>Paso 5   Repetimos para otros individuos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brayant ivan gonzalez ochoa</dc:creator>
  <cp:lastModifiedBy>brayant ivan gonzalez ochoa</cp:lastModifiedBy>
  <cp:revision>3</cp:revision>
  <dcterms:created xsi:type="dcterms:W3CDTF">2025-04-07T00:50:23Z</dcterms:created>
  <dcterms:modified xsi:type="dcterms:W3CDTF">2025-04-08T00:57:56Z</dcterms:modified>
</cp:coreProperties>
</file>