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l"/>
          <a:r>
            <a:rPr lang="en-US" sz="3200" b="0" i="0" dirty="0"/>
            <a:t>Today, we delve into a critical aspect of project management – the choice between Scrum-Agile and Waterfall methodologies. </a:t>
          </a:r>
        </a:p>
        <a:p>
          <a:pPr algn="l"/>
          <a:r>
            <a:rPr lang="en-US" sz="3200" b="0" i="0" dirty="0"/>
            <a:t>Understanding these approaches is vital for making informed decisions that impact project success.</a:t>
          </a:r>
          <a:endParaRPr lang="en-US" sz="3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 custScaleX="240143" custScaleY="99782">
        <dgm:presLayoutVars>
          <dgm:chMax val="1"/>
          <dgm:bulletEnabled val="1"/>
        </dgm:presLayoutVars>
      </dgm:prSet>
      <dgm:spPr/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3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 Cycle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>
            <a:lnSpc>
              <a:spcPct val="90000"/>
            </a:lnSpc>
            <a:buFont typeface="Wingdings" panose="05000000000000000000" pitchFamily="2" charset="2"/>
            <a:buChar char=""/>
          </a:pPr>
          <a:endParaRPr lang="en-US" sz="14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9B3AC1D5-D06B-4FB0-9D5E-B44D05AD9CAE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000" b="1" i="0" u="sng" dirty="0">
              <a:solidFill>
                <a:schemeClr val="bg1"/>
              </a:solidFill>
            </a:rPr>
            <a:t>Planning</a:t>
          </a:r>
          <a:r>
            <a:rPr lang="en-US" sz="2000" b="0" i="0" dirty="0">
              <a:solidFill>
                <a:schemeClr val="bg1"/>
              </a:solidFill>
            </a:rPr>
            <a:t> - Setting project goals, defining features, and establishing priorities.</a:t>
          </a:r>
        </a:p>
      </dgm:t>
    </dgm:pt>
    <dgm:pt modelId="{10C2E451-9F96-47EF-82A3-6FB86EDEFCF9}" type="parTrans" cxnId="{F23139D9-D0D6-49E6-A261-76D6A784E31B}">
      <dgm:prSet/>
      <dgm:spPr/>
      <dgm:t>
        <a:bodyPr/>
        <a:lstStyle/>
        <a:p>
          <a:endParaRPr lang="en-US"/>
        </a:p>
      </dgm:t>
    </dgm:pt>
    <dgm:pt modelId="{2613A254-EF81-4BF0-8EE8-28BC148D40EB}" type="sibTrans" cxnId="{F23139D9-D0D6-49E6-A261-76D6A784E31B}">
      <dgm:prSet/>
      <dgm:spPr/>
      <dgm:t>
        <a:bodyPr/>
        <a:lstStyle/>
        <a:p>
          <a:endParaRPr lang="en-US"/>
        </a:p>
      </dgm:t>
    </dgm:pt>
    <dgm:pt modelId="{B0F67EF9-5632-482E-811E-1D988AB2D618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000" b="1" i="0" u="sng" dirty="0">
              <a:solidFill>
                <a:schemeClr val="bg1"/>
              </a:solidFill>
            </a:rPr>
            <a:t>Development* </a:t>
          </a:r>
          <a:r>
            <a:rPr lang="en-US" sz="2000" b="0" i="0" dirty="0">
              <a:solidFill>
                <a:schemeClr val="bg1"/>
              </a:solidFill>
            </a:rPr>
            <a:t>- Actively creating the product, with the development team writing code and building features.</a:t>
          </a:r>
        </a:p>
      </dgm:t>
    </dgm:pt>
    <dgm:pt modelId="{4D90FAAC-17CA-4E98-AD50-B0C1923F3942}" type="parTrans" cxnId="{7BB1519A-8BA6-43B7-BC83-97A599788C08}">
      <dgm:prSet/>
      <dgm:spPr/>
      <dgm:t>
        <a:bodyPr/>
        <a:lstStyle/>
        <a:p>
          <a:endParaRPr lang="en-US"/>
        </a:p>
      </dgm:t>
    </dgm:pt>
    <dgm:pt modelId="{2851D699-8642-4EE3-8557-4C0DB1CBBA56}" type="sibTrans" cxnId="{7BB1519A-8BA6-43B7-BC83-97A599788C08}">
      <dgm:prSet/>
      <dgm:spPr/>
      <dgm:t>
        <a:bodyPr/>
        <a:lstStyle/>
        <a:p>
          <a:endParaRPr lang="en-US"/>
        </a:p>
      </dgm:t>
    </dgm:pt>
    <dgm:pt modelId="{5FA63F40-A92D-44AC-868C-FB657814BEE2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000" b="1" i="0" u="sng" dirty="0">
              <a:solidFill>
                <a:schemeClr val="bg1"/>
              </a:solidFill>
            </a:rPr>
            <a:t>Testing* </a:t>
          </a:r>
          <a:r>
            <a:rPr lang="en-US" sz="2000" b="0" i="0" dirty="0">
              <a:solidFill>
                <a:schemeClr val="bg1"/>
              </a:solidFill>
            </a:rPr>
            <a:t>- Verifying and validating the developed features to ensure they meet quality standards.</a:t>
          </a:r>
        </a:p>
      </dgm:t>
    </dgm:pt>
    <dgm:pt modelId="{FC2F3DDE-E21D-4B65-8D99-0C0D05A5B38A}" type="parTrans" cxnId="{CAFF0DD9-A1C8-487D-988F-E6EFEC1A89F5}">
      <dgm:prSet/>
      <dgm:spPr/>
      <dgm:t>
        <a:bodyPr/>
        <a:lstStyle/>
        <a:p>
          <a:endParaRPr lang="en-US"/>
        </a:p>
      </dgm:t>
    </dgm:pt>
    <dgm:pt modelId="{F351AF62-6F37-40FB-B337-9F1A2CED7CB2}" type="sibTrans" cxnId="{CAFF0DD9-A1C8-487D-988F-E6EFEC1A89F5}">
      <dgm:prSet/>
      <dgm:spPr/>
      <dgm:t>
        <a:bodyPr/>
        <a:lstStyle/>
        <a:p>
          <a:endParaRPr lang="en-US"/>
        </a:p>
      </dgm:t>
    </dgm:pt>
    <dgm:pt modelId="{C681FE1C-DCE6-4875-962A-7647BC8FFAB5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000" b="1" i="0" u="sng" dirty="0">
              <a:solidFill>
                <a:schemeClr val="bg1"/>
              </a:solidFill>
            </a:rPr>
            <a:t>Deployment</a:t>
          </a:r>
          <a:r>
            <a:rPr lang="en-US" sz="2000" b="0" i="0" dirty="0">
              <a:solidFill>
                <a:schemeClr val="bg1"/>
              </a:solidFill>
            </a:rPr>
            <a:t> - Releasing the product incrementally or in its entirety.</a:t>
          </a:r>
        </a:p>
      </dgm:t>
    </dgm:pt>
    <dgm:pt modelId="{9D18305E-5D00-4185-A8A4-066195474B2E}" type="parTrans" cxnId="{A0A51B4F-3636-492C-9BE7-0D72F694A293}">
      <dgm:prSet/>
      <dgm:spPr/>
      <dgm:t>
        <a:bodyPr/>
        <a:lstStyle/>
        <a:p>
          <a:endParaRPr lang="en-US"/>
        </a:p>
      </dgm:t>
    </dgm:pt>
    <dgm:pt modelId="{265FD9ED-0B59-4F2F-A191-A57EF176C55C}" type="sibTrans" cxnId="{A0A51B4F-3636-492C-9BE7-0D72F694A293}">
      <dgm:prSet/>
      <dgm:spPr/>
      <dgm:t>
        <a:bodyPr/>
        <a:lstStyle/>
        <a:p>
          <a:endParaRPr lang="en-US"/>
        </a:p>
      </dgm:t>
    </dgm:pt>
    <dgm:pt modelId="{19A83875-703D-45E2-95E9-63B76917C0B7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2000" b="1" i="0" u="sng" dirty="0">
              <a:solidFill>
                <a:schemeClr val="bg1"/>
              </a:solidFill>
            </a:rPr>
            <a:t>Review</a:t>
          </a:r>
          <a:r>
            <a:rPr lang="en-US" sz="2000" b="0" i="0" dirty="0">
              <a:solidFill>
                <a:schemeClr val="bg1"/>
              </a:solidFill>
            </a:rPr>
            <a:t> - Reflecting on the completed work during the sprint or project.</a:t>
          </a:r>
        </a:p>
      </dgm:t>
    </dgm:pt>
    <dgm:pt modelId="{EA5F05FA-25E5-4A1D-BB86-9B7B2D7CFD33}" type="parTrans" cxnId="{4C375E3A-6CF3-4CE7-9221-6FBAEB3C4F51}">
      <dgm:prSet/>
      <dgm:spPr/>
      <dgm:t>
        <a:bodyPr/>
        <a:lstStyle/>
        <a:p>
          <a:endParaRPr lang="en-US"/>
        </a:p>
      </dgm:t>
    </dgm:pt>
    <dgm:pt modelId="{55C728A6-DAD2-48E9-8D67-FF2113D7BC94}" type="sibTrans" cxnId="{4C375E3A-6CF3-4CE7-9221-6FBAEB3C4F51}">
      <dgm:prSet/>
      <dgm:spPr/>
      <dgm:t>
        <a:bodyPr/>
        <a:lstStyle/>
        <a:p>
          <a:endParaRPr lang="en-US"/>
        </a:p>
      </dgm:t>
    </dgm:pt>
    <dgm:pt modelId="{A9D67AD1-5FB1-4E7F-99BF-BA6A1C4E8CAB}">
      <dgm:prSet custT="1"/>
      <dgm:spPr/>
      <dgm:t>
        <a:bodyPr/>
        <a:lstStyle/>
        <a:p>
          <a:pPr>
            <a:lnSpc>
              <a:spcPct val="90000"/>
            </a:lnSpc>
            <a:buFont typeface="Arial" panose="020B0604020202020204" pitchFamily="34" charset="0"/>
            <a:buChar char="•"/>
          </a:pPr>
          <a:r>
            <a:rPr lang="en-US" sz="2000" b="0" i="0" dirty="0"/>
            <a:t>*Happening simultaneously.</a:t>
          </a:r>
        </a:p>
      </dgm:t>
    </dgm:pt>
    <dgm:pt modelId="{8F872F71-E21C-4AF7-82D9-55D65DC4C705}" type="parTrans" cxnId="{386F4BEF-38FE-43BF-9A84-6A3134B6BD8C}">
      <dgm:prSet/>
      <dgm:spPr/>
      <dgm:t>
        <a:bodyPr/>
        <a:lstStyle/>
        <a:p>
          <a:endParaRPr lang="en-US"/>
        </a:p>
      </dgm:t>
    </dgm:pt>
    <dgm:pt modelId="{5CB8B0BB-2946-475D-BC1D-3CC52E988210}" type="sibTrans" cxnId="{386F4BEF-38FE-43BF-9A84-6A3134B6BD8C}">
      <dgm:prSet/>
      <dgm:spPr/>
      <dgm:t>
        <a:bodyPr/>
        <a:lstStyle/>
        <a:p>
          <a:endParaRPr lang="en-US"/>
        </a:p>
      </dgm:t>
    </dgm:pt>
    <dgm:pt modelId="{8A20957E-1B17-4982-9E61-74C5BB5DA26F}">
      <dgm:prSet custT="1"/>
      <dgm:spPr/>
      <dgm:t>
        <a:bodyPr/>
        <a:lstStyle/>
        <a:p>
          <a:pPr>
            <a:lnSpc>
              <a:spcPct val="90000"/>
            </a:lnSpc>
            <a:buFont typeface="Arial" panose="020B0604020202020204" pitchFamily="34" charset="0"/>
            <a:buChar char="•"/>
          </a:pPr>
          <a:endParaRPr lang="en-US" sz="2000" b="0" i="0" dirty="0"/>
        </a:p>
      </dgm:t>
    </dgm:pt>
    <dgm:pt modelId="{0EA86480-D447-453A-B1C5-2961218D857C}" type="parTrans" cxnId="{3A607C95-DD2E-4E3D-BF57-EE0011956D3D}">
      <dgm:prSet/>
      <dgm:spPr/>
      <dgm:t>
        <a:bodyPr/>
        <a:lstStyle/>
        <a:p>
          <a:endParaRPr lang="en-US"/>
        </a:p>
      </dgm:t>
    </dgm:pt>
    <dgm:pt modelId="{F58E3B46-A225-4DFA-B9D2-CF2734D8612D}" type="sibTrans" cxnId="{3A607C95-DD2E-4E3D-BF57-EE0011956D3D}">
      <dgm:prSet/>
      <dgm:spPr/>
      <dgm:t>
        <a:bodyPr/>
        <a:lstStyle/>
        <a:p>
          <a:endParaRPr lang="en-US"/>
        </a:p>
      </dgm:t>
    </dgm:pt>
    <dgm:pt modelId="{12BE9B47-6B04-4DCB-AC57-880B9EBD8E37}">
      <dgm:prSet custT="1"/>
      <dgm:spPr/>
      <dgm:t>
        <a:bodyPr/>
        <a:lstStyle/>
        <a:p>
          <a:pPr>
            <a:lnSpc>
              <a:spcPct val="90000"/>
            </a:lnSpc>
            <a:buFont typeface="Arial" panose="020B0604020202020204" pitchFamily="34" charset="0"/>
            <a:buChar char="•"/>
          </a:pPr>
          <a:endParaRPr lang="en-US" sz="2000" b="0" i="0" dirty="0"/>
        </a:p>
      </dgm:t>
    </dgm:pt>
    <dgm:pt modelId="{B2FD21DA-6668-4997-AF96-A29D383D21FF}" type="parTrans" cxnId="{8F2F3EDC-01DC-4EA6-8C76-F26D8DEDA112}">
      <dgm:prSet/>
      <dgm:spPr/>
      <dgm:t>
        <a:bodyPr/>
        <a:lstStyle/>
        <a:p>
          <a:endParaRPr lang="en-US"/>
        </a:p>
      </dgm:t>
    </dgm:pt>
    <dgm:pt modelId="{FD40DB4F-2B3E-4EAA-9BF7-1476119ABBD8}" type="sibTrans" cxnId="{8F2F3EDC-01DC-4EA6-8C76-F26D8DEDA112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0" presStyleCnt="1" custScaleY="87580" custLinFactNeighborX="-338" custLinFactNeighborY="700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4C375E3A-6CF3-4CE7-9221-6FBAEB3C4F51}" srcId="{DA5DFAD8-E443-4F53-9341-A0903BBBD378}" destId="{19A83875-703D-45E2-95E9-63B76917C0B7}" srcOrd="5" destOrd="0" parTransId="{EA5F05FA-25E5-4A1D-BB86-9B7B2D7CFD33}" sibTransId="{55C728A6-DAD2-48E9-8D67-FF2113D7BC94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21007146-F7E8-40F1-87E1-2E8BCAB80B9B}" type="presOf" srcId="{9B3AC1D5-D06B-4FB0-9D5E-B44D05AD9CAE}" destId="{EA81ED6A-A7EA-4137-A3DC-D16E79F1B938}" srcOrd="0" destOrd="1" presId="urn:microsoft.com/office/officeart/2005/8/layout/hList1"/>
    <dgm:cxn modelId="{6F6EBA47-07CA-4BF8-8DE6-209CFA9889DF}" type="presOf" srcId="{12BE9B47-6B04-4DCB-AC57-880B9EBD8E37}" destId="{EA81ED6A-A7EA-4137-A3DC-D16E79F1B938}" srcOrd="0" destOrd="7" presId="urn:microsoft.com/office/officeart/2005/8/layout/hList1"/>
    <dgm:cxn modelId="{9342166B-758E-4BCC-BB6C-96B7B05AE2BC}" type="presOf" srcId="{C681FE1C-DCE6-4875-962A-7647BC8FFAB5}" destId="{EA81ED6A-A7EA-4137-A3DC-D16E79F1B938}" srcOrd="0" destOrd="4" presId="urn:microsoft.com/office/officeart/2005/8/layout/hList1"/>
    <dgm:cxn modelId="{A0A51B4F-3636-492C-9BE7-0D72F694A293}" srcId="{DA5DFAD8-E443-4F53-9341-A0903BBBD378}" destId="{C681FE1C-DCE6-4875-962A-7647BC8FFAB5}" srcOrd="4" destOrd="0" parTransId="{9D18305E-5D00-4185-A8A4-066195474B2E}" sibTransId="{265FD9ED-0B59-4F2F-A191-A57EF176C55C}"/>
    <dgm:cxn modelId="{A6D9D778-AE1C-481A-835C-FBB5CAE751B8}" type="presOf" srcId="{5FA63F40-A92D-44AC-868C-FB657814BEE2}" destId="{EA81ED6A-A7EA-4137-A3DC-D16E79F1B938}" srcOrd="0" destOrd="3" presId="urn:microsoft.com/office/officeart/2005/8/layout/hList1"/>
    <dgm:cxn modelId="{2117BE83-6E19-444D-98D4-CFFD4996CB66}" type="presOf" srcId="{B0F67EF9-5632-482E-811E-1D988AB2D618}" destId="{EA81ED6A-A7EA-4137-A3DC-D16E79F1B938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2F8B992-AB6C-43F1-85D2-1B399421AA64}" type="presOf" srcId="{8A20957E-1B17-4982-9E61-74C5BB5DA26F}" destId="{EA81ED6A-A7EA-4137-A3DC-D16E79F1B938}" srcOrd="0" destOrd="6" presId="urn:microsoft.com/office/officeart/2005/8/layout/hList1"/>
    <dgm:cxn modelId="{3A607C95-DD2E-4E3D-BF57-EE0011956D3D}" srcId="{DA5DFAD8-E443-4F53-9341-A0903BBBD378}" destId="{8A20957E-1B17-4982-9E61-74C5BB5DA26F}" srcOrd="6" destOrd="0" parTransId="{0EA86480-D447-453A-B1C5-2961218D857C}" sibTransId="{F58E3B46-A225-4DFA-B9D2-CF2734D8612D}"/>
    <dgm:cxn modelId="{7BB1519A-8BA6-43B7-BC83-97A599788C08}" srcId="{DA5DFAD8-E443-4F53-9341-A0903BBBD378}" destId="{B0F67EF9-5632-482E-811E-1D988AB2D618}" srcOrd="2" destOrd="0" parTransId="{4D90FAAC-17CA-4E98-AD50-B0C1923F3942}" sibTransId="{2851D699-8642-4EE3-8557-4C0DB1CBBA56}"/>
    <dgm:cxn modelId="{E226EAA1-60CF-45C7-87F1-B78037D85D20}" type="presOf" srcId="{19A83875-703D-45E2-95E9-63B76917C0B7}" destId="{EA81ED6A-A7EA-4137-A3DC-D16E79F1B938}" srcOrd="0" destOrd="5" presId="urn:microsoft.com/office/officeart/2005/8/layout/hList1"/>
    <dgm:cxn modelId="{0073D4C3-F488-4F79-B637-186FAECF6BAD}" srcId="{CF9FC193-7A05-4631-B681-B56EAB543D38}" destId="{DA5DFAD8-E443-4F53-9341-A0903BBBD378}" srcOrd="0" destOrd="0" parTransId="{F6012B3B-01B0-4E7C-A363-0177B95D3DD8}" sibTransId="{76D9F54E-47B3-4FE0-B465-AD673964072E}"/>
    <dgm:cxn modelId="{795828D3-DE0C-4593-8838-3B83DF503420}" type="presOf" srcId="{A9D67AD1-5FB1-4E7F-99BF-BA6A1C4E8CAB}" destId="{EA81ED6A-A7EA-4137-A3DC-D16E79F1B938}" srcOrd="0" destOrd="8" presId="urn:microsoft.com/office/officeart/2005/8/layout/hList1"/>
    <dgm:cxn modelId="{CAFF0DD9-A1C8-487D-988F-E6EFEC1A89F5}" srcId="{DA5DFAD8-E443-4F53-9341-A0903BBBD378}" destId="{5FA63F40-A92D-44AC-868C-FB657814BEE2}" srcOrd="3" destOrd="0" parTransId="{FC2F3DDE-E21D-4B65-8D99-0C0D05A5B38A}" sibTransId="{F351AF62-6F37-40FB-B337-9F1A2CED7CB2}"/>
    <dgm:cxn modelId="{F23139D9-D0D6-49E6-A261-76D6A784E31B}" srcId="{DA5DFAD8-E443-4F53-9341-A0903BBBD378}" destId="{9B3AC1D5-D06B-4FB0-9D5E-B44D05AD9CAE}" srcOrd="1" destOrd="0" parTransId="{10C2E451-9F96-47EF-82A3-6FB86EDEFCF9}" sibTransId="{2613A254-EF81-4BF0-8EE8-28BC148D40EB}"/>
    <dgm:cxn modelId="{8F2F3EDC-01DC-4EA6-8C76-F26D8DEDA112}" srcId="{DA5DFAD8-E443-4F53-9341-A0903BBBD378}" destId="{12BE9B47-6B04-4DCB-AC57-880B9EBD8E37}" srcOrd="7" destOrd="0" parTransId="{B2FD21DA-6668-4997-AF96-A29D383D21FF}" sibTransId="{FD40DB4F-2B3E-4EAA-9BF7-1476119ABBD8}"/>
    <dgm:cxn modelId="{386F4BEF-38FE-43BF-9A84-6A3134B6BD8C}" srcId="{DA5DFAD8-E443-4F53-9341-A0903BBBD378}" destId="{A9D67AD1-5FB1-4E7F-99BF-BA6A1C4E8CAB}" srcOrd="8" destOrd="0" parTransId="{8F872F71-E21C-4AF7-82D9-55D65DC4C705}" sibTransId="{5CB8B0BB-2946-475D-BC1D-3CC52E988210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C0F7FF12-72ED-4C65-8A42-67FCEE3903CF}" type="presParOf" srcId="{DE3F77CF-6A8C-4783-A2CE-00E88C4199CB}" destId="{173DA3A6-F783-42D4-9ED8-FD330979BCEA}" srcOrd="0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671058" y="5586"/>
          <a:ext cx="8563883" cy="3530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Today, we delve into a critical aspect of project management – the choice between Scrum-Agile and Waterfall methodologies.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Understanding these approaches is vital for making informed decisions that impact project success.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3405" y="177933"/>
        <a:ext cx="8219189" cy="3185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06E36-F688-4B37-8BB8-73015E665B0E}">
      <dsp:nvSpPr>
        <dsp:cNvPr id="0" name=""/>
        <dsp:cNvSpPr/>
      </dsp:nvSpPr>
      <dsp:spPr>
        <a:xfrm>
          <a:off x="0" y="183801"/>
          <a:ext cx="11314446" cy="48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 Cycle</a:t>
          </a:r>
        </a:p>
      </dsp:txBody>
      <dsp:txXfrm>
        <a:off x="0" y="183801"/>
        <a:ext cx="11314446" cy="483353"/>
      </dsp:txXfrm>
    </dsp:sp>
    <dsp:sp modelId="{EA81ED6A-A7EA-4137-A3DC-D16E79F1B938}">
      <dsp:nvSpPr>
        <dsp:cNvPr id="0" name=""/>
        <dsp:cNvSpPr/>
      </dsp:nvSpPr>
      <dsp:spPr>
        <a:xfrm>
          <a:off x="0" y="663291"/>
          <a:ext cx="11314446" cy="3939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u="sng" kern="1200" dirty="0">
              <a:solidFill>
                <a:schemeClr val="bg1"/>
              </a:solidFill>
            </a:rPr>
            <a:t>Planning</a:t>
          </a:r>
          <a:r>
            <a:rPr lang="en-US" sz="2000" b="0" i="0" kern="1200" dirty="0">
              <a:solidFill>
                <a:schemeClr val="bg1"/>
              </a:solidFill>
            </a:rPr>
            <a:t> - Setting project goals, defining features, and establishing priorities.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u="sng" kern="1200" dirty="0">
              <a:solidFill>
                <a:schemeClr val="bg1"/>
              </a:solidFill>
            </a:rPr>
            <a:t>Development* </a:t>
          </a:r>
          <a:r>
            <a:rPr lang="en-US" sz="2000" b="0" i="0" kern="1200" dirty="0">
              <a:solidFill>
                <a:schemeClr val="bg1"/>
              </a:solidFill>
            </a:rPr>
            <a:t>- Actively creating the product, with the development team writing code and building features.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u="sng" kern="1200" dirty="0">
              <a:solidFill>
                <a:schemeClr val="bg1"/>
              </a:solidFill>
            </a:rPr>
            <a:t>Testing* </a:t>
          </a:r>
          <a:r>
            <a:rPr lang="en-US" sz="2000" b="0" i="0" kern="1200" dirty="0">
              <a:solidFill>
                <a:schemeClr val="bg1"/>
              </a:solidFill>
            </a:rPr>
            <a:t>- Verifying and validating the developed features to ensure they meet quality standards.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u="sng" kern="1200" dirty="0">
              <a:solidFill>
                <a:schemeClr val="bg1"/>
              </a:solidFill>
            </a:rPr>
            <a:t>Deployment</a:t>
          </a:r>
          <a:r>
            <a:rPr lang="en-US" sz="2000" b="0" i="0" kern="1200" dirty="0">
              <a:solidFill>
                <a:schemeClr val="bg1"/>
              </a:solidFill>
            </a:rPr>
            <a:t> - Releasing the product incrementally or in its entirety.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i="0" u="sng" kern="1200" dirty="0">
              <a:solidFill>
                <a:schemeClr val="bg1"/>
              </a:solidFill>
            </a:rPr>
            <a:t>Review</a:t>
          </a:r>
          <a:r>
            <a:rPr lang="en-US" sz="2000" b="0" i="0" kern="1200" dirty="0">
              <a:solidFill>
                <a:schemeClr val="bg1"/>
              </a:solidFill>
            </a:rPr>
            <a:t> - Reflecting on the completed work during the sprint or project.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*Happening simultaneously.</a:t>
          </a:r>
        </a:p>
      </dsp:txBody>
      <dsp:txXfrm>
        <a:off x="0" y="663291"/>
        <a:ext cx="11314446" cy="393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Scrum-Agile vs. waterfall</a:t>
            </a:r>
            <a:br>
              <a:rPr lang="en-US" sz="4400" dirty="0">
                <a:latin typeface="Rockwell" panose="02060603020205020403" pitchFamily="18" charset="0"/>
              </a:rPr>
            </a:br>
            <a:r>
              <a:rPr lang="en-US" sz="4400" dirty="0" err="1">
                <a:latin typeface="Rockwell" panose="02060603020205020403" pitchFamily="18" charset="0"/>
              </a:rPr>
              <a:t>Chada</a:t>
            </a:r>
            <a:r>
              <a:rPr lang="en-US" sz="4400" dirty="0">
                <a:latin typeface="Rockwell" panose="02060603020205020403" pitchFamily="18" charset="0"/>
              </a:rPr>
              <a:t> Tech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Braydon Woodward</a:t>
            </a:r>
          </a:p>
        </p:txBody>
      </p:sp>
      <p:pic>
        <p:nvPicPr>
          <p:cNvPr id="5" name="Picture 4" descr="Chada Tech logo&#10;">
            <a:extLst>
              <a:ext uri="{FF2B5EF4-FFF2-40B4-BE49-F238E27FC236}">
                <a16:creationId xmlns:a16="http://schemas.microsoft.com/office/drawing/2014/main" id="{1CC473F7-18A1-B322-B075-032B652C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870" y="5478235"/>
            <a:ext cx="1768158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656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Scrum-agile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F5051-C5F6-DF9C-9C5D-673D085F6240}"/>
              </a:ext>
            </a:extLst>
          </p:cNvPr>
          <p:cNvSpPr/>
          <p:nvPr/>
        </p:nvSpPr>
        <p:spPr>
          <a:xfrm>
            <a:off x="889903" y="1915202"/>
            <a:ext cx="1910443" cy="376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Owner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386D5-73BD-D06B-501D-F1DDFB1C5206}"/>
              </a:ext>
            </a:extLst>
          </p:cNvPr>
          <p:cNvSpPr/>
          <p:nvPr/>
        </p:nvSpPr>
        <p:spPr>
          <a:xfrm>
            <a:off x="3715710" y="1917904"/>
            <a:ext cx="1910443" cy="376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Scrum 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394F5-C962-B56F-7AB5-ED8DA8AA6920}"/>
              </a:ext>
            </a:extLst>
          </p:cNvPr>
          <p:cNvSpPr/>
          <p:nvPr/>
        </p:nvSpPr>
        <p:spPr>
          <a:xfrm>
            <a:off x="6382882" y="1879921"/>
            <a:ext cx="1910443" cy="376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C748F-A84D-0E48-CCC0-7BE93377E15F}"/>
              </a:ext>
            </a:extLst>
          </p:cNvPr>
          <p:cNvSpPr/>
          <p:nvPr/>
        </p:nvSpPr>
        <p:spPr>
          <a:xfrm>
            <a:off x="9136968" y="1888440"/>
            <a:ext cx="1910443" cy="376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B9F01-FF5C-50F3-F870-8F527C832ACC}"/>
              </a:ext>
            </a:extLst>
          </p:cNvPr>
          <p:cNvSpPr/>
          <p:nvPr/>
        </p:nvSpPr>
        <p:spPr>
          <a:xfrm>
            <a:off x="889902" y="2282026"/>
            <a:ext cx="1910443" cy="388847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Define and prioritize the product backlog.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Communicate the project vision and goals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Make decisions on feature implementation based on business value.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Provide clarification and answer questions from the development team.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6E166-FAF6-8B9F-2811-E197843500BE}"/>
              </a:ext>
            </a:extLst>
          </p:cNvPr>
          <p:cNvSpPr/>
          <p:nvPr/>
        </p:nvSpPr>
        <p:spPr>
          <a:xfrm>
            <a:off x="3715710" y="2291893"/>
            <a:ext cx="1910443" cy="388847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Facilitate Scrum events.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Remove obstacles or impediments that hinder the team.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Ensure the team adheres to Scrum practices and principles.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Act as a coach to help the team continuously improve.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666A0-B9E2-7464-1AED-3A19801C59C4}"/>
              </a:ext>
            </a:extLst>
          </p:cNvPr>
          <p:cNvSpPr/>
          <p:nvPr/>
        </p:nvSpPr>
        <p:spPr>
          <a:xfrm>
            <a:off x="6382883" y="2265131"/>
            <a:ext cx="1910443" cy="38786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Participate in Scrum events.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 Collaborate to implement user stories.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Write code for delivering a product increment.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Collaborate with team members to ensure a successful end product.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283D-524B-71B8-2497-0126AC5C96A3}"/>
              </a:ext>
            </a:extLst>
          </p:cNvPr>
          <p:cNvSpPr/>
          <p:nvPr/>
        </p:nvSpPr>
        <p:spPr>
          <a:xfrm>
            <a:off x="9136968" y="2265131"/>
            <a:ext cx="1910443" cy="388847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Participate Scrum </a:t>
            </a:r>
            <a:r>
              <a:rPr lang="en-US" sz="1400" dirty="0">
                <a:solidFill>
                  <a:schemeClr val="bg1"/>
                </a:solidFill>
                <a:latin typeface="Söhne"/>
              </a:rPr>
              <a:t>events.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Develop and execute test cases to validate features.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W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ork with the development team to resolve issues.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Collaborate with the team to ensure the product meets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03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Agile </a:t>
            </a:r>
            <a:r>
              <a:rPr lang="en-US" sz="4400" dirty="0" err="1">
                <a:latin typeface="Rockwell" panose="02060603020205020403" pitchFamily="18" charset="0"/>
              </a:rPr>
              <a:t>sdlc</a:t>
            </a:r>
            <a:r>
              <a:rPr lang="en-US" sz="4400" dirty="0">
                <a:latin typeface="Rockwell" panose="02060603020205020403" pitchFamily="18" charset="0"/>
              </a:rPr>
              <a:t>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4160"/>
              </p:ext>
            </p:extLst>
          </p:nvPr>
        </p:nvGraphicFramePr>
        <p:xfrm>
          <a:off x="477061" y="1871331"/>
          <a:ext cx="11314446" cy="478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47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Waterfall vs. Agile Approach</a:t>
            </a:r>
          </a:p>
        </p:txBody>
      </p:sp>
      <p:pic>
        <p:nvPicPr>
          <p:cNvPr id="10" name="Picture 9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9D21584-947A-9466-6B9A-C61DC76E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84" y="1353860"/>
            <a:ext cx="8367032" cy="485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54824-3092-CB8D-914A-03B1F4317552}"/>
              </a:ext>
            </a:extLst>
          </p:cNvPr>
          <p:cNvSpPr txBox="1"/>
          <p:nvPr/>
        </p:nvSpPr>
        <p:spPr>
          <a:xfrm>
            <a:off x="8843961" y="6204858"/>
            <a:ext cx="3271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Retrieved from: Linkedin.com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Waterfall Development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220FC-BBD8-BFF7-857E-966746C1E291}"/>
              </a:ext>
            </a:extLst>
          </p:cNvPr>
          <p:cNvSpPr/>
          <p:nvPr/>
        </p:nvSpPr>
        <p:spPr>
          <a:xfrm>
            <a:off x="604156" y="2097087"/>
            <a:ext cx="11217729" cy="556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Life Cycle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AEB61-1A9D-4DC3-92A5-15D68A2DC071}"/>
              </a:ext>
            </a:extLst>
          </p:cNvPr>
          <p:cNvSpPr/>
          <p:nvPr/>
        </p:nvSpPr>
        <p:spPr>
          <a:xfrm>
            <a:off x="604156" y="2653392"/>
            <a:ext cx="11217728" cy="38943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Requirements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- A comprehensive phase gathering and defining project objectives and client needs. 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Design 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Creating a detailed blueprint or design for the entire system.</a:t>
            </a:r>
            <a:endParaRPr lang="en-US" b="1" i="0" u="sng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Implementation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-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The actual coding and development of the project.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Testing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Verifying and validating the developed software meets predefined requirements and quality standards.</a:t>
            </a:r>
            <a:endParaRPr lang="en-US" b="1" i="0" u="sng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Deployment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Releasing the completed product to users or clients.</a:t>
            </a:r>
            <a:endParaRPr lang="en-US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45" y="2246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Rockwell" panose="02060603020205020403" pitchFamily="18" charset="0"/>
              </a:rPr>
              <a:t>Agile’s</a:t>
            </a:r>
            <a:r>
              <a:rPr lang="en-US" sz="4400" dirty="0">
                <a:latin typeface="Rockwell" panose="02060603020205020403" pitchFamily="18" charset="0"/>
              </a:rPr>
              <a:t> strength VS waterfall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3EE6E-674A-F0FF-25BD-75EDBE73C6B4}"/>
              </a:ext>
            </a:extLst>
          </p:cNvPr>
          <p:cNvSpPr/>
          <p:nvPr/>
        </p:nvSpPr>
        <p:spPr>
          <a:xfrm>
            <a:off x="796244" y="1417861"/>
            <a:ext cx="10119403" cy="424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A9308-FE08-884C-2526-D0F3D1D8C070}"/>
              </a:ext>
            </a:extLst>
          </p:cNvPr>
          <p:cNvSpPr/>
          <p:nvPr/>
        </p:nvSpPr>
        <p:spPr>
          <a:xfrm>
            <a:off x="796244" y="1845124"/>
            <a:ext cx="10119402" cy="1200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bg1"/>
                </a:solidFill>
              </a:rPr>
              <a:t>Agile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Enables continuous adjustment based on evolving requirements reducing the impact of changes on the project. </a:t>
            </a:r>
          </a:p>
          <a:p>
            <a:r>
              <a:rPr lang="en-US" b="1" u="sng" dirty="0">
                <a:solidFill>
                  <a:schemeClr val="bg1"/>
                </a:solidFill>
                <a:latin typeface="Söhne"/>
              </a:rPr>
              <a:t>Waterfall: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 rigid, linear approach that limits the capacity of mid-project adjustments.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EB28B-7870-EC74-7AF5-A5200E9AAA16}"/>
              </a:ext>
            </a:extLst>
          </p:cNvPr>
          <p:cNvSpPr/>
          <p:nvPr/>
        </p:nvSpPr>
        <p:spPr>
          <a:xfrm>
            <a:off x="796244" y="3257546"/>
            <a:ext cx="10119403" cy="424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B2DE1-1CB3-1D79-A8A7-3EA970686982}"/>
              </a:ext>
            </a:extLst>
          </p:cNvPr>
          <p:cNvSpPr/>
          <p:nvPr/>
        </p:nvSpPr>
        <p:spPr>
          <a:xfrm>
            <a:off x="796244" y="3701143"/>
            <a:ext cx="10119402" cy="1200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bg1"/>
                </a:solidFill>
              </a:rPr>
              <a:t>Agile</a:t>
            </a:r>
            <a:r>
              <a:rPr lang="en-US" dirty="0">
                <a:solidFill>
                  <a:schemeClr val="bg1"/>
                </a:solidFill>
              </a:rPr>
              <a:t>: Promotes ongoing client involvement and transparency within the team which enhances client satisfaction and software quality.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Söhne"/>
              </a:rPr>
              <a:t>Waterfall: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lient involvement is concentrated at the beginning and end of the project and different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development teams are isolated.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A02E-BFB5-8B84-B5D0-ADC6FF15A7AC}"/>
              </a:ext>
            </a:extLst>
          </p:cNvPr>
          <p:cNvSpPr/>
          <p:nvPr/>
        </p:nvSpPr>
        <p:spPr>
          <a:xfrm>
            <a:off x="796243" y="5097231"/>
            <a:ext cx="10119403" cy="424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 Testing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25368-36E4-92C3-BB9B-75CABA1C6A1E}"/>
              </a:ext>
            </a:extLst>
          </p:cNvPr>
          <p:cNvSpPr/>
          <p:nvPr/>
        </p:nvSpPr>
        <p:spPr>
          <a:xfrm>
            <a:off x="796244" y="5521774"/>
            <a:ext cx="10119402" cy="1200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bg1"/>
                </a:solidFill>
              </a:rPr>
              <a:t>Agile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Parallel testing and development allow for quicker feedback and identifies and addresses issues proactively.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  <a:latin typeface="Söhne"/>
              </a:rPr>
              <a:t>Waterfall: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Testing is not done until the end of development, allowing for series issues that may be hard, or even impossible, to remedy.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953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Factors for consideration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CD3CC-02DA-239A-EFDF-68C64E7FDF97}"/>
              </a:ext>
            </a:extLst>
          </p:cNvPr>
          <p:cNvSpPr/>
          <p:nvPr/>
        </p:nvSpPr>
        <p:spPr>
          <a:xfrm>
            <a:off x="2071574" y="1763486"/>
            <a:ext cx="8045676" cy="4694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Project Complexity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- Agile suits dynamic and complex projects, while Waterfall may be suitable for well-defined, less complex endeavors.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Client Involvement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Agile emphasizes ongoing client participation, while Waterfall involves clients at arms-length.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Need for Flexibility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-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Agile excels in adapting to changing requirements, while Waterfall may face challenges adapting to mid-project changes.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Need for Collaboration 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Agile's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collaborative nature supports constant communication between stakeholders, while Waterfall may limit or isolate communication between different departments.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F1A-443D-A59C-AC80-A7C42C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D21D0-449E-1B85-23C5-C55CF437FC52}"/>
              </a:ext>
            </a:extLst>
          </p:cNvPr>
          <p:cNvSpPr/>
          <p:nvPr/>
        </p:nvSpPr>
        <p:spPr>
          <a:xfrm>
            <a:off x="1787751" y="1861457"/>
            <a:ext cx="8613321" cy="4378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Cobb, C. G.(2015). </a:t>
            </a:r>
            <a:r>
              <a:rPr lang="en-US" i="1" dirty="0">
                <a:solidFill>
                  <a:schemeClr val="bg1"/>
                </a:solidFill>
                <a:effectLst/>
              </a:rPr>
              <a:t>The Project Manager's Guide to Mastering Agile : Principles and Practices for an Adaptive Approach. </a:t>
            </a:r>
            <a:r>
              <a:rPr lang="en-US" dirty="0">
                <a:solidFill>
                  <a:schemeClr val="bg1"/>
                </a:solidFill>
                <a:effectLst/>
              </a:rPr>
              <a:t>Wiley.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chemeClr val="bg1"/>
                </a:solidFill>
              </a:rPr>
              <a:t>Datavalley</a:t>
            </a:r>
            <a:r>
              <a:rPr lang="en-US" i="1" dirty="0">
                <a:solidFill>
                  <a:schemeClr val="bg1"/>
                </a:solidFill>
              </a:rPr>
              <a:t>. (2023). </a:t>
            </a:r>
            <a:r>
              <a:rPr lang="en-US" i="1" dirty="0">
                <a:solidFill>
                  <a:schemeClr val="bg1"/>
                </a:solidFill>
                <a:effectLst/>
              </a:rPr>
              <a:t>Waterfall Vs Agile: Which is better for You and Why?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Linkedin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https://www.linkedin.com/pulse/waterfall-vs-agile-which-better-you-why-datacademy-cloud/</a:t>
            </a:r>
          </a:p>
          <a:p>
            <a:endParaRPr lang="en-US" i="1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Kumar, S. (2024). </a:t>
            </a:r>
            <a:r>
              <a:rPr lang="en-US" i="1" dirty="0">
                <a:solidFill>
                  <a:schemeClr val="bg1"/>
                </a:solidFill>
                <a:effectLst/>
              </a:rPr>
              <a:t>Waterfall Model – Software Engineering. </a:t>
            </a:r>
            <a:r>
              <a:rPr lang="en-US" dirty="0" err="1">
                <a:solidFill>
                  <a:schemeClr val="bg1"/>
                </a:solidFill>
                <a:effectLst/>
              </a:rPr>
              <a:t>GeeksforGeeks</a:t>
            </a:r>
            <a:r>
              <a:rPr lang="en-US" dirty="0">
                <a:solidFill>
                  <a:schemeClr val="bg1"/>
                </a:solidFill>
              </a:rPr>
              <a:t>, https://www.geeksforgeeks.org/waterfall-model/ </a:t>
            </a:r>
            <a:endParaRPr lang="en-US" i="1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79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386</TotalTime>
  <Words>649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Söhne</vt:lpstr>
      <vt:lpstr>Tahoma</vt:lpstr>
      <vt:lpstr>Tw Cen MT</vt:lpstr>
      <vt:lpstr>Wingdings</vt:lpstr>
      <vt:lpstr>Circuit</vt:lpstr>
      <vt:lpstr>Scrum-Agile vs. waterfall Chada Tech </vt:lpstr>
      <vt:lpstr>Introduction</vt:lpstr>
      <vt:lpstr>Scrum-agile roles</vt:lpstr>
      <vt:lpstr>Agile sdlc overview</vt:lpstr>
      <vt:lpstr>Waterfall vs. Agile Approach</vt:lpstr>
      <vt:lpstr>Waterfall Development Process</vt:lpstr>
      <vt:lpstr>Agile’s strength VS waterfall</vt:lpstr>
      <vt:lpstr>Factors for consideration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vs. waterfall Chada Tech </dc:title>
  <dc:creator>Woodward, Braydon</dc:creator>
  <cp:lastModifiedBy>Woodward, Braydon</cp:lastModifiedBy>
  <cp:revision>5</cp:revision>
  <dcterms:created xsi:type="dcterms:W3CDTF">2024-02-25T18:09:44Z</dcterms:created>
  <dcterms:modified xsi:type="dcterms:W3CDTF">2024-02-26T00:37:37Z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