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7" r:id="rId6"/>
    <p:sldId id="268" r:id="rId7"/>
    <p:sldId id="272" r:id="rId8"/>
    <p:sldId id="276" r:id="rId9"/>
    <p:sldId id="267" r:id="rId10"/>
    <p:sldId id="278" r:id="rId11"/>
    <p:sldId id="269" r:id="rId12"/>
    <p:sldId id="279" r:id="rId13"/>
    <p:sldId id="280" r:id="rId14"/>
    <p:sldId id="274" r:id="rId15"/>
    <p:sldId id="281" r:id="rId16"/>
    <p:sldId id="282" r:id="rId17"/>
    <p:sldId id="283" r:id="rId18"/>
    <p:sldId id="284" r:id="rId19"/>
    <p:sldId id="285" r:id="rId20"/>
    <p:sldId id="28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ARQUITETURA ARM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199"/>
            <a:ext cx="8933732" cy="3405089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Trabalho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e </a:t>
            </a:r>
            <a:r>
              <a:rPr lang="en-US" sz="2000" dirty="0" err="1"/>
              <a:t>organização</a:t>
            </a:r>
            <a:r>
              <a:rPr lang="en-US" sz="2000" dirty="0"/>
              <a:t> de </a:t>
            </a:r>
            <a:r>
              <a:rPr lang="en-US" sz="2000" dirty="0" err="1"/>
              <a:t>computadores</a:t>
            </a:r>
            <a:r>
              <a:rPr lang="en-US" sz="2000" dirty="0"/>
              <a:t> I</a:t>
            </a:r>
          </a:p>
          <a:p>
            <a:endParaRPr lang="en-US" sz="2000" dirty="0"/>
          </a:p>
          <a:p>
            <a:r>
              <a:rPr lang="en-US" sz="2000" dirty="0"/>
              <a:t>UNIVERSIDADE DO VALE DO RIO DOS SINOS</a:t>
            </a:r>
          </a:p>
          <a:p>
            <a:endParaRPr lang="en-US" sz="2000" dirty="0"/>
          </a:p>
          <a:p>
            <a:r>
              <a:rPr lang="en-US" sz="2000" dirty="0" err="1"/>
              <a:t>Aluno</a:t>
            </a:r>
            <a:r>
              <a:rPr lang="en-US" sz="2000" dirty="0"/>
              <a:t>: Pedro Henrique Accorsi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Resultado de imagem para CHIP ARM PNG">
            <a:extLst>
              <a:ext uri="{FF2B5EF4-FFF2-40B4-BE49-F238E27FC236}">
                <a16:creationId xmlns:a16="http://schemas.microsoft.com/office/drawing/2014/main" id="{2F14B813-36D0-4C20-B349-A2FF10FD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230580"/>
            <a:ext cx="29241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EB7B-4AF9-49D2-85A5-C85201FA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Cortex-A53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94500-0035-44BA-91D7-F48B79967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Instruction</a:t>
            </a:r>
            <a:r>
              <a:rPr lang="pt-BR" dirty="0"/>
              <a:t> set de 64 bits</a:t>
            </a:r>
          </a:p>
          <a:p>
            <a:r>
              <a:rPr lang="pt-BR" dirty="0"/>
              <a:t>Pipeline </a:t>
            </a:r>
            <a:r>
              <a:rPr lang="pt-BR" dirty="0" err="1"/>
              <a:t>superescalar</a:t>
            </a:r>
            <a:r>
              <a:rPr lang="pt-BR" dirty="0"/>
              <a:t>, in </a:t>
            </a:r>
            <a:r>
              <a:rPr lang="pt-BR" dirty="0" err="1"/>
              <a:t>order</a:t>
            </a:r>
            <a:endParaRPr lang="pt-BR" dirty="0"/>
          </a:p>
          <a:p>
            <a:r>
              <a:rPr lang="pt-BR" dirty="0"/>
              <a:t>Dual </a:t>
            </a:r>
            <a:r>
              <a:rPr lang="pt-BR" dirty="0" err="1"/>
              <a:t>issue</a:t>
            </a:r>
            <a:r>
              <a:rPr lang="pt-BR" dirty="0"/>
              <a:t> simétrico </a:t>
            </a:r>
          </a:p>
          <a:p>
            <a:r>
              <a:rPr lang="pt-BR" dirty="0"/>
              <a:t>Mais eficiência, menos performance</a:t>
            </a:r>
            <a:endParaRPr lang="es-AR" dirty="0"/>
          </a:p>
        </p:txBody>
      </p:sp>
      <p:pic>
        <p:nvPicPr>
          <p:cNvPr id="1026" name="Picture 2" descr="Resultado de imagem para cortex a53">
            <a:extLst>
              <a:ext uri="{FF2B5EF4-FFF2-40B4-BE49-F238E27FC236}">
                <a16:creationId xmlns:a16="http://schemas.microsoft.com/office/drawing/2014/main" id="{D7913A63-1A4C-46DF-8395-21C1BC45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7" y="1498600"/>
            <a:ext cx="4888335" cy="51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C184-649A-47BE-A5FD-612C9883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019"/>
          </a:xfrm>
        </p:spPr>
        <p:txBody>
          <a:bodyPr>
            <a:normAutofit/>
          </a:bodyPr>
          <a:lstStyle/>
          <a:p>
            <a:r>
              <a:rPr lang="pt-BR" dirty="0"/>
              <a:t>Hierarquia de memória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AB1-9B5B-4C71-844A-6E2BE74F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9D9F-F6E2-47B6-88E7-3FD87C214C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BF22D-8403-48A4-88BC-2E81AE96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BB9F2-4FD0-4D5A-9D7C-7FB207D6EE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0E7B2-7F03-4420-89A2-D9876889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9" y="1112650"/>
            <a:ext cx="11068090" cy="55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FF-FCA8-4740-80B0-8CF6CEA8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3CBE-ABDE-4406-A750-2789A336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L1	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76F6-655D-426E-8D3F-8FCEA6556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I / 8KB, 16KB, 32KB ou 64KB</a:t>
            </a:r>
          </a:p>
          <a:p>
            <a:pPr lvl="1"/>
            <a:r>
              <a:rPr lang="pt-BR" dirty="0"/>
              <a:t>Linha de cache de 64 bytes</a:t>
            </a:r>
          </a:p>
          <a:p>
            <a:pPr lvl="1"/>
            <a:r>
              <a:rPr lang="pt-BR" dirty="0"/>
              <a:t>2-way set </a:t>
            </a:r>
            <a:r>
              <a:rPr lang="pt-BR" dirty="0" err="1"/>
              <a:t>associative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D/ 8KB, 16KB, 32KB ou 64KB</a:t>
            </a:r>
          </a:p>
          <a:p>
            <a:pPr lvl="1"/>
            <a:r>
              <a:rPr lang="pt-BR" dirty="0"/>
              <a:t>Linha de cache de 64 bytes</a:t>
            </a:r>
            <a:endParaRPr lang="es-AR" dirty="0"/>
          </a:p>
          <a:p>
            <a:pPr lvl="1"/>
            <a:r>
              <a:rPr lang="pt-BR" dirty="0"/>
              <a:t>4-way set </a:t>
            </a:r>
            <a:r>
              <a:rPr lang="pt-BR" dirty="0" err="1"/>
              <a:t>associative</a:t>
            </a:r>
            <a:r>
              <a:rPr lang="pt-BR" dirty="0"/>
              <a:t>	</a:t>
            </a:r>
            <a:endParaRPr lang="es-AR" dirty="0"/>
          </a:p>
          <a:p>
            <a:br>
              <a:rPr lang="pt-BR" dirty="0"/>
            </a:br>
            <a:endParaRPr lang="pt-BR" dirty="0"/>
          </a:p>
          <a:p>
            <a:pPr marL="377886" lvl="1" indent="0">
              <a:buNone/>
            </a:pP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015E0-FF4B-44BD-BA6C-648DAC072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L2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1D4F-2F43-47CC-B650-9EE8C9925B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Instruções e Dados sem sistemas separados</a:t>
            </a:r>
          </a:p>
          <a:p>
            <a:r>
              <a:rPr lang="pt-BR" dirty="0"/>
              <a:t>128KB, 256KB, 512KB, 1MB e 2MB.</a:t>
            </a:r>
            <a:endParaRPr lang="es-AR" dirty="0"/>
          </a:p>
          <a:p>
            <a:r>
              <a:rPr lang="pt-BR" dirty="0"/>
              <a:t>16-way set </a:t>
            </a:r>
            <a:r>
              <a:rPr lang="pt-BR" dirty="0" err="1"/>
              <a:t>associative</a:t>
            </a:r>
            <a:r>
              <a:rPr lang="pt-BR" dirty="0"/>
              <a:t> </a:t>
            </a:r>
            <a:endParaRPr lang="es-AR" dirty="0"/>
          </a:p>
          <a:p>
            <a:r>
              <a:rPr lang="pt-BR" dirty="0"/>
              <a:t>Comprimento de linha fixa de 64 bytes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7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A38-4B2F-47A6-958F-903B2954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7D67F-9F4E-4081-BBC8-F10B8E335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25860" y="2717800"/>
            <a:ext cx="10453524" cy="3454400"/>
          </a:xfrm>
        </p:spPr>
        <p:txBody>
          <a:bodyPr/>
          <a:lstStyle/>
          <a:p>
            <a:r>
              <a:rPr lang="pt-BR" dirty="0"/>
              <a:t>Decodifica até três instruções ao mesmo tempo, e executa até duas.</a:t>
            </a:r>
          </a:p>
          <a:p>
            <a:r>
              <a:rPr lang="pt-BR" dirty="0"/>
              <a:t>8 estágios</a:t>
            </a:r>
          </a:p>
          <a:p>
            <a:r>
              <a:rPr lang="pt-BR" dirty="0" err="1"/>
              <a:t>Superescalar</a:t>
            </a:r>
            <a:endParaRPr lang="pt-BR" dirty="0"/>
          </a:p>
          <a:p>
            <a:r>
              <a:rPr lang="pt-BR" dirty="0"/>
              <a:t>Dual </a:t>
            </a:r>
            <a:r>
              <a:rPr lang="pt-BR" dirty="0" err="1"/>
              <a:t>issue</a:t>
            </a:r>
            <a:r>
              <a:rPr lang="pt-BR" dirty="0"/>
              <a:t> simétrico</a:t>
            </a:r>
          </a:p>
          <a:p>
            <a:r>
              <a:rPr lang="pt-BR" dirty="0"/>
              <a:t>In </a:t>
            </a:r>
            <a:r>
              <a:rPr lang="pt-BR" dirty="0" err="1"/>
              <a:t>order</a:t>
            </a:r>
            <a:r>
              <a:rPr lang="pt-BR" dirty="0"/>
              <a:t> </a:t>
            </a:r>
          </a:p>
          <a:p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0D9E1-DB67-46F8-87D2-A84379EC7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2" y="1628800"/>
            <a:ext cx="1026094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85B1-4107-4588-88DF-45BC794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e área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09FE-89BE-46AF-82FD-65F5933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5735" y="1844824"/>
            <a:ext cx="5078677" cy="4470400"/>
          </a:xfrm>
        </p:spPr>
        <p:txBody>
          <a:bodyPr/>
          <a:lstStyle/>
          <a:p>
            <a:pPr lvl="1"/>
            <a:r>
              <a:rPr lang="pt-BR" sz="3200" dirty="0"/>
              <a:t>865mW </a:t>
            </a:r>
          </a:p>
          <a:p>
            <a:pPr lvl="2"/>
            <a:r>
              <a:rPr lang="pt-BR" sz="2800" dirty="0"/>
              <a:t>4 núcleos ativos</a:t>
            </a:r>
          </a:p>
          <a:p>
            <a:pPr lvl="2"/>
            <a:r>
              <a:rPr lang="pt-BR" sz="2800" dirty="0"/>
              <a:t>1300MHz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Área do núcleo: 0.7mm²</a:t>
            </a:r>
          </a:p>
          <a:p>
            <a:pPr lvl="1"/>
            <a:r>
              <a:rPr lang="pt-BR" sz="3200" dirty="0"/>
              <a:t>Área do cluster: 4.58mm²</a:t>
            </a:r>
          </a:p>
        </p:txBody>
      </p:sp>
      <p:pic>
        <p:nvPicPr>
          <p:cNvPr id="7" name="Picture 6" descr="https://images.anandtech.com/doci/8718/A53-power-curve_575px.png">
            <a:extLst>
              <a:ext uri="{FF2B5EF4-FFF2-40B4-BE49-F238E27FC236}">
                <a16:creationId xmlns:a16="http://schemas.microsoft.com/office/drawing/2014/main" id="{E83FB2BF-3FA7-4DBB-9745-70DA238C5F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21" y="1701800"/>
            <a:ext cx="5041265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BBE-1999-4067-A7DF-402A08F8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por que a ARM domina o mercado?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A3B2E-F4CF-42D8-899B-98C97A1E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10132113" cy="3454400"/>
          </a:xfrm>
        </p:spPr>
        <p:txBody>
          <a:bodyPr/>
          <a:lstStyle/>
          <a:p>
            <a:r>
              <a:rPr lang="pt-BR" dirty="0"/>
              <a:t>Venda de núcleos, não de </a:t>
            </a:r>
            <a:r>
              <a:rPr lang="pt-BR" dirty="0" err="1"/>
              <a:t>SoCs</a:t>
            </a:r>
            <a:endParaRPr lang="pt-BR" dirty="0"/>
          </a:p>
          <a:p>
            <a:r>
              <a:rPr lang="pt-BR" dirty="0"/>
              <a:t>Liberdade ao comprador</a:t>
            </a:r>
          </a:p>
          <a:p>
            <a:r>
              <a:rPr lang="es-AR" dirty="0"/>
              <a:t>Clientes: Qualcomm, </a:t>
            </a:r>
            <a:r>
              <a:rPr lang="es-AR" dirty="0" err="1"/>
              <a:t>Samsumg</a:t>
            </a:r>
            <a:r>
              <a:rPr lang="es-AR" dirty="0"/>
              <a:t>, Apple, Huawei, </a:t>
            </a:r>
            <a:r>
              <a:rPr lang="es-AR" dirty="0" err="1"/>
              <a:t>Nvidia</a:t>
            </a:r>
            <a:r>
              <a:rPr lang="es-AR" dirty="0"/>
              <a:t>, AMD…</a:t>
            </a:r>
          </a:p>
          <a:p>
            <a:r>
              <a:rPr lang="pt-BR" dirty="0"/>
              <a:t>Rumores quanto aos próximos Xbox e Playstation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99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4F7E-F927-4050-BD0A-226637C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</a:t>
            </a:r>
            <a:endParaRPr lang="es-AR" dirty="0"/>
          </a:p>
        </p:txBody>
      </p:sp>
      <p:pic>
        <p:nvPicPr>
          <p:cNvPr id="2050" name="Picture 2" descr="https://www.hardware.com.br/filters:format:(jpeg)/@/static/wp/2018/08/19/783792.jpeg">
            <a:extLst>
              <a:ext uri="{FF2B5EF4-FFF2-40B4-BE49-F238E27FC236}">
                <a16:creationId xmlns:a16="http://schemas.microsoft.com/office/drawing/2014/main" id="{657EF351-89AA-4AC7-AD42-702E082D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672364"/>
            <a:ext cx="10663726" cy="48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0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8F9B-CBA7-4453-8D19-2BAE56C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78114-3CF1-4864-A775-F645176CE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5579-61E3-4D8E-9B7E-9D282CE99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C4CAE-F4A3-459F-BF97-EB661889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DE1D7-04CE-4CD0-AB5F-ECA047646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2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86C5-D4DA-40D3-9E32-68DC788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4297-4921-4A7A-A31D-EE7299BA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História</a:t>
            </a:r>
            <a:r>
              <a:rPr lang="en-US" dirty="0"/>
              <a:t> </a:t>
            </a:r>
            <a:endParaRPr lang="es-AR" dirty="0"/>
          </a:p>
          <a:p>
            <a:pPr lvl="0"/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endParaRPr lang="es-AR" dirty="0"/>
          </a:p>
          <a:p>
            <a:pPr lvl="0"/>
            <a:r>
              <a:rPr lang="pt-BR" dirty="0"/>
              <a:t>Organização da arquitetura </a:t>
            </a:r>
            <a:r>
              <a:rPr lang="pt-BR" dirty="0" err="1"/>
              <a:t>arm</a:t>
            </a:r>
            <a:r>
              <a:rPr lang="pt-BR" dirty="0"/>
              <a:t>, famílias e versões </a:t>
            </a:r>
            <a:endParaRPr lang="es-AR" dirty="0"/>
          </a:p>
          <a:p>
            <a:pPr lvl="0"/>
            <a:r>
              <a:rPr lang="pt-BR" dirty="0"/>
              <a:t>Família </a:t>
            </a:r>
            <a:r>
              <a:rPr lang="pt-BR" dirty="0" err="1"/>
              <a:t>cortex</a:t>
            </a:r>
            <a:r>
              <a:rPr lang="pt-BR" dirty="0"/>
              <a:t> </a:t>
            </a:r>
            <a:endParaRPr lang="es-AR" dirty="0"/>
          </a:p>
          <a:p>
            <a:pPr lvl="0"/>
            <a:r>
              <a:rPr lang="en-US" dirty="0"/>
              <a:t>Armv8, for armv8-a architecture profile </a:t>
            </a:r>
            <a:endParaRPr lang="es-AR" dirty="0"/>
          </a:p>
          <a:p>
            <a:pPr lvl="1"/>
            <a:r>
              <a:rPr lang="en-US" dirty="0"/>
              <a:t> cortex-a53</a:t>
            </a:r>
            <a:r>
              <a:rPr lang="pt-BR" dirty="0"/>
              <a:t> </a:t>
            </a:r>
            <a:endParaRPr lang="es-AR" dirty="0"/>
          </a:p>
          <a:p>
            <a:pPr lvl="1"/>
            <a:r>
              <a:rPr lang="pt-BR" dirty="0"/>
              <a:t> hierarquia de memória no cortex-a53 </a:t>
            </a:r>
            <a:endParaRPr lang="es-AR" dirty="0"/>
          </a:p>
          <a:p>
            <a:pPr lvl="2"/>
            <a:r>
              <a:rPr lang="pt-BR" dirty="0"/>
              <a:t>Cache l1 </a:t>
            </a:r>
            <a:endParaRPr lang="es-AR" dirty="0"/>
          </a:p>
          <a:p>
            <a:pPr lvl="2"/>
            <a:r>
              <a:rPr lang="pt-BR" dirty="0"/>
              <a:t>Cache l2 </a:t>
            </a:r>
            <a:endParaRPr lang="es-AR" dirty="0"/>
          </a:p>
          <a:p>
            <a:pPr lvl="1"/>
            <a:r>
              <a:rPr lang="pt-BR" dirty="0"/>
              <a:t>Pipeline no cortex-a53 </a:t>
            </a:r>
            <a:endParaRPr lang="es-AR" dirty="0"/>
          </a:p>
          <a:p>
            <a:pPr lvl="1"/>
            <a:r>
              <a:rPr lang="pt-BR" dirty="0"/>
              <a:t>Consumo e área no cortex-a53 </a:t>
            </a:r>
          </a:p>
          <a:p>
            <a:pPr lvl="1"/>
            <a:r>
              <a:rPr lang="pt-BR" dirty="0"/>
              <a:t>Performance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6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Uma breve </a:t>
            </a:r>
            <a:r>
              <a:rPr lang="en-US" dirty="0" err="1"/>
              <a:t>história</a:t>
            </a:r>
            <a:r>
              <a:rPr lang="en-US" dirty="0"/>
              <a:t> da Advanced </a:t>
            </a:r>
            <a:r>
              <a:rPr lang="en-US" dirty="0" err="1"/>
              <a:t>Risc</a:t>
            </a:r>
            <a:r>
              <a:rPr lang="en-US" dirty="0"/>
              <a:t> Machine - ARM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Outubro de 1983, </a:t>
            </a:r>
            <a:r>
              <a:rPr lang="pt-BR" dirty="0" err="1"/>
              <a:t>Acorn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LTDA desenvolve o primeiro processador ARM.</a:t>
            </a:r>
          </a:p>
          <a:p>
            <a:r>
              <a:rPr lang="pt-BR" dirty="0"/>
              <a:t>26 de abril de 1985, os protótipos ARM são fabricados pela VLSI Technology e são usados pela primeira vez na BBC Micros: o primeiro processador RISC a ser comercializado.</a:t>
            </a:r>
          </a:p>
          <a:p>
            <a:r>
              <a:rPr lang="pt-BR" dirty="0"/>
              <a:t>Ainda em 1980, </a:t>
            </a:r>
            <a:r>
              <a:rPr lang="pt-BR" dirty="0" err="1"/>
              <a:t>ARMs</a:t>
            </a:r>
            <a:r>
              <a:rPr lang="pt-BR" dirty="0"/>
              <a:t> são usados em desktops </a:t>
            </a:r>
            <a:r>
              <a:rPr lang="pt-BR" dirty="0" err="1"/>
              <a:t>Acorn</a:t>
            </a:r>
            <a:r>
              <a:rPr lang="pt-BR" dirty="0"/>
              <a:t> (</a:t>
            </a:r>
            <a:r>
              <a:rPr lang="pt-BR" dirty="0" err="1"/>
              <a:t>Acorn</a:t>
            </a:r>
            <a:r>
              <a:rPr lang="pt-BR" dirty="0"/>
              <a:t> Archimedes).</a:t>
            </a:r>
          </a:p>
          <a:p>
            <a:r>
              <a:rPr lang="pt-BR" dirty="0"/>
              <a:t>Final dos anos 80, a Apple se junta à </a:t>
            </a:r>
            <a:r>
              <a:rPr lang="pt-BR" dirty="0" err="1"/>
              <a:t>Acorn</a:t>
            </a:r>
            <a:r>
              <a:rPr lang="pt-BR" dirty="0"/>
              <a:t> para desenvolver novas versões do ARM.</a:t>
            </a:r>
          </a:p>
          <a:p>
            <a:r>
              <a:rPr lang="pt-BR" dirty="0"/>
              <a:t>Em novembro de 1990, a ARM LTDA é fundada como resultado de uma “união” entre a </a:t>
            </a:r>
            <a:r>
              <a:rPr lang="pt-BR" dirty="0" err="1"/>
              <a:t>Acorn</a:t>
            </a:r>
            <a:r>
              <a:rPr lang="pt-BR" dirty="0"/>
              <a:t>, Apple e VLSI Technology.</a:t>
            </a:r>
          </a:p>
          <a:p>
            <a:r>
              <a:rPr lang="pt-BR" dirty="0"/>
              <a:t>Ao longo dos anos 90, a ARM tornou-se líder de mercado em processadores embarcados de alto desempenho e baixo consumo de energia.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ARM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32/64 bits LOAD/STORE </a:t>
            </a:r>
          </a:p>
          <a:p>
            <a:r>
              <a:rPr lang="en-US" dirty="0"/>
              <a:t>RISC</a:t>
            </a:r>
          </a:p>
          <a:p>
            <a:r>
              <a:rPr lang="en-US" dirty="0"/>
              <a:t>Instruction set ARM e THUMB (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famílias</a:t>
            </a:r>
            <a:r>
              <a:rPr lang="en-US" dirty="0"/>
              <a:t> </a:t>
            </a:r>
            <a:r>
              <a:rPr lang="en-US" dirty="0" err="1"/>
              <a:t>aceitam</a:t>
            </a:r>
            <a:r>
              <a:rPr lang="en-US" dirty="0"/>
              <a:t> THUMB2)</a:t>
            </a:r>
          </a:p>
          <a:p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e alto </a:t>
            </a:r>
            <a:r>
              <a:rPr lang="en-US" dirty="0" err="1"/>
              <a:t>desempenho</a:t>
            </a:r>
            <a:endParaRPr lang="en-US" dirty="0"/>
          </a:p>
          <a:p>
            <a:r>
              <a:rPr lang="en-US" dirty="0"/>
              <a:t>Pipelines de 3 a 15 </a:t>
            </a:r>
            <a:r>
              <a:rPr lang="en-US" dirty="0" err="1"/>
              <a:t>estágios</a:t>
            </a:r>
            <a:r>
              <a:rPr lang="en-US" dirty="0"/>
              <a:t>, </a:t>
            </a:r>
            <a:r>
              <a:rPr lang="en-US" dirty="0" err="1"/>
              <a:t>dependendo</a:t>
            </a:r>
            <a:r>
              <a:rPr lang="en-US" dirty="0"/>
              <a:t> da </a:t>
            </a:r>
            <a:r>
              <a:rPr lang="en-US" dirty="0" err="1"/>
              <a:t>família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343B-B4F2-4215-B31B-110AEB9E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r>
              <a:rPr lang="pt-BR" dirty="0"/>
              <a:t>Famílias, versões, aplicações</a:t>
            </a:r>
            <a:endParaRPr lang="es-A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0E121-8C69-4BD9-9541-829535E5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960" y="1294375"/>
            <a:ext cx="8136904" cy="5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36A0F-B6F6-48C9-803B-98C57BA8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A0406-4FAD-4615-9457-BB28BAC9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754EA-3B6B-4914-B726-392547785898}"/>
              </a:ext>
            </a:extLst>
          </p:cNvPr>
          <p:cNvSpPr txBox="1"/>
          <p:nvPr/>
        </p:nvSpPr>
        <p:spPr>
          <a:xfrm>
            <a:off x="7246540" y="188640"/>
            <a:ext cx="43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Organização da arquitetura</a:t>
            </a:r>
            <a:endParaRPr lang="es-A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9BC-F53F-41B7-9CE4-EAA27315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CORTEX</a:t>
            </a:r>
            <a:endParaRPr lang="es-AR" dirty="0"/>
          </a:p>
        </p:txBody>
      </p:sp>
      <p:pic>
        <p:nvPicPr>
          <p:cNvPr id="4" name="Content Placeholder 3" descr="Resultado de imagem para armv8 a, r or m applications">
            <a:extLst>
              <a:ext uri="{FF2B5EF4-FFF2-40B4-BE49-F238E27FC236}">
                <a16:creationId xmlns:a16="http://schemas.microsoft.com/office/drawing/2014/main" id="{75D98CC7-E0DB-4B2B-9C2F-4FE1CA1320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72816"/>
            <a:ext cx="9907383" cy="443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8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2" name="Picture 4" descr="Resultado de imagem para arm families">
            <a:extLst>
              <a:ext uri="{FF2B5EF4-FFF2-40B4-BE49-F238E27FC236}">
                <a16:creationId xmlns:a16="http://schemas.microsoft.com/office/drawing/2014/main" id="{C85478FA-CAC4-45D0-94D5-86E13C9C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218882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0C0-61BE-48F3-9657-B214ECC3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CORTEX, perfil A, versão ARMv8</a:t>
            </a:r>
            <a:endParaRPr lang="es-AR" dirty="0"/>
          </a:p>
        </p:txBody>
      </p:sp>
      <p:pic>
        <p:nvPicPr>
          <p:cNvPr id="5" name="Content Placeholder 4" descr="http://hexus.net/media/uploaded/2016/5/65ce38d1-cf52-4389-a03f-a37eef8fe5e3.png">
            <a:extLst>
              <a:ext uri="{FF2B5EF4-FFF2-40B4-BE49-F238E27FC236}">
                <a16:creationId xmlns:a16="http://schemas.microsoft.com/office/drawing/2014/main" id="{B6361B8B-7804-4944-AEBF-65921774438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556792"/>
            <a:ext cx="10038640" cy="4876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7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1292</TotalTime>
  <Words>479</Words>
  <Application>Microsoft Office PowerPoint</Application>
  <PresentationFormat>Custom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ARQUITETURA ARM </vt:lpstr>
      <vt:lpstr>AGENDA </vt:lpstr>
      <vt:lpstr>Uma breve história da Advanced Risc Machine - ARM</vt:lpstr>
      <vt:lpstr>Características principais da arquitetura ARM</vt:lpstr>
      <vt:lpstr>Famílias, versões, aplicações</vt:lpstr>
      <vt:lpstr>PowerPoint Presentation</vt:lpstr>
      <vt:lpstr>Família CORTEX</vt:lpstr>
      <vt:lpstr>Two Content Layout with Table</vt:lpstr>
      <vt:lpstr>Família CORTEX, perfil A, versão ARMv8</vt:lpstr>
      <vt:lpstr>Cortex-A53</vt:lpstr>
      <vt:lpstr>Hierarquia de memória no Cortex® -A53</vt:lpstr>
      <vt:lpstr>Cache no Cortex® -A53</vt:lpstr>
      <vt:lpstr>Pipeline no Cortex® -A53</vt:lpstr>
      <vt:lpstr>Consumo e área no Cortex® -A53</vt:lpstr>
      <vt:lpstr>Mas por que a ARM domina o mercado?</vt:lpstr>
      <vt:lpstr>Performance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ARM</dc:title>
  <dc:creator>Accorsi, Pedro</dc:creator>
  <cp:lastModifiedBy>Accorsi, Pedro</cp:lastModifiedBy>
  <cp:revision>70</cp:revision>
  <dcterms:created xsi:type="dcterms:W3CDTF">2019-06-08T16:42:31Z</dcterms:created>
  <dcterms:modified xsi:type="dcterms:W3CDTF">2019-06-11T16:54:13Z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