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10" r:id="rId2"/>
    <p:sldId id="257" r:id="rId3"/>
    <p:sldId id="258" r:id="rId4"/>
    <p:sldId id="285" r:id="rId5"/>
    <p:sldId id="286" r:id="rId6"/>
    <p:sldId id="287" r:id="rId7"/>
    <p:sldId id="265" r:id="rId8"/>
    <p:sldId id="288" r:id="rId9"/>
    <p:sldId id="294" r:id="rId10"/>
    <p:sldId id="295" r:id="rId11"/>
    <p:sldId id="296" r:id="rId12"/>
    <p:sldId id="299" r:id="rId13"/>
    <p:sldId id="297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1" r:id="rId26"/>
    <p:sldId id="312" r:id="rId27"/>
    <p:sldId id="313" r:id="rId28"/>
    <p:sldId id="314" r:id="rId29"/>
    <p:sldId id="315" r:id="rId30"/>
    <p:sldId id="316" r:id="rId31"/>
    <p:sldId id="322" r:id="rId32"/>
    <p:sldId id="330" r:id="rId33"/>
    <p:sldId id="326" r:id="rId34"/>
    <p:sldId id="321" r:id="rId35"/>
    <p:sldId id="317" r:id="rId36"/>
    <p:sldId id="319" r:id="rId37"/>
    <p:sldId id="320" r:id="rId38"/>
    <p:sldId id="328" r:id="rId39"/>
    <p:sldId id="327" r:id="rId40"/>
    <p:sldId id="329" r:id="rId41"/>
    <p:sldId id="324" r:id="rId42"/>
    <p:sldId id="325" r:id="rId43"/>
    <p:sldId id="282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5BE"/>
    <a:srgbClr val="7F7F7F"/>
    <a:srgbClr val="2F4370"/>
    <a:srgbClr val="2F4270"/>
    <a:srgbClr val="000000"/>
    <a:srgbClr val="FFFFFF"/>
    <a:srgbClr val="EE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6" y="9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DD271-CC85-43D3-8747-CD37E241957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BA4254-6F34-422B-BFDC-1726E875D552}">
      <dgm:prSet phldrT="[文本]"/>
      <dgm:spPr/>
      <dgm:t>
        <a:bodyPr/>
        <a:lstStyle/>
        <a:p>
          <a:endParaRPr lang="zh-CN" altLang="en-US" dirty="0">
            <a:solidFill>
              <a:srgbClr val="7F7F7F"/>
            </a:solidFill>
          </a:endParaRPr>
        </a:p>
      </dgm:t>
    </dgm:pt>
    <dgm:pt modelId="{33FEC5DF-C37B-4212-BEBA-E37DDAA1D054}" type="parTrans" cxnId="{B6E1582F-4B0F-4032-BF23-5A50FC2D4462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C6FCB0AD-FF1A-4CA5-B650-5FB503146A87}" type="sibTrans" cxnId="{B6E1582F-4B0F-4032-BF23-5A50FC2D4462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230B2B22-FC1A-4BC4-AFE8-C33B57076193}">
      <dgm:prSet phldrT="[文本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RENUMF90</a:t>
          </a:r>
          <a:endParaRPr lang="zh-CN" altLang="en-US" dirty="0">
            <a:solidFill>
              <a:srgbClr val="FF0000"/>
            </a:solidFill>
          </a:endParaRPr>
        </a:p>
      </dgm:t>
    </dgm:pt>
    <dgm:pt modelId="{0E80139A-66AB-4C70-8FD0-A6BFE67A2BC4}" type="parTrans" cxnId="{8933FB9C-A396-47E9-9AAA-769FC7AE77CE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7BC7BA7D-CD49-4956-B8DA-9CD50611344A}" type="sibTrans" cxnId="{8933FB9C-A396-47E9-9AAA-769FC7AE77CE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F1FB7CBF-3F3B-4489-91DE-86AA98AD0341}">
      <dgm:prSet phldrT="[文本]"/>
      <dgm:spPr/>
      <dgm:t>
        <a:bodyPr/>
        <a:lstStyle/>
        <a:p>
          <a:r>
            <a:rPr lang="zh-CN" altLang="en-US" dirty="0">
              <a:solidFill>
                <a:srgbClr val="7F7F7F"/>
              </a:solidFill>
            </a:rPr>
            <a:t>格式转换和数据质控</a:t>
          </a:r>
        </a:p>
      </dgm:t>
    </dgm:pt>
    <dgm:pt modelId="{24A7490B-58FE-453B-9ED0-36A97E6AA55C}" type="parTrans" cxnId="{4C026542-B8E7-41D0-8AEC-51855BF7BFB0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F48B74EE-7084-4A03-BA7F-F1B985822478}" type="sibTrans" cxnId="{4C026542-B8E7-41D0-8AEC-51855BF7BFB0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E465B55D-D9C1-4CFB-8F53-1CD35F61B958}">
      <dgm:prSet phldrT="[文本]"/>
      <dgm:spPr/>
      <dgm:t>
        <a:bodyPr/>
        <a:lstStyle/>
        <a:p>
          <a:endParaRPr lang="zh-CN" altLang="en-US" dirty="0">
            <a:solidFill>
              <a:srgbClr val="7F7F7F"/>
            </a:solidFill>
          </a:endParaRPr>
        </a:p>
      </dgm:t>
    </dgm:pt>
    <dgm:pt modelId="{81A9697C-7768-4014-B8F0-797B0789309E}" type="parTrans" cxnId="{312014AC-A605-4EAE-81C5-8C261F860967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7FD56B42-1066-4C21-A235-74142687EAFC}" type="sibTrans" cxnId="{312014AC-A605-4EAE-81C5-8C261F860967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B9E7F4DB-9D8A-41CD-B9BA-C97067885FFC}">
      <dgm:prSet phldrT="[文本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REMLF90</a:t>
          </a:r>
          <a:r>
            <a:rPr lang="zh-CN" altLang="en-US" dirty="0">
              <a:solidFill>
                <a:srgbClr val="7F7F7F"/>
              </a:solidFill>
            </a:rPr>
            <a:t>或</a:t>
          </a:r>
          <a:r>
            <a:rPr lang="en-US" altLang="zh-CN" dirty="0">
              <a:solidFill>
                <a:srgbClr val="FF0000"/>
              </a:solidFill>
            </a:rPr>
            <a:t>AIREMLF90</a:t>
          </a:r>
          <a:endParaRPr lang="zh-CN" altLang="en-US" dirty="0">
            <a:solidFill>
              <a:srgbClr val="FF0000"/>
            </a:solidFill>
          </a:endParaRPr>
        </a:p>
      </dgm:t>
    </dgm:pt>
    <dgm:pt modelId="{F2137F8B-101E-4F65-8CC5-55EF34AB94AE}" type="parTrans" cxnId="{F5C31A40-BB90-4CEF-A31B-A9942C659FD6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C43FC2A0-ABF0-4CD1-92AC-66221CBDA904}" type="sibTrans" cxnId="{F5C31A40-BB90-4CEF-A31B-A9942C659FD6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E63D1006-265F-43E6-BD12-30CBDF92E7AE}">
      <dgm:prSet phldrT="[文本]"/>
      <dgm:spPr/>
      <dgm:t>
        <a:bodyPr/>
        <a:lstStyle/>
        <a:p>
          <a:r>
            <a:rPr lang="zh-CN" altLang="en-US" dirty="0">
              <a:solidFill>
                <a:srgbClr val="7F7F7F"/>
              </a:solidFill>
            </a:rPr>
            <a:t>方差组分估计（已知方差组分此步骤可省略）</a:t>
          </a:r>
        </a:p>
      </dgm:t>
    </dgm:pt>
    <dgm:pt modelId="{455809C0-195E-46E5-BD5A-84B5D67CE344}" type="parTrans" cxnId="{A5F8DD2A-8F5F-4AC9-AC6D-16BB66AD0939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E8DA20F7-A753-4FC7-ACBF-C7DA5D5FE785}" type="sibTrans" cxnId="{A5F8DD2A-8F5F-4AC9-AC6D-16BB66AD0939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AD8ACD20-F263-41BE-8665-DED8969B2D7F}">
      <dgm:prSet phldrT="[文本]"/>
      <dgm:spPr/>
      <dgm:t>
        <a:bodyPr/>
        <a:lstStyle/>
        <a:p>
          <a:endParaRPr lang="zh-CN" altLang="en-US" dirty="0">
            <a:solidFill>
              <a:srgbClr val="7F7F7F"/>
            </a:solidFill>
          </a:endParaRPr>
        </a:p>
      </dgm:t>
    </dgm:pt>
    <dgm:pt modelId="{B174591B-FCE6-48D8-846A-3BB823D5831C}" type="parTrans" cxnId="{6C5823EE-50E0-4DFD-B035-64E1710D4F4A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A73D5797-86F6-49A3-9678-0361484D2A15}" type="sibTrans" cxnId="{6C5823EE-50E0-4DFD-B035-64E1710D4F4A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1E2E6F71-A737-48FD-BA63-665F593A74F3}">
      <dgm:prSet phldrT="[文本]"/>
      <dgm:spPr/>
      <dgm:t>
        <a:bodyPr/>
        <a:lstStyle/>
        <a:p>
          <a:r>
            <a:rPr lang="en-US" altLang="zh-CN" dirty="0">
              <a:solidFill>
                <a:srgbClr val="FF0000"/>
              </a:solidFill>
            </a:rPr>
            <a:t>BLUPF90</a:t>
          </a:r>
          <a:endParaRPr lang="zh-CN" altLang="en-US" dirty="0">
            <a:solidFill>
              <a:srgbClr val="FF0000"/>
            </a:solidFill>
          </a:endParaRPr>
        </a:p>
      </dgm:t>
    </dgm:pt>
    <dgm:pt modelId="{1812B889-1BCD-478B-9A26-57A6A95A4846}" type="parTrans" cxnId="{AE4223C4-7770-484D-899F-E1B35E566D6C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8A3277A7-4748-4459-B186-B59B52EA177D}" type="sibTrans" cxnId="{AE4223C4-7770-484D-899F-E1B35E566D6C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A758590E-CD22-4FE4-A4CF-9934864C57B2}">
      <dgm:prSet phldrT="[文本]"/>
      <dgm:spPr/>
      <dgm:t>
        <a:bodyPr/>
        <a:lstStyle/>
        <a:p>
          <a:r>
            <a:rPr lang="en-US" altLang="zh-CN" dirty="0">
              <a:solidFill>
                <a:srgbClr val="7F7F7F"/>
              </a:solidFill>
            </a:rPr>
            <a:t>BLUP</a:t>
          </a:r>
          <a:r>
            <a:rPr lang="zh-CN" altLang="en-US" dirty="0">
              <a:solidFill>
                <a:srgbClr val="7F7F7F"/>
              </a:solidFill>
            </a:rPr>
            <a:t>模型求解</a:t>
          </a:r>
        </a:p>
      </dgm:t>
    </dgm:pt>
    <dgm:pt modelId="{9BD8C915-3B3E-4977-B3E8-BAE21BB0E8D8}" type="parTrans" cxnId="{312B1F18-279E-42F3-9B36-2B8BDDA8247E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C659C446-8CA9-49E7-9049-9B05D8A32AE5}" type="sibTrans" cxnId="{312B1F18-279E-42F3-9B36-2B8BDDA8247E}">
      <dgm:prSet/>
      <dgm:spPr/>
      <dgm:t>
        <a:bodyPr/>
        <a:lstStyle/>
        <a:p>
          <a:endParaRPr lang="zh-CN" altLang="en-US">
            <a:solidFill>
              <a:srgbClr val="7F7F7F"/>
            </a:solidFill>
          </a:endParaRPr>
        </a:p>
      </dgm:t>
    </dgm:pt>
    <dgm:pt modelId="{7C5C7EA5-24C5-4D90-ADFC-0E77C44E8D73}" type="pres">
      <dgm:prSet presAssocID="{7FDDD271-CC85-43D3-8747-CD37E2419574}" presName="linearFlow" presStyleCnt="0">
        <dgm:presLayoutVars>
          <dgm:dir/>
          <dgm:animLvl val="lvl"/>
          <dgm:resizeHandles val="exact"/>
        </dgm:presLayoutVars>
      </dgm:prSet>
      <dgm:spPr/>
    </dgm:pt>
    <dgm:pt modelId="{02C36DFD-4BC9-46B0-9BB3-463E10993B38}" type="pres">
      <dgm:prSet presAssocID="{6CBA4254-6F34-422B-BFDC-1726E875D552}" presName="composite" presStyleCnt="0"/>
      <dgm:spPr/>
    </dgm:pt>
    <dgm:pt modelId="{A3D64CE2-89E4-470F-A954-FA95A27E2E82}" type="pres">
      <dgm:prSet presAssocID="{6CBA4254-6F34-422B-BFDC-1726E875D55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FCC2031-DCFB-460B-85B5-15CAA80F19D8}" type="pres">
      <dgm:prSet presAssocID="{6CBA4254-6F34-422B-BFDC-1726E875D552}" presName="descendantText" presStyleLbl="alignAcc1" presStyleIdx="0" presStyleCnt="3">
        <dgm:presLayoutVars>
          <dgm:bulletEnabled val="1"/>
        </dgm:presLayoutVars>
      </dgm:prSet>
      <dgm:spPr/>
    </dgm:pt>
    <dgm:pt modelId="{8E295805-18F0-4B8B-BA37-CBC428AC6DA4}" type="pres">
      <dgm:prSet presAssocID="{C6FCB0AD-FF1A-4CA5-B650-5FB503146A87}" presName="sp" presStyleCnt="0"/>
      <dgm:spPr/>
    </dgm:pt>
    <dgm:pt modelId="{99BCFC03-C212-4CE3-BE07-18E110FFFB53}" type="pres">
      <dgm:prSet presAssocID="{E465B55D-D9C1-4CFB-8F53-1CD35F61B958}" presName="composite" presStyleCnt="0"/>
      <dgm:spPr/>
    </dgm:pt>
    <dgm:pt modelId="{42434F56-2DD4-41BC-BBB7-0E7F10FB9479}" type="pres">
      <dgm:prSet presAssocID="{E465B55D-D9C1-4CFB-8F53-1CD35F61B95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437B990-8BBF-4B9C-95EF-824F9EFDCE0A}" type="pres">
      <dgm:prSet presAssocID="{E465B55D-D9C1-4CFB-8F53-1CD35F61B958}" presName="descendantText" presStyleLbl="alignAcc1" presStyleIdx="1" presStyleCnt="3">
        <dgm:presLayoutVars>
          <dgm:bulletEnabled val="1"/>
        </dgm:presLayoutVars>
      </dgm:prSet>
      <dgm:spPr/>
    </dgm:pt>
    <dgm:pt modelId="{183ED6D1-AFDF-4B8D-8F90-A928C47C85AA}" type="pres">
      <dgm:prSet presAssocID="{7FD56B42-1066-4C21-A235-74142687EAFC}" presName="sp" presStyleCnt="0"/>
      <dgm:spPr/>
    </dgm:pt>
    <dgm:pt modelId="{81948BD6-B0CA-42FF-B616-FB9420D92038}" type="pres">
      <dgm:prSet presAssocID="{AD8ACD20-F263-41BE-8665-DED8969B2D7F}" presName="composite" presStyleCnt="0"/>
      <dgm:spPr/>
    </dgm:pt>
    <dgm:pt modelId="{46F8DB6B-AB6A-4D07-81FC-A429A3409736}" type="pres">
      <dgm:prSet presAssocID="{AD8ACD20-F263-41BE-8665-DED8969B2D7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E0C19BF-C15C-4A31-A65C-CE450D296524}" type="pres">
      <dgm:prSet presAssocID="{AD8ACD20-F263-41BE-8665-DED8969B2D7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944B80D-6521-4592-A540-FABB8FF4FB53}" type="presOf" srcId="{F1FB7CBF-3F3B-4489-91DE-86AA98AD0341}" destId="{4FCC2031-DCFB-460B-85B5-15CAA80F19D8}" srcOrd="0" destOrd="1" presId="urn:microsoft.com/office/officeart/2005/8/layout/chevron2"/>
    <dgm:cxn modelId="{312B1F18-279E-42F3-9B36-2B8BDDA8247E}" srcId="{AD8ACD20-F263-41BE-8665-DED8969B2D7F}" destId="{A758590E-CD22-4FE4-A4CF-9934864C57B2}" srcOrd="1" destOrd="0" parTransId="{9BD8C915-3B3E-4977-B3E8-BAE21BB0E8D8}" sibTransId="{C659C446-8CA9-49E7-9049-9B05D8A32AE5}"/>
    <dgm:cxn modelId="{EDEB2021-1523-40DF-9A4B-9974E342FD8A}" type="presOf" srcId="{B9E7F4DB-9D8A-41CD-B9BA-C97067885FFC}" destId="{5437B990-8BBF-4B9C-95EF-824F9EFDCE0A}" srcOrd="0" destOrd="0" presId="urn:microsoft.com/office/officeart/2005/8/layout/chevron2"/>
    <dgm:cxn modelId="{A5F8DD2A-8F5F-4AC9-AC6D-16BB66AD0939}" srcId="{E465B55D-D9C1-4CFB-8F53-1CD35F61B958}" destId="{E63D1006-265F-43E6-BD12-30CBDF92E7AE}" srcOrd="1" destOrd="0" parTransId="{455809C0-195E-46E5-BD5A-84B5D67CE344}" sibTransId="{E8DA20F7-A753-4FC7-ACBF-C7DA5D5FE785}"/>
    <dgm:cxn modelId="{B6E1582F-4B0F-4032-BF23-5A50FC2D4462}" srcId="{7FDDD271-CC85-43D3-8747-CD37E2419574}" destId="{6CBA4254-6F34-422B-BFDC-1726E875D552}" srcOrd="0" destOrd="0" parTransId="{33FEC5DF-C37B-4212-BEBA-E37DDAA1D054}" sibTransId="{C6FCB0AD-FF1A-4CA5-B650-5FB503146A87}"/>
    <dgm:cxn modelId="{F5C31A40-BB90-4CEF-A31B-A9942C659FD6}" srcId="{E465B55D-D9C1-4CFB-8F53-1CD35F61B958}" destId="{B9E7F4DB-9D8A-41CD-B9BA-C97067885FFC}" srcOrd="0" destOrd="0" parTransId="{F2137F8B-101E-4F65-8CC5-55EF34AB94AE}" sibTransId="{C43FC2A0-ABF0-4CD1-92AC-66221CBDA904}"/>
    <dgm:cxn modelId="{185F8F5C-9794-498B-BC72-D5365BA2ACA5}" type="presOf" srcId="{A758590E-CD22-4FE4-A4CF-9934864C57B2}" destId="{5E0C19BF-C15C-4A31-A65C-CE450D296524}" srcOrd="0" destOrd="1" presId="urn:microsoft.com/office/officeart/2005/8/layout/chevron2"/>
    <dgm:cxn modelId="{4C026542-B8E7-41D0-8AEC-51855BF7BFB0}" srcId="{6CBA4254-6F34-422B-BFDC-1726E875D552}" destId="{F1FB7CBF-3F3B-4489-91DE-86AA98AD0341}" srcOrd="1" destOrd="0" parTransId="{24A7490B-58FE-453B-9ED0-36A97E6AA55C}" sibTransId="{F48B74EE-7084-4A03-BA7F-F1B985822478}"/>
    <dgm:cxn modelId="{D7DDF04C-6ED4-4AF5-9E3F-32C32E7FE12D}" type="presOf" srcId="{E465B55D-D9C1-4CFB-8F53-1CD35F61B958}" destId="{42434F56-2DD4-41BC-BBB7-0E7F10FB9479}" srcOrd="0" destOrd="0" presId="urn:microsoft.com/office/officeart/2005/8/layout/chevron2"/>
    <dgm:cxn modelId="{86EE9F76-1DB6-4FEB-92E1-36F6B08759E2}" type="presOf" srcId="{7FDDD271-CC85-43D3-8747-CD37E2419574}" destId="{7C5C7EA5-24C5-4D90-ADFC-0E77C44E8D73}" srcOrd="0" destOrd="0" presId="urn:microsoft.com/office/officeart/2005/8/layout/chevron2"/>
    <dgm:cxn modelId="{6034FA7A-C506-4FE7-A7D5-512CD2B33AA4}" type="presOf" srcId="{230B2B22-FC1A-4BC4-AFE8-C33B57076193}" destId="{4FCC2031-DCFB-460B-85B5-15CAA80F19D8}" srcOrd="0" destOrd="0" presId="urn:microsoft.com/office/officeart/2005/8/layout/chevron2"/>
    <dgm:cxn modelId="{414E0A80-71E8-45F9-B931-4A41D221391E}" type="presOf" srcId="{E63D1006-265F-43E6-BD12-30CBDF92E7AE}" destId="{5437B990-8BBF-4B9C-95EF-824F9EFDCE0A}" srcOrd="0" destOrd="1" presId="urn:microsoft.com/office/officeart/2005/8/layout/chevron2"/>
    <dgm:cxn modelId="{8933FB9C-A396-47E9-9AAA-769FC7AE77CE}" srcId="{6CBA4254-6F34-422B-BFDC-1726E875D552}" destId="{230B2B22-FC1A-4BC4-AFE8-C33B57076193}" srcOrd="0" destOrd="0" parTransId="{0E80139A-66AB-4C70-8FD0-A6BFE67A2BC4}" sibTransId="{7BC7BA7D-CD49-4956-B8DA-9CD50611344A}"/>
    <dgm:cxn modelId="{5D4615A7-D245-4F65-8F3A-5A8A24854FA4}" type="presOf" srcId="{1E2E6F71-A737-48FD-BA63-665F593A74F3}" destId="{5E0C19BF-C15C-4A31-A65C-CE450D296524}" srcOrd="0" destOrd="0" presId="urn:microsoft.com/office/officeart/2005/8/layout/chevron2"/>
    <dgm:cxn modelId="{312014AC-A605-4EAE-81C5-8C261F860967}" srcId="{7FDDD271-CC85-43D3-8747-CD37E2419574}" destId="{E465B55D-D9C1-4CFB-8F53-1CD35F61B958}" srcOrd="1" destOrd="0" parTransId="{81A9697C-7768-4014-B8F0-797B0789309E}" sibTransId="{7FD56B42-1066-4C21-A235-74142687EAFC}"/>
    <dgm:cxn modelId="{AE4223C4-7770-484D-899F-E1B35E566D6C}" srcId="{AD8ACD20-F263-41BE-8665-DED8969B2D7F}" destId="{1E2E6F71-A737-48FD-BA63-665F593A74F3}" srcOrd="0" destOrd="0" parTransId="{1812B889-1BCD-478B-9A26-57A6A95A4846}" sibTransId="{8A3277A7-4748-4459-B186-B59B52EA177D}"/>
    <dgm:cxn modelId="{1DBFF3CA-302D-4568-B78B-5D83DAFD0BA7}" type="presOf" srcId="{AD8ACD20-F263-41BE-8665-DED8969B2D7F}" destId="{46F8DB6B-AB6A-4D07-81FC-A429A3409736}" srcOrd="0" destOrd="0" presId="urn:microsoft.com/office/officeart/2005/8/layout/chevron2"/>
    <dgm:cxn modelId="{6C5823EE-50E0-4DFD-B035-64E1710D4F4A}" srcId="{7FDDD271-CC85-43D3-8747-CD37E2419574}" destId="{AD8ACD20-F263-41BE-8665-DED8969B2D7F}" srcOrd="2" destOrd="0" parTransId="{B174591B-FCE6-48D8-846A-3BB823D5831C}" sibTransId="{A73D5797-86F6-49A3-9678-0361484D2A15}"/>
    <dgm:cxn modelId="{FB01A3F9-4884-49BE-A6A9-558C4D7150E3}" type="presOf" srcId="{6CBA4254-6F34-422B-BFDC-1726E875D552}" destId="{A3D64CE2-89E4-470F-A954-FA95A27E2E82}" srcOrd="0" destOrd="0" presId="urn:microsoft.com/office/officeart/2005/8/layout/chevron2"/>
    <dgm:cxn modelId="{99A6968F-0D5E-4519-81EA-DE7C120859F6}" type="presParOf" srcId="{7C5C7EA5-24C5-4D90-ADFC-0E77C44E8D73}" destId="{02C36DFD-4BC9-46B0-9BB3-463E10993B38}" srcOrd="0" destOrd="0" presId="urn:microsoft.com/office/officeart/2005/8/layout/chevron2"/>
    <dgm:cxn modelId="{790D3050-A0BC-4A72-A28E-7C056C7BBF3F}" type="presParOf" srcId="{02C36DFD-4BC9-46B0-9BB3-463E10993B38}" destId="{A3D64CE2-89E4-470F-A954-FA95A27E2E82}" srcOrd="0" destOrd="0" presId="urn:microsoft.com/office/officeart/2005/8/layout/chevron2"/>
    <dgm:cxn modelId="{A464206B-28F5-4C83-86F4-C8E1B6623A50}" type="presParOf" srcId="{02C36DFD-4BC9-46B0-9BB3-463E10993B38}" destId="{4FCC2031-DCFB-460B-85B5-15CAA80F19D8}" srcOrd="1" destOrd="0" presId="urn:microsoft.com/office/officeart/2005/8/layout/chevron2"/>
    <dgm:cxn modelId="{70599C83-3C66-4959-8088-DA5B2F3F73E9}" type="presParOf" srcId="{7C5C7EA5-24C5-4D90-ADFC-0E77C44E8D73}" destId="{8E295805-18F0-4B8B-BA37-CBC428AC6DA4}" srcOrd="1" destOrd="0" presId="urn:microsoft.com/office/officeart/2005/8/layout/chevron2"/>
    <dgm:cxn modelId="{DAC31BA4-FF15-4FEC-8EDE-5DA85296C5EB}" type="presParOf" srcId="{7C5C7EA5-24C5-4D90-ADFC-0E77C44E8D73}" destId="{99BCFC03-C212-4CE3-BE07-18E110FFFB53}" srcOrd="2" destOrd="0" presId="urn:microsoft.com/office/officeart/2005/8/layout/chevron2"/>
    <dgm:cxn modelId="{1D5045F5-ED16-404E-8AA2-A6A5773CE5CE}" type="presParOf" srcId="{99BCFC03-C212-4CE3-BE07-18E110FFFB53}" destId="{42434F56-2DD4-41BC-BBB7-0E7F10FB9479}" srcOrd="0" destOrd="0" presId="urn:microsoft.com/office/officeart/2005/8/layout/chevron2"/>
    <dgm:cxn modelId="{F7FF37FF-098E-4E5D-A8F6-44A8D66E6AC7}" type="presParOf" srcId="{99BCFC03-C212-4CE3-BE07-18E110FFFB53}" destId="{5437B990-8BBF-4B9C-95EF-824F9EFDCE0A}" srcOrd="1" destOrd="0" presId="urn:microsoft.com/office/officeart/2005/8/layout/chevron2"/>
    <dgm:cxn modelId="{80E9C72C-5208-4826-B135-6D300A7D0D52}" type="presParOf" srcId="{7C5C7EA5-24C5-4D90-ADFC-0E77C44E8D73}" destId="{183ED6D1-AFDF-4B8D-8F90-A928C47C85AA}" srcOrd="3" destOrd="0" presId="urn:microsoft.com/office/officeart/2005/8/layout/chevron2"/>
    <dgm:cxn modelId="{284C44D1-2946-42EF-B7C3-B847D40F0F63}" type="presParOf" srcId="{7C5C7EA5-24C5-4D90-ADFC-0E77C44E8D73}" destId="{81948BD6-B0CA-42FF-B616-FB9420D92038}" srcOrd="4" destOrd="0" presId="urn:microsoft.com/office/officeart/2005/8/layout/chevron2"/>
    <dgm:cxn modelId="{609BEACF-6B46-4647-95DC-4EAC0260D477}" type="presParOf" srcId="{81948BD6-B0CA-42FF-B616-FB9420D92038}" destId="{46F8DB6B-AB6A-4D07-81FC-A429A3409736}" srcOrd="0" destOrd="0" presId="urn:microsoft.com/office/officeart/2005/8/layout/chevron2"/>
    <dgm:cxn modelId="{3593B9E1-31E7-4DF9-ADB7-2F3304869048}" type="presParOf" srcId="{81948BD6-B0CA-42FF-B616-FB9420D92038}" destId="{5E0C19BF-C15C-4A31-A65C-CE450D29652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64CE2-89E4-470F-A954-FA95A27E2E82}">
      <dsp:nvSpPr>
        <dsp:cNvPr id="0" name=""/>
        <dsp:cNvSpPr/>
      </dsp:nvSpPr>
      <dsp:spPr>
        <a:xfrm rot="5400000">
          <a:off x="-179546" y="180930"/>
          <a:ext cx="1196974" cy="8378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>
            <a:solidFill>
              <a:srgbClr val="7F7F7F"/>
            </a:solidFill>
          </a:endParaRPr>
        </a:p>
      </dsp:txBody>
      <dsp:txXfrm rot="-5400000">
        <a:off x="0" y="420325"/>
        <a:ext cx="837882" cy="359092"/>
      </dsp:txXfrm>
    </dsp:sp>
    <dsp:sp modelId="{4FCC2031-DCFB-460B-85B5-15CAA80F19D8}">
      <dsp:nvSpPr>
        <dsp:cNvPr id="0" name=""/>
        <dsp:cNvSpPr/>
      </dsp:nvSpPr>
      <dsp:spPr>
        <a:xfrm rot="5400000">
          <a:off x="4479933" y="-3640667"/>
          <a:ext cx="778033" cy="8062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>
              <a:solidFill>
                <a:srgbClr val="FF0000"/>
              </a:solidFill>
            </a:rPr>
            <a:t>RENUMF90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rgbClr val="7F7F7F"/>
              </a:solidFill>
            </a:rPr>
            <a:t>格式转换和数据质控</a:t>
          </a:r>
        </a:p>
      </dsp:txBody>
      <dsp:txXfrm rot="-5400000">
        <a:off x="837882" y="39364"/>
        <a:ext cx="8024156" cy="702073"/>
      </dsp:txXfrm>
    </dsp:sp>
    <dsp:sp modelId="{42434F56-2DD4-41BC-BBB7-0E7F10FB9479}">
      <dsp:nvSpPr>
        <dsp:cNvPr id="0" name=""/>
        <dsp:cNvSpPr/>
      </dsp:nvSpPr>
      <dsp:spPr>
        <a:xfrm rot="5400000">
          <a:off x="-179546" y="1177025"/>
          <a:ext cx="1196974" cy="8378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>
            <a:solidFill>
              <a:srgbClr val="7F7F7F"/>
            </a:solidFill>
          </a:endParaRPr>
        </a:p>
      </dsp:txBody>
      <dsp:txXfrm rot="-5400000">
        <a:off x="0" y="1416420"/>
        <a:ext cx="837882" cy="359092"/>
      </dsp:txXfrm>
    </dsp:sp>
    <dsp:sp modelId="{5437B990-8BBF-4B9C-95EF-824F9EFDCE0A}">
      <dsp:nvSpPr>
        <dsp:cNvPr id="0" name=""/>
        <dsp:cNvSpPr/>
      </dsp:nvSpPr>
      <dsp:spPr>
        <a:xfrm rot="5400000">
          <a:off x="4479933" y="-2644572"/>
          <a:ext cx="778033" cy="8062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>
              <a:solidFill>
                <a:srgbClr val="FF0000"/>
              </a:solidFill>
            </a:rPr>
            <a:t>REMLF90</a:t>
          </a:r>
          <a:r>
            <a:rPr lang="zh-CN" altLang="en-US" sz="1900" kern="1200" dirty="0">
              <a:solidFill>
                <a:srgbClr val="7F7F7F"/>
              </a:solidFill>
            </a:rPr>
            <a:t>或</a:t>
          </a:r>
          <a:r>
            <a:rPr lang="en-US" altLang="zh-CN" sz="1900" kern="1200" dirty="0">
              <a:solidFill>
                <a:srgbClr val="FF0000"/>
              </a:solidFill>
            </a:rPr>
            <a:t>AIREMLF90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solidFill>
                <a:srgbClr val="7F7F7F"/>
              </a:solidFill>
            </a:rPr>
            <a:t>方差组分估计（已知方差组分此步骤可省略）</a:t>
          </a:r>
        </a:p>
      </dsp:txBody>
      <dsp:txXfrm rot="-5400000">
        <a:off x="837882" y="1035459"/>
        <a:ext cx="8024156" cy="702073"/>
      </dsp:txXfrm>
    </dsp:sp>
    <dsp:sp modelId="{46F8DB6B-AB6A-4D07-81FC-A429A3409736}">
      <dsp:nvSpPr>
        <dsp:cNvPr id="0" name=""/>
        <dsp:cNvSpPr/>
      </dsp:nvSpPr>
      <dsp:spPr>
        <a:xfrm rot="5400000">
          <a:off x="-179546" y="2173120"/>
          <a:ext cx="1196974" cy="8378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>
            <a:solidFill>
              <a:srgbClr val="7F7F7F"/>
            </a:solidFill>
          </a:endParaRPr>
        </a:p>
      </dsp:txBody>
      <dsp:txXfrm rot="-5400000">
        <a:off x="0" y="2412515"/>
        <a:ext cx="837882" cy="359092"/>
      </dsp:txXfrm>
    </dsp:sp>
    <dsp:sp modelId="{5E0C19BF-C15C-4A31-A65C-CE450D296524}">
      <dsp:nvSpPr>
        <dsp:cNvPr id="0" name=""/>
        <dsp:cNvSpPr/>
      </dsp:nvSpPr>
      <dsp:spPr>
        <a:xfrm rot="5400000">
          <a:off x="4479933" y="-1648477"/>
          <a:ext cx="778033" cy="80621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>
              <a:solidFill>
                <a:srgbClr val="FF0000"/>
              </a:solidFill>
            </a:rPr>
            <a:t>BLUPF90</a:t>
          </a:r>
          <a:endParaRPr lang="zh-CN" altLang="en-US" sz="1900" kern="1200" dirty="0">
            <a:solidFill>
              <a:srgbClr val="FF0000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>
              <a:solidFill>
                <a:srgbClr val="7F7F7F"/>
              </a:solidFill>
            </a:rPr>
            <a:t>BLUP</a:t>
          </a:r>
          <a:r>
            <a:rPr lang="zh-CN" altLang="en-US" sz="1900" kern="1200" dirty="0">
              <a:solidFill>
                <a:srgbClr val="7F7F7F"/>
              </a:solidFill>
            </a:rPr>
            <a:t>模型求解</a:t>
          </a:r>
        </a:p>
      </dsp:txBody>
      <dsp:txXfrm rot="-5400000">
        <a:off x="837882" y="2031554"/>
        <a:ext cx="8024156" cy="702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4CB98-3C51-46C9-BB4E-EDCC54736D13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B7F7E-B955-4B8D-A9F1-CA4A75BDE4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2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67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8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48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7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220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56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5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68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87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71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3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26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226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5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50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7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9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996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4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594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40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69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74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55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69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53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76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62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706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518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46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1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3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09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3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B7F7E-B955-4B8D-A9F1-CA4A75BDE4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3D55-5C6C-4FD8-903C-A19B7844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78216C-FE62-49C4-A7CF-7BD360F86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6157A-3E55-4B63-A59E-9BEA082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21225-FB4B-468E-8977-7293238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76916-B7B6-4842-A943-202527FF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99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473E3-4E7F-4057-91F4-57DFFEEE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C2B28-02B5-44C9-ADCF-B495F40BF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9E08A-8ECB-49A6-AD1C-2D433424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271B3-F086-4830-B61E-81D4A83F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7BC65-D774-429F-9D84-438DFFBD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3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B8D64E-F4BB-4A1E-9958-A14F5B83A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5254D-7BD7-4FCB-8CB5-C56782945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A7DB8-1809-4C3F-849C-1DE5CBD2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06FCA-6B5B-49C0-9C7C-3AFCC526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BEAD4-5A55-496C-B29A-B73DA48A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93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117C9-6FCF-4C1B-8DD6-D998B7AC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B789D-97CC-4D9F-86F8-80B807B3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7DA56-C55E-4878-BDF0-7E5720C2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7B416-BAFE-4DFC-8E32-0F288C01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CE13D7-41AD-4DFD-8A1E-CE848C27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3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42165-6AA6-4E31-8F05-106BEEF8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F5580-1326-49CE-851E-B2A83A0A4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80B07-321C-46BB-AAAD-00E05D7E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6A9BC-40B4-4A43-8FB6-78F0E2D4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F15CB-C950-4A4F-89FE-C87A26D9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72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14905-EB40-4812-95C4-02F75C78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18FDA-704C-4833-A8FB-EA134A89E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779A79-54F1-49EF-BEC4-231E359C4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6AA074-774C-483C-8E49-8F45B311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BD0D0-81DC-4647-90AF-F8DE2DCE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B83627-E583-436B-9CD4-5FAF5155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3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58723-F9BA-446E-8BF2-C6042C0A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B0BB4-CD3C-430E-A177-1404F7F62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DC5DE7-1B27-4FAA-889C-547A193E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3A6789-1440-43B3-AF48-694C96010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5CEA3-2D1B-4186-B46B-9C8E212B5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8C384-AD1A-427E-A97E-112D1D1C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E11311-F01D-4080-8ED0-42EA8204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28F306-BCD9-4F2C-909A-156A8DE4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5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34048-F6D9-485F-97A6-A5381357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E01F-3BFE-4C9E-BB01-F55BF55D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02B2C3-76DC-4C60-975A-017BC006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ECF2F4-79E4-42E8-B7A4-80993A73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7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68DFFD-D87B-497E-B8FB-9677FB48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676FDA-A07C-4CC9-B965-B4E8B8C8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DBD33E-83FA-4C08-8143-6AA6C164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2310-D392-468F-A400-9DF203F6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A33AF-4B70-4DBB-8026-43BA46AE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41EF1-B7C0-4EF0-A127-F10C4A44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6FCE1-1FC1-41E1-A008-E5280F90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8243B-2102-482C-B6B4-320152E2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94325-BBCF-4F8F-B7B4-977D7C9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8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AF0F5-710E-4FD4-A228-2C4ADD56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8EA4E7-08DF-41B9-9AEC-DA924BB27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AECCD-AB9B-496E-BA68-B96DB354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18E35-C462-4FB2-AC44-7BBC6A3E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BEDAF-33B5-4871-872D-C66E1F65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99784-7A6F-42F5-848D-368FA6C4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0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3DF3C6-173F-47E1-919B-374C0B51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05F2C4-C16A-43DE-9DE0-48AEA647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25828-CA1F-41D9-B63D-63A2FDDDB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92BAF-5273-461B-9274-C6CE8EC51D5E}" type="datetimeFigureOut">
              <a:rPr lang="zh-CN" altLang="en-US" smtClean="0"/>
              <a:t>2023/2/20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D2E91-5E0D-43B4-A25B-9A3A3447F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D56D7-A9C1-4D60-ABDB-9DBAA0658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8B51-8EF0-4CE3-B970-84941909B7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2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AU-TeamLiuJF/Tutorial/tree/main/&#36951;&#20256;&#35780;&#20272;&#36719;&#20214;/BLUPF90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6031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8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617"/>
                </a:lnTo>
                <a:lnTo>
                  <a:pt x="12191999" y="6857617"/>
                </a:lnTo>
                <a:lnTo>
                  <a:pt x="12191999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12191999" y="0"/>
                </a:moveTo>
                <a:lnTo>
                  <a:pt x="0" y="0"/>
                </a:lnTo>
              </a:path>
            </a:pathLst>
          </a:custGeom>
          <a:ln w="12954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6877" y="1323687"/>
            <a:ext cx="747227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6000" b="1" dirty="0">
                <a:solidFill>
                  <a:srgbClr val="FFFFFF"/>
                </a:solidFill>
              </a:rPr>
              <a:t>BLUPF90</a:t>
            </a:r>
            <a:r>
              <a:rPr lang="zh-CN" altLang="en-US" sz="6000" dirty="0">
                <a:solidFill>
                  <a:srgbClr val="FFFFFF"/>
                </a:solidFill>
              </a:rPr>
              <a:t>软件基本介绍</a:t>
            </a:r>
            <a:endParaRPr sz="60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3955" y="2571873"/>
            <a:ext cx="6501776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5735" algn="l"/>
                <a:tab pos="3926204" algn="l"/>
              </a:tabLst>
            </a:pP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FFFF"/>
                </a:solidFill>
                <a:latin typeface="Arial"/>
                <a:cs typeface="Arial"/>
              </a:rPr>
              <a:t>brief	introduction	of</a:t>
            </a:r>
            <a:r>
              <a:rPr sz="3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Arial"/>
                <a:cs typeface="Arial"/>
              </a:rPr>
              <a:t>BLUPF90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75221" y="2430158"/>
            <a:ext cx="6062980" cy="0"/>
          </a:xfrm>
          <a:custGeom>
            <a:avLst/>
            <a:gdLst/>
            <a:ahLst/>
            <a:cxnLst/>
            <a:rect l="l" t="t" r="r" b="b"/>
            <a:pathLst>
              <a:path w="6062980">
                <a:moveTo>
                  <a:pt x="0" y="0"/>
                </a:moveTo>
                <a:lnTo>
                  <a:pt x="6062726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53326" y="4711205"/>
            <a:ext cx="2891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8400" algn="l"/>
              </a:tabLst>
            </a:pPr>
            <a:r>
              <a:rPr lang="zh-CN" altLang="en-US" sz="2400" b="1" dirty="0">
                <a:solidFill>
                  <a:srgbClr val="FFFFFF"/>
                </a:solidFill>
                <a:latin typeface="等线"/>
                <a:cs typeface="等线"/>
              </a:rPr>
              <a:t>作者</a:t>
            </a:r>
            <a:r>
              <a:rPr sz="2400" b="1" dirty="0">
                <a:solidFill>
                  <a:srgbClr val="FFFFFF"/>
                </a:solidFill>
                <a:latin typeface="等线"/>
                <a:cs typeface="等线"/>
              </a:rPr>
              <a:t>:</a:t>
            </a:r>
            <a:r>
              <a:rPr lang="en-US" sz="2400" b="1" dirty="0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等线"/>
                <a:cs typeface="等线"/>
              </a:rPr>
              <a:t>卓越</a:t>
            </a:r>
            <a:r>
              <a:rPr lang="en-US" altLang="zh-CN" sz="1600" dirty="0">
                <a:solidFill>
                  <a:srgbClr val="FFFFFF"/>
                </a:solidFill>
                <a:latin typeface="等线"/>
                <a:cs typeface="等线"/>
              </a:rPr>
              <a:t>&amp; </a:t>
            </a:r>
            <a:r>
              <a:rPr lang="zh-CN" altLang="en-US" sz="1600" dirty="0">
                <a:solidFill>
                  <a:srgbClr val="FFFFFF"/>
                </a:solidFill>
                <a:latin typeface="等线"/>
                <a:cs typeface="等线"/>
              </a:rPr>
              <a:t>李伟宁</a:t>
            </a:r>
            <a:endParaRPr sz="2400" dirty="0">
              <a:latin typeface="等线"/>
              <a:cs typeface="等线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9061" y="4711205"/>
            <a:ext cx="24612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47419" algn="l"/>
              </a:tabLst>
            </a:pPr>
            <a:r>
              <a:rPr sz="2400" b="1" dirty="0">
                <a:solidFill>
                  <a:srgbClr val="FFFFFF"/>
                </a:solidFill>
                <a:latin typeface="等线"/>
                <a:cs typeface="等线"/>
              </a:rPr>
              <a:t>日期:	</a:t>
            </a:r>
            <a:r>
              <a:rPr sz="2400" b="1" spc="-5" dirty="0">
                <a:solidFill>
                  <a:srgbClr val="FFFFFF"/>
                </a:solidFill>
                <a:latin typeface="等线"/>
                <a:cs typeface="等线"/>
              </a:rPr>
              <a:t>20</a:t>
            </a:r>
            <a:r>
              <a:rPr lang="en-US" sz="2400" b="1" spc="-5" dirty="0">
                <a:solidFill>
                  <a:srgbClr val="FFFFFF"/>
                </a:solidFill>
                <a:latin typeface="等线"/>
                <a:cs typeface="等线"/>
              </a:rPr>
              <a:t>23.2.20</a:t>
            </a:r>
            <a:endParaRPr sz="2400" dirty="0">
              <a:latin typeface="等线"/>
              <a:cs typeface="等线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0B06FA4-ABF9-4486-C762-691CA1F383F7}"/>
              </a:ext>
            </a:extLst>
          </p:cNvPr>
          <p:cNvSpPr txBox="1"/>
          <p:nvPr/>
        </p:nvSpPr>
        <p:spPr>
          <a:xfrm>
            <a:off x="2820154" y="3395207"/>
            <a:ext cx="692239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tabLst>
                <a:tab pos="1435735" algn="l"/>
                <a:tab pos="3926204" algn="l"/>
              </a:tabLst>
              <a:defRPr sz="3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zh-CN" altLang="en-US" dirty="0"/>
              <a:t>中国农业大学刘剑锋教授课题组</a:t>
            </a:r>
            <a:endParaRPr dirty="0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FBD9AB6E-AC86-FCF5-6553-0FCD414924F7}"/>
              </a:ext>
            </a:extLst>
          </p:cNvPr>
          <p:cNvSpPr txBox="1"/>
          <p:nvPr/>
        </p:nvSpPr>
        <p:spPr>
          <a:xfrm>
            <a:off x="3053326" y="5165360"/>
            <a:ext cx="289102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8400" algn="l"/>
              </a:tabLst>
            </a:pPr>
            <a:r>
              <a:rPr lang="zh-CN" altLang="en-US" sz="2400" b="1" dirty="0">
                <a:solidFill>
                  <a:srgbClr val="FFFFFF"/>
                </a:solidFill>
                <a:latin typeface="等线"/>
                <a:cs typeface="等线"/>
              </a:rPr>
              <a:t>讲解</a:t>
            </a:r>
            <a:r>
              <a:rPr sz="2400" b="1" dirty="0">
                <a:solidFill>
                  <a:srgbClr val="FFFFFF"/>
                </a:solidFill>
                <a:latin typeface="等线"/>
                <a:cs typeface="等线"/>
              </a:rPr>
              <a:t>:</a:t>
            </a:r>
            <a:r>
              <a:rPr lang="en-US" sz="2400" b="1" dirty="0">
                <a:solidFill>
                  <a:srgbClr val="FFFFFF"/>
                </a:solidFill>
                <a:latin typeface="等线"/>
                <a:cs typeface="等线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等线"/>
              </a:rPr>
              <a:t>卓越</a:t>
            </a:r>
            <a:endParaRPr sz="2400" dirty="0">
              <a:solidFill>
                <a:srgbClr val="FFFFFF"/>
              </a:solidFill>
              <a:latin typeface="等线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83972" y="1806125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967148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使用流程（遗传评估）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2 </a:t>
            </a:r>
            <a:r>
              <a:rPr lang="zh-CN" altLang="en-US" b="1" dirty="0">
                <a:solidFill>
                  <a:srgbClr val="2F4270"/>
                </a:solidFill>
              </a:rPr>
              <a:t>软件概况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145166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809ED08-D8DB-095F-E7C1-1EB9555E6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836199"/>
              </p:ext>
            </p:extLst>
          </p:nvPr>
        </p:nvGraphicFramePr>
        <p:xfrm>
          <a:off x="1645990" y="2628709"/>
          <a:ext cx="8900019" cy="319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76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0AA02-E5C0-4651-8284-9CC27E93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140" y="2382730"/>
            <a:ext cx="6141517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2F4270"/>
                </a:solidFill>
              </a:rPr>
              <a:t>PART 3</a:t>
            </a:r>
            <a:endParaRPr lang="zh-CN" altLang="en-US" sz="5400" b="1" dirty="0">
              <a:solidFill>
                <a:srgbClr val="2F427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187C176-EC7A-424A-8ACE-14BC1A2945F8}"/>
              </a:ext>
            </a:extLst>
          </p:cNvPr>
          <p:cNvGrpSpPr/>
          <p:nvPr/>
        </p:nvGrpSpPr>
        <p:grpSpPr>
          <a:xfrm>
            <a:off x="-1688136" y="2321176"/>
            <a:ext cx="6347827" cy="1969480"/>
            <a:chOff x="0" y="2022231"/>
            <a:chExt cx="5100923" cy="15826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3652E6-D049-49CB-8BB9-A5B411577D5D}"/>
                </a:ext>
              </a:extLst>
            </p:cNvPr>
            <p:cNvSpPr/>
            <p:nvPr/>
          </p:nvSpPr>
          <p:spPr>
            <a:xfrm>
              <a:off x="0" y="2022231"/>
              <a:ext cx="4323931" cy="1582615"/>
            </a:xfrm>
            <a:prstGeom prst="rect">
              <a:avLst/>
            </a:prstGeom>
            <a:solidFill>
              <a:srgbClr val="2F4270"/>
            </a:solidFill>
            <a:ln>
              <a:solidFill>
                <a:srgbClr val="2F4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45507A0-4B76-4A19-ACF2-8BD8AB92397B}"/>
                </a:ext>
              </a:extLst>
            </p:cNvPr>
            <p:cNvGrpSpPr/>
            <p:nvPr/>
          </p:nvGrpSpPr>
          <p:grpSpPr>
            <a:xfrm>
              <a:off x="3516923" y="2022231"/>
              <a:ext cx="1584000" cy="1582615"/>
              <a:chOff x="3516923" y="2022231"/>
              <a:chExt cx="1584000" cy="158261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98C243D-45E4-45B4-8DAB-45FC364EE781}"/>
                  </a:ext>
                </a:extLst>
              </p:cNvPr>
              <p:cNvSpPr/>
              <p:nvPr/>
            </p:nvSpPr>
            <p:spPr>
              <a:xfrm>
                <a:off x="3516923" y="2022231"/>
                <a:ext cx="1584000" cy="1582615"/>
              </a:xfrm>
              <a:prstGeom prst="ellipse">
                <a:avLst/>
              </a:prstGeom>
              <a:solidFill>
                <a:srgbClr val="2F4270"/>
              </a:solidFill>
              <a:ln>
                <a:solidFill>
                  <a:srgbClr val="2F4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3D8EC4-5BD4-4561-8109-1DB072291CCD}"/>
                  </a:ext>
                </a:extLst>
              </p:cNvPr>
              <p:cNvSpPr/>
              <p:nvPr/>
            </p:nvSpPr>
            <p:spPr>
              <a:xfrm>
                <a:off x="3718204" y="2295048"/>
                <a:ext cx="1128776" cy="1065183"/>
              </a:xfrm>
              <a:prstGeom prst="ellipse">
                <a:avLst/>
              </a:prstGeom>
              <a:solidFill>
                <a:srgbClr val="EEF2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>
                    <a:solidFill>
                      <a:srgbClr val="2F4270"/>
                    </a:solidFill>
                    <a:latin typeface="Bauhaus 93" panose="04030905020B02020C02" pitchFamily="82" charset="0"/>
                  </a:rPr>
                  <a:t>3</a:t>
                </a:r>
                <a:endParaRPr lang="zh-CN" altLang="en-US" sz="6000" dirty="0">
                  <a:solidFill>
                    <a:srgbClr val="2F4270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6ADC70-97B4-4250-9F70-4A08B9AFBAAB}"/>
              </a:ext>
            </a:extLst>
          </p:cNvPr>
          <p:cNvCxnSpPr>
            <a:cxnSpLocks/>
          </p:cNvCxnSpPr>
          <p:nvPr/>
        </p:nvCxnSpPr>
        <p:spPr>
          <a:xfrm>
            <a:off x="5363304" y="3516925"/>
            <a:ext cx="2015396" cy="0"/>
          </a:xfrm>
          <a:prstGeom prst="line">
            <a:avLst/>
          </a:prstGeom>
          <a:ln w="31750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40ADC7C-CCB2-4EA6-94A0-1A3B82A9783D}"/>
              </a:ext>
            </a:extLst>
          </p:cNvPr>
          <p:cNvSpPr txBox="1"/>
          <p:nvPr/>
        </p:nvSpPr>
        <p:spPr>
          <a:xfrm>
            <a:off x="5218140" y="3637953"/>
            <a:ext cx="3433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程序文件</a:t>
            </a:r>
          </a:p>
        </p:txBody>
      </p:sp>
    </p:spTree>
    <p:extLst>
      <p:ext uri="{BB962C8B-B14F-4D97-AF65-F5344CB8AC3E}">
        <p14:creationId xmlns:p14="http://schemas.microsoft.com/office/powerpoint/2010/main" val="40143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9806122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数据文件整体要求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不应具有标题行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使用空格作为分隔符，连续的多个空格将被视为一个分隔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不能使用制表符（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TAB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）作为分隔符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不应出现字符“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#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”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对于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Linux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平台，确保文件换行符为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LR (\n)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可以使用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dos2unix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命令修改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window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平台创建的文件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3.1 </a:t>
            </a:r>
            <a:r>
              <a:rPr lang="zh-CN" altLang="en-US" b="1" dirty="0">
                <a:solidFill>
                  <a:srgbClr val="2F4270"/>
                </a:solidFill>
              </a:rPr>
              <a:t>数据文件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17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4902894" cy="263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表型数据文件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个体编码可以包含字母和数字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整型和浮点型变量无强制顺序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DMU</a:t>
            </a:r>
            <a:r>
              <a:rPr lang="zh-CN" altLang="en-US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要求整型在前</a:t>
            </a:r>
            <a:endParaRPr lang="en-US" altLang="zh-CN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缺失值可任意指定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3.1 </a:t>
            </a:r>
            <a:r>
              <a:rPr lang="zh-CN" altLang="en-US" b="1" dirty="0">
                <a:solidFill>
                  <a:srgbClr val="2F4270"/>
                </a:solidFill>
              </a:rPr>
              <a:t>数据文件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B4B9564-0E88-2C96-A4D3-35BEE434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841" y="1798290"/>
            <a:ext cx="5142253" cy="41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6995604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系谱数据文件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个体编码可以包含字母和数字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系谱可以包含个体、父亲、母亲、受体母亲、出生年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信息列之间无顺序要求，可以通过参数指定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个体信息列必须包含在系谱中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默认系谱为：个体、父亲、母亲三列（有顺序）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未知个体使用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0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表示，不可修改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3.1 </a:t>
            </a:r>
            <a:r>
              <a:rPr lang="zh-CN" altLang="en-US" b="1" dirty="0">
                <a:solidFill>
                  <a:srgbClr val="2F4270"/>
                </a:solidFill>
              </a:rPr>
              <a:t>数据文件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EE96273-40CB-F6B4-568D-85803C96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522" y="1800851"/>
            <a:ext cx="3094573" cy="42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5211682" cy="366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基因组数据文件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基因组文件为经过调整的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012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格式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以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0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1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2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表示双等位基因座中次要等位基因的数量，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5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表示缺失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等位基因之间不能具有空格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等位基因应该从每行的相同位置起始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长度不同的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需要用空格补齐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3.1 </a:t>
            </a:r>
            <a:r>
              <a:rPr lang="zh-CN" altLang="en-US" b="1" dirty="0">
                <a:solidFill>
                  <a:srgbClr val="2F4270"/>
                </a:solidFill>
              </a:rPr>
              <a:t>数据文件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82C4E99-0851-F5AE-5F4B-31BBE13E7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629" y="1792587"/>
            <a:ext cx="4833466" cy="41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1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6725661" cy="366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参数文件整体要求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参数文件以关键字和值的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键值对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形式指定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关键字为全大写，占据单独一行，不应具有其他内容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部分关键字有严格的顺序要求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完整的参数列表可以参阅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用户手册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参数文件中可以包含“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#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”引导的注释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D624812-33B0-2AE2-C805-939064C6B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038" y="1783225"/>
            <a:ext cx="3001057" cy="419372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B139E1-3D75-DFC0-873F-DE5073120D66}"/>
              </a:ext>
            </a:extLst>
          </p:cNvPr>
          <p:cNvSpPr txBox="1"/>
          <p:nvPr/>
        </p:nvSpPr>
        <p:spPr>
          <a:xfrm>
            <a:off x="300943" y="6194353"/>
            <a:ext cx="1139774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注：用户手册</a:t>
            </a:r>
            <a:r>
              <a:rPr lang="en-US" altLang="zh-CN" sz="14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http://nce.ads.uga.edu/wiki/lib/exe/fetch.php?media=blupf90_all8.pdf</a:t>
            </a:r>
          </a:p>
        </p:txBody>
      </p:sp>
    </p:spTree>
    <p:extLst>
      <p:ext uri="{BB962C8B-B14F-4D97-AF65-F5344CB8AC3E}">
        <p14:creationId xmlns:p14="http://schemas.microsoft.com/office/powerpoint/2010/main" val="300009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40" y="1949044"/>
            <a:ext cx="97293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必要参数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参数文件必须包含六个关键字，且需在参数文件开始时，按如下顺序指定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DATAFILE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TRAITS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FIELDS_PASSED TO OUTPUT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WEIGHT(S)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RESIDUAL_VARIANCE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EFFECT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0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6195189" cy="278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必要参数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DATAFILE</a:t>
            </a:r>
            <a:endParaRPr lang="en-US" altLang="zh-CN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表型数据文件名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文件名中不应包含字符“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#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”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可以使用绝对路径或者相对路径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DATAFILE </a:t>
            </a:r>
          </a:p>
          <a:p>
            <a:pPr marL="91440">
              <a:lnSpc>
                <a:spcPct val="100000"/>
              </a:lnSpc>
            </a:pPr>
            <a:r>
              <a:rPr lang="en-US" spc="-5" dirty="0">
                <a:latin typeface="等线"/>
                <a:cs typeface="等线"/>
              </a:rPr>
              <a:t>F1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DATAFILE 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data.txt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018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262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必要参数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TRAITS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待评估的性状在表型数据文件中的列位置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多个待评估的性状以空格分隔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TRAITS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t1 t2 t3 ...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6" y="4767378"/>
            <a:ext cx="1226576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TRAITS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4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973E9D3-EA3A-095D-A6BA-8F96A7A85801}"/>
              </a:ext>
            </a:extLst>
          </p:cNvPr>
          <p:cNvSpPr txBox="1"/>
          <p:nvPr/>
        </p:nvSpPr>
        <p:spPr>
          <a:xfrm>
            <a:off x="8825626" y="4760136"/>
            <a:ext cx="1226576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TRAITS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4 5</a:t>
            </a:r>
          </a:p>
        </p:txBody>
      </p:sp>
    </p:spTree>
    <p:extLst>
      <p:ext uri="{BB962C8B-B14F-4D97-AF65-F5344CB8AC3E}">
        <p14:creationId xmlns:p14="http://schemas.microsoft.com/office/powerpoint/2010/main" val="96885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930594-95FC-4887-A8FB-9D6022F51012}"/>
              </a:ext>
            </a:extLst>
          </p:cNvPr>
          <p:cNvSpPr/>
          <p:nvPr/>
        </p:nvSpPr>
        <p:spPr>
          <a:xfrm>
            <a:off x="-39756" y="0"/>
            <a:ext cx="4744278" cy="6858000"/>
          </a:xfrm>
          <a:prstGeom prst="rect">
            <a:avLst/>
          </a:prstGeom>
          <a:solidFill>
            <a:srgbClr val="2F42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B40726-6F6D-4D24-ABEE-C54FD0AE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0217" cy="4299640"/>
          </a:xfrm>
        </p:spPr>
        <p:txBody>
          <a:bodyPr/>
          <a:lstStyle/>
          <a:p>
            <a:r>
              <a:rPr lang="zh-CN" altLang="en-US" sz="5400" b="1" dirty="0">
                <a:solidFill>
                  <a:srgbClr val="EEF2F5"/>
                </a:solidFill>
              </a:rPr>
              <a:t>目录</a:t>
            </a:r>
            <a:br>
              <a:rPr lang="en-US" altLang="zh-CN" b="1" dirty="0">
                <a:solidFill>
                  <a:srgbClr val="EEF2F5"/>
                </a:solidFill>
              </a:rPr>
            </a:br>
            <a:r>
              <a:rPr lang="en-US" altLang="zh-CN" b="1" dirty="0">
                <a:solidFill>
                  <a:srgbClr val="EEF2F5"/>
                </a:solidFill>
              </a:rPr>
              <a:t>CONTENTS</a:t>
            </a:r>
            <a:endParaRPr lang="zh-CN" altLang="en-US" b="1" dirty="0">
              <a:solidFill>
                <a:srgbClr val="EEF2F5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50031B-370D-4E58-A3FE-5B1CB4F0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892" y="609600"/>
            <a:ext cx="6370474" cy="57381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b="1" dirty="0">
                <a:solidFill>
                  <a:srgbClr val="2F4270"/>
                </a:solidFill>
                <a:latin typeface="+mj-lt"/>
                <a:ea typeface="+mj-ea"/>
                <a:cs typeface="+mj-cs"/>
              </a:rPr>
              <a:t> 基础知识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b="1" dirty="0">
                <a:solidFill>
                  <a:srgbClr val="2F4270"/>
                </a:solidFill>
                <a:latin typeface="+mj-lt"/>
                <a:ea typeface="+mj-ea"/>
                <a:cs typeface="+mj-cs"/>
              </a:rPr>
              <a:t> 软件概况</a:t>
            </a:r>
            <a:endParaRPr lang="en-US" altLang="zh-CN" sz="4000" b="1" dirty="0">
              <a:solidFill>
                <a:srgbClr val="2F427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b="1" dirty="0">
                <a:solidFill>
                  <a:srgbClr val="2F4270"/>
                </a:solidFill>
                <a:latin typeface="+mj-lt"/>
                <a:ea typeface="+mj-ea"/>
                <a:cs typeface="+mj-cs"/>
              </a:rPr>
              <a:t> 程序文件</a:t>
            </a:r>
            <a:endParaRPr lang="en-US" altLang="zh-CN" sz="4000" b="1" dirty="0">
              <a:solidFill>
                <a:srgbClr val="2F427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4000" b="1" dirty="0">
                <a:solidFill>
                  <a:srgbClr val="2F4270"/>
                </a:solidFill>
                <a:latin typeface="+mj-lt"/>
                <a:ea typeface="+mj-ea"/>
                <a:cs typeface="+mj-cs"/>
              </a:rPr>
              <a:t> 实践示例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4000" b="1" dirty="0">
              <a:solidFill>
                <a:srgbClr val="2F427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4000" b="1" dirty="0">
              <a:solidFill>
                <a:srgbClr val="2F4270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19499D2-DEFB-490E-9E8B-EAF7AAA0DCE8}"/>
              </a:ext>
            </a:extLst>
          </p:cNvPr>
          <p:cNvCxnSpPr/>
          <p:nvPr/>
        </p:nvCxnSpPr>
        <p:spPr>
          <a:xfrm>
            <a:off x="1020417" y="3220278"/>
            <a:ext cx="675861" cy="0"/>
          </a:xfrm>
          <a:prstGeom prst="line">
            <a:avLst/>
          </a:prstGeom>
          <a:ln>
            <a:solidFill>
              <a:srgbClr val="EEF2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331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必要参数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FIELDS_PASSED TO OUTPUT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在结果文件中额外输出原始编码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默认输出为重编码后的数据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可以指定多列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无需指定以空行表示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4924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600" spc="-5" dirty="0">
                <a:latin typeface="等线"/>
                <a:cs typeface="等线"/>
              </a:rPr>
              <a:t>FIELDS_PASSED TO OUTPUT </a:t>
            </a:r>
          </a:p>
          <a:p>
            <a:pPr marL="91440">
              <a:lnSpc>
                <a:spcPct val="100000"/>
              </a:lnSpc>
            </a:pPr>
            <a:r>
              <a:rPr lang="en-US" sz="1600" spc="-5" dirty="0">
                <a:latin typeface="等线"/>
                <a:cs typeface="等线"/>
              </a:rPr>
              <a:t>p1 p2 .. pm</a:t>
            </a:r>
            <a:endParaRPr sz="16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49244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/>
            <a:r>
              <a:rPr lang="en-US" altLang="zh-CN" sz="1600" spc="-5" dirty="0">
                <a:latin typeface="等线"/>
                <a:cs typeface="等线"/>
              </a:rPr>
              <a:t>FIELDS_PASSED TO OUTPUT</a:t>
            </a:r>
          </a:p>
          <a:p>
            <a:pPr marL="91440"/>
            <a:endParaRPr lang="en-US" altLang="zh-CN" sz="1600" spc="-5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2026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843431" cy="278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必要参数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WEIGHT(S)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加权数值在表型数据文件中的列数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无需指定以空行表示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WEIGHT(S)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w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WEIGHT(S)</a:t>
            </a:r>
          </a:p>
          <a:p>
            <a:pPr marL="91440">
              <a:lnSpc>
                <a:spcPct val="100000"/>
              </a:lnSpc>
            </a:pPr>
            <a:endParaRPr lang="en-US" sz="1800" spc="-5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11679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54157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304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必要参数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RESIDUAL_VARIANCE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残差的方差协方差矩阵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根据调用的模块不同，可能作为先验值或真值</a:t>
            </a:r>
            <a:endParaRPr lang="en-US" altLang="zh-CN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矩阵的阶数和待评估的性状相同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AF3822F-068E-BDB5-3331-3F68D938030E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RESIDUAL_VARIANCE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R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C51E186E-17EC-9070-9298-CA4CAE877F92}"/>
              </a:ext>
            </a:extLst>
          </p:cNvPr>
          <p:cNvSpPr txBox="1"/>
          <p:nvPr/>
        </p:nvSpPr>
        <p:spPr>
          <a:xfrm>
            <a:off x="7289125" y="4767378"/>
            <a:ext cx="2763077" cy="83099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/>
            <a:r>
              <a:rPr lang="en-US" altLang="zh-CN" sz="1800" spc="-5" dirty="0">
                <a:latin typeface="等线"/>
                <a:cs typeface="等线"/>
              </a:rPr>
              <a:t>RESIDUAL_VARIANCE</a:t>
            </a:r>
            <a:endParaRPr lang="en-US" sz="1800" spc="-5" dirty="0">
              <a:latin typeface="等线"/>
              <a:cs typeface="等线"/>
            </a:endParaRP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1 0</a:t>
            </a:r>
          </a:p>
          <a:p>
            <a:pPr marL="91440">
              <a:lnSpc>
                <a:spcPct val="100000"/>
              </a:lnSpc>
            </a:pPr>
            <a:r>
              <a:rPr lang="en-US" spc="-5" dirty="0">
                <a:latin typeface="等线"/>
                <a:cs typeface="等线"/>
              </a:rPr>
              <a:t>0 1</a:t>
            </a:r>
            <a:endParaRPr lang="en-US" sz="1800" spc="-5" dirty="0">
              <a:latin typeface="等线"/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310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366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必要参数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EFFECT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最关键的参数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e1 e2 e3 …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效应在表型数据文件中的列数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指定列数的数量和待评估的性状相同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EFFECT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e1 e2 e3 ... type form 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EFFECT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2 cross alpha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844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必要参数：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EFFECT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type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：变量类型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cross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：分类变量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 err="1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cov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：协变量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form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：变量格式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alpha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：字符型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num</a:t>
            </a:r>
            <a:r>
              <a:rPr lang="zh-CN" altLang="en-US" sz="200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数值型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EFFECT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e1 e2 e3 ... type form 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EFFECT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2 2 </a:t>
            </a:r>
            <a:r>
              <a:rPr lang="en-US" altLang="zh-CN" sz="1800" spc="-5" dirty="0" err="1">
                <a:latin typeface="等线"/>
                <a:cs typeface="等线"/>
              </a:rPr>
              <a:t>cov</a:t>
            </a:r>
            <a:r>
              <a:rPr lang="en-US" sz="1800" spc="-5" dirty="0">
                <a:latin typeface="等线"/>
                <a:cs typeface="等线"/>
              </a:rPr>
              <a:t> num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2844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9634006" cy="320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可选参数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可选参数的指定位置分为：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紧随特定参数之后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必要参数后的任意位置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部分可选参数之间也有相互顺序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可选参数仅为程序运行可选，部分参数的有无会影响到分析的模型和方法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389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可选参数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RANDOM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必须在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EFFECT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参数后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指定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EFFECT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为随机效应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定义随机效应的方差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-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协方差矩阵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diagonal: 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随机效应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sire : 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父系效应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animal : 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动物效应（加性效应）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RANDOM</a:t>
            </a:r>
          </a:p>
          <a:p>
            <a:pPr marL="91440">
              <a:lnSpc>
                <a:spcPct val="100000"/>
              </a:lnSpc>
            </a:pPr>
            <a:r>
              <a:rPr lang="en-US" sz="1800" dirty="0" err="1">
                <a:latin typeface="等线"/>
                <a:cs typeface="等线"/>
              </a:rPr>
              <a:t>random_type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altLang="zh-CN" sz="1800" spc="-5" dirty="0">
                <a:latin typeface="等线"/>
                <a:cs typeface="等线"/>
              </a:rPr>
              <a:t>RANDOM</a:t>
            </a:r>
          </a:p>
          <a:p>
            <a:pPr marL="91440">
              <a:lnSpc>
                <a:spcPct val="100000"/>
              </a:lnSpc>
            </a:pPr>
            <a:r>
              <a:rPr lang="en-US" altLang="zh-CN" spc="-5" dirty="0">
                <a:latin typeface="等线"/>
                <a:cs typeface="等线"/>
              </a:rPr>
              <a:t>diagonal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721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可选参数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FILE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必须在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RANDOM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后指定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RANDOM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必须为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sire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animal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指定系谱文件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可以使用绝对路径或者相对路径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FILE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 err="1">
                <a:latin typeface="等线"/>
                <a:cs typeface="等线"/>
              </a:rPr>
              <a:t>fped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FILE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pedigree.txt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57581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可选参数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FILE_POS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必须在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FILE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后指定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定义系谱文件列信息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个体、父亲、母亲、受体母亲、出生年份在系谱文件中的列数，信息必须按如上顺序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默认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1 2 3 0 0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9992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FILE_POS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animal sire dam </a:t>
            </a:r>
            <a:r>
              <a:rPr lang="en-US" sz="1800" spc="-5" dirty="0" err="1">
                <a:latin typeface="等线"/>
                <a:cs typeface="等线"/>
              </a:rPr>
              <a:t>alt_dam</a:t>
            </a:r>
            <a:r>
              <a:rPr lang="en-US" sz="1800" spc="-5" dirty="0">
                <a:latin typeface="等线"/>
                <a:cs typeface="等线"/>
              </a:rPr>
              <a:t> </a:t>
            </a:r>
            <a:r>
              <a:rPr lang="en-US" sz="1800" spc="-5" dirty="0" err="1">
                <a:latin typeface="等线"/>
                <a:cs typeface="等线"/>
              </a:rPr>
              <a:t>yob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9992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fr-FR" sz="1800" spc="-5" dirty="0">
                <a:latin typeface="等线"/>
                <a:cs typeface="等线"/>
              </a:rPr>
              <a:t>FILE_POS</a:t>
            </a:r>
          </a:p>
          <a:p>
            <a:pPr marL="91440">
              <a:lnSpc>
                <a:spcPct val="100000"/>
              </a:lnSpc>
            </a:pPr>
            <a:r>
              <a:rPr lang="fr-FR" sz="1800" spc="-5" dirty="0">
                <a:latin typeface="等线"/>
                <a:cs typeface="等线"/>
              </a:rPr>
              <a:t>1 2 3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9772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可选参数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SNP_FILE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必须在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FILE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FILE_POS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后指定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指定基因组文件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改参数指定后，评估将从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ABLUP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改为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ssGBLUP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可以使用绝对路径或者相对路径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altLang="zh-CN" sz="1800" spc="-5" dirty="0">
                <a:latin typeface="等线"/>
                <a:cs typeface="等线"/>
              </a:rPr>
              <a:t>S</a:t>
            </a:r>
            <a:r>
              <a:rPr lang="en-US" sz="1800" spc="-5" dirty="0">
                <a:latin typeface="等线"/>
                <a:cs typeface="等线"/>
              </a:rPr>
              <a:t>NP_FILE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 err="1">
                <a:latin typeface="等线"/>
                <a:cs typeface="等线"/>
              </a:rPr>
              <a:t>fsnp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SNP_FILE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genotypes.txt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5811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0AA02-E5C0-4651-8284-9CC27E93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140" y="2382730"/>
            <a:ext cx="6141517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2F4270"/>
                </a:solidFill>
              </a:rPr>
              <a:t>PART 1</a:t>
            </a:r>
            <a:endParaRPr lang="zh-CN" altLang="en-US" sz="5400" b="1" dirty="0">
              <a:solidFill>
                <a:srgbClr val="2F427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187C176-EC7A-424A-8ACE-14BC1A2945F8}"/>
              </a:ext>
            </a:extLst>
          </p:cNvPr>
          <p:cNvGrpSpPr/>
          <p:nvPr/>
        </p:nvGrpSpPr>
        <p:grpSpPr>
          <a:xfrm>
            <a:off x="-1688136" y="2321176"/>
            <a:ext cx="6347827" cy="1969480"/>
            <a:chOff x="0" y="2022231"/>
            <a:chExt cx="5100923" cy="15826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3652E6-D049-49CB-8BB9-A5B411577D5D}"/>
                </a:ext>
              </a:extLst>
            </p:cNvPr>
            <p:cNvSpPr/>
            <p:nvPr/>
          </p:nvSpPr>
          <p:spPr>
            <a:xfrm>
              <a:off x="0" y="2022231"/>
              <a:ext cx="4323931" cy="1582615"/>
            </a:xfrm>
            <a:prstGeom prst="rect">
              <a:avLst/>
            </a:prstGeom>
            <a:solidFill>
              <a:srgbClr val="2F4270"/>
            </a:solidFill>
            <a:ln>
              <a:solidFill>
                <a:srgbClr val="2F4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45507A0-4B76-4A19-ACF2-8BD8AB92397B}"/>
                </a:ext>
              </a:extLst>
            </p:cNvPr>
            <p:cNvGrpSpPr/>
            <p:nvPr/>
          </p:nvGrpSpPr>
          <p:grpSpPr>
            <a:xfrm>
              <a:off x="3516923" y="2022231"/>
              <a:ext cx="1584000" cy="1582615"/>
              <a:chOff x="3516923" y="2022231"/>
              <a:chExt cx="1584000" cy="158261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98C243D-45E4-45B4-8DAB-45FC364EE781}"/>
                  </a:ext>
                </a:extLst>
              </p:cNvPr>
              <p:cNvSpPr/>
              <p:nvPr/>
            </p:nvSpPr>
            <p:spPr>
              <a:xfrm>
                <a:off x="3516923" y="2022231"/>
                <a:ext cx="1584000" cy="1582615"/>
              </a:xfrm>
              <a:prstGeom prst="ellipse">
                <a:avLst/>
              </a:prstGeom>
              <a:solidFill>
                <a:srgbClr val="2F4270"/>
              </a:solidFill>
              <a:ln>
                <a:solidFill>
                  <a:srgbClr val="2F4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3D8EC4-5BD4-4561-8109-1DB072291CCD}"/>
                  </a:ext>
                </a:extLst>
              </p:cNvPr>
              <p:cNvSpPr/>
              <p:nvPr/>
            </p:nvSpPr>
            <p:spPr>
              <a:xfrm>
                <a:off x="3718204" y="2295048"/>
                <a:ext cx="1128776" cy="1065183"/>
              </a:xfrm>
              <a:prstGeom prst="ellipse">
                <a:avLst/>
              </a:prstGeom>
              <a:solidFill>
                <a:srgbClr val="EEF2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>
                    <a:solidFill>
                      <a:srgbClr val="2F4270"/>
                    </a:solidFill>
                    <a:latin typeface="Bauhaus 93" panose="04030905020B02020C02" pitchFamily="82" charset="0"/>
                  </a:rPr>
                  <a:t>1</a:t>
                </a:r>
                <a:endParaRPr lang="zh-CN" altLang="en-US" sz="6000" dirty="0">
                  <a:solidFill>
                    <a:srgbClr val="2F4270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6ADC70-97B4-4250-9F70-4A08B9AFBAAB}"/>
              </a:ext>
            </a:extLst>
          </p:cNvPr>
          <p:cNvCxnSpPr>
            <a:cxnSpLocks/>
          </p:cNvCxnSpPr>
          <p:nvPr/>
        </p:nvCxnSpPr>
        <p:spPr>
          <a:xfrm>
            <a:off x="5363304" y="3516925"/>
            <a:ext cx="2085246" cy="0"/>
          </a:xfrm>
          <a:prstGeom prst="line">
            <a:avLst/>
          </a:prstGeom>
          <a:ln w="31750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40ADC7C-CCB2-4EA6-94A0-1A3B82A9783D}"/>
              </a:ext>
            </a:extLst>
          </p:cNvPr>
          <p:cNvSpPr txBox="1"/>
          <p:nvPr/>
        </p:nvSpPr>
        <p:spPr>
          <a:xfrm>
            <a:off x="5218140" y="3637953"/>
            <a:ext cx="3433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基础知识</a:t>
            </a:r>
          </a:p>
        </p:txBody>
      </p:sp>
    </p:spTree>
    <p:extLst>
      <p:ext uri="{BB962C8B-B14F-4D97-AF65-F5344CB8AC3E}">
        <p14:creationId xmlns:p14="http://schemas.microsoft.com/office/powerpoint/2010/main" val="5958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40" y="1949044"/>
            <a:ext cx="4652616" cy="377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可选参数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PED_DEPTH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必须在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FILE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FILE_POS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SNP_FILE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后指定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定义追溯的系谱深度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默认：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3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使用全部系谱：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0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PED_DEPTH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p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PED_DEPTH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0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92086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40" y="1949044"/>
            <a:ext cx="4903060" cy="2561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可选参数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(CO)VARIANCES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必须在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RANDOM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FILE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FILE_POS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SNP_FILE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PED_DEPTH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后指定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(CO)VARIANCES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G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83099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(CO)VARIANCES</a:t>
            </a:r>
          </a:p>
          <a:p>
            <a:pPr marL="91440">
              <a:lnSpc>
                <a:spcPct val="100000"/>
              </a:lnSpc>
            </a:pPr>
            <a:r>
              <a:rPr lang="en-US" spc="-5" dirty="0">
                <a:latin typeface="等线"/>
                <a:cs typeface="等线"/>
              </a:rPr>
              <a:t>1 0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0 1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8699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40" y="1949044"/>
            <a:ext cx="4903060" cy="304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可选参数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(CO)VARIANCES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定义随机效应先验方差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-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协方差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根据调用的模块不同，可能作为先验值或真值</a:t>
            </a:r>
            <a:endParaRPr lang="en-US" altLang="zh-CN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矩阵的阶数和待评估的性状相同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55399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(CO)VARIANCES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G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83099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(CO)VARIANCES</a:t>
            </a:r>
          </a:p>
          <a:p>
            <a:pPr marL="91440">
              <a:lnSpc>
                <a:spcPct val="100000"/>
              </a:lnSpc>
            </a:pPr>
            <a:r>
              <a:rPr lang="en-US" spc="-5" dirty="0">
                <a:latin typeface="等线"/>
                <a:cs typeface="等线"/>
              </a:rPr>
              <a:t>1 0</a:t>
            </a:r>
          </a:p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0 1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2218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96283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效应定义小结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效应参数按照如下顺序，可以省略，但不可改变顺序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EFFECT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RANDOM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FILE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FILE_POS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SNP_FILE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PED_DEPTH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(CO)VARIANCES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7026D31-0CFD-AC4B-7400-AA2677F3D0A6}"/>
              </a:ext>
            </a:extLst>
          </p:cNvPr>
          <p:cNvSpPr txBox="1"/>
          <p:nvPr/>
        </p:nvSpPr>
        <p:spPr>
          <a:xfrm>
            <a:off x="300943" y="6194353"/>
            <a:ext cx="1139774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注：效应指定的更多参数可以参阅用户手册</a:t>
            </a:r>
            <a:r>
              <a:rPr lang="en-US" altLang="zh-CN" sz="14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http://nce.ads.uga.edu/wiki/lib/exe/fetch.php?media=blupf90_all8.pdf</a:t>
            </a:r>
          </a:p>
        </p:txBody>
      </p:sp>
    </p:spTree>
    <p:extLst>
      <p:ext uri="{BB962C8B-B14F-4D97-AF65-F5344CB8AC3E}">
        <p14:creationId xmlns:p14="http://schemas.microsoft.com/office/powerpoint/2010/main" val="4701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效应定义小结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固定效应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永久性随机环境效应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EA0F3C4-0136-48BF-7276-81D1CCD5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891" y="3083485"/>
            <a:ext cx="1992128" cy="572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7354D8A-B70F-508D-337A-E4D542EFF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891" y="4138358"/>
            <a:ext cx="1992128" cy="168991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84BFD0-C62B-69D4-B003-8C14E339C721}"/>
              </a:ext>
            </a:extLst>
          </p:cNvPr>
          <p:cNvSpPr txBox="1"/>
          <p:nvPr/>
        </p:nvSpPr>
        <p:spPr>
          <a:xfrm>
            <a:off x="5461000" y="1934832"/>
            <a:ext cx="4903061" cy="2684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加性效应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19F2A9-5F49-4814-F693-576E258F8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057" y="1801336"/>
            <a:ext cx="2066040" cy="41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5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4903061" cy="320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额外参数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不影响分析过程的核心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以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OPTION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开始，每行定义一个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均有默认值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参数可能仅对特定模块有效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相互之间没有顺序要求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0126EB4-450B-120A-E28B-045F65715B7D}"/>
              </a:ext>
            </a:extLst>
          </p:cNvPr>
          <p:cNvSpPr/>
          <p:nvPr/>
        </p:nvSpPr>
        <p:spPr>
          <a:xfrm>
            <a:off x="6096000" y="1949044"/>
            <a:ext cx="5035581" cy="3913214"/>
          </a:xfrm>
          <a:custGeom>
            <a:avLst/>
            <a:gdLst/>
            <a:ahLst/>
            <a:cxnLst/>
            <a:rect l="l" t="t" r="r" b="b"/>
            <a:pathLst>
              <a:path w="6211570" h="6858000">
                <a:moveTo>
                  <a:pt x="0" y="6858000"/>
                </a:moveTo>
                <a:lnTo>
                  <a:pt x="6211062" y="6858000"/>
                </a:lnTo>
                <a:lnTo>
                  <a:pt x="621106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3265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621DA8-B751-289F-B651-4042CB3499A2}"/>
              </a:ext>
            </a:extLst>
          </p:cNvPr>
          <p:cNvSpPr/>
          <p:nvPr/>
        </p:nvSpPr>
        <p:spPr>
          <a:xfrm>
            <a:off x="7829834" y="2181860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C92EDD8-D651-7751-C950-7DA2AB6441AD}"/>
              </a:ext>
            </a:extLst>
          </p:cNvPr>
          <p:cNvSpPr txBox="1"/>
          <p:nvPr/>
        </p:nvSpPr>
        <p:spPr>
          <a:xfrm>
            <a:off x="8066434" y="2293016"/>
            <a:ext cx="94297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lang="zh-CN" altLang="en-US" sz="3600" b="1" spc="-5" dirty="0">
                <a:solidFill>
                  <a:srgbClr val="FFFFFF"/>
                </a:solidFill>
                <a:latin typeface="黑体"/>
                <a:cs typeface="黑体"/>
              </a:rPr>
              <a:t>格式</a:t>
            </a:r>
            <a:endParaRPr sz="3600" dirty="0">
              <a:latin typeface="黑体"/>
              <a:cs typeface="黑体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065A26C0-17F2-7921-AC7A-6465A625AE88}"/>
              </a:ext>
            </a:extLst>
          </p:cNvPr>
          <p:cNvSpPr txBox="1"/>
          <p:nvPr/>
        </p:nvSpPr>
        <p:spPr>
          <a:xfrm>
            <a:off x="7289125" y="3061282"/>
            <a:ext cx="276307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>
                <a:latin typeface="等线"/>
                <a:cs typeface="等线"/>
              </a:rPr>
              <a:t>OPTION alpha_size nn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FF6B908-1FB4-38AF-5716-844CEE0E193C}"/>
              </a:ext>
            </a:extLst>
          </p:cNvPr>
          <p:cNvSpPr txBox="1"/>
          <p:nvPr/>
        </p:nvSpPr>
        <p:spPr>
          <a:xfrm>
            <a:off x="7289125" y="4767378"/>
            <a:ext cx="276307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ct val="100000"/>
              </a:lnSpc>
            </a:pPr>
            <a:r>
              <a:rPr lang="en-US" sz="1800" spc="-5" dirty="0">
                <a:latin typeface="等线"/>
                <a:cs typeface="等线"/>
              </a:rPr>
              <a:t>OPTION </a:t>
            </a:r>
            <a:r>
              <a:rPr lang="en-US" sz="1800" spc="-5" dirty="0" err="1">
                <a:latin typeface="等线"/>
                <a:cs typeface="等线"/>
              </a:rPr>
              <a:t>alpha_size</a:t>
            </a:r>
            <a:r>
              <a:rPr lang="en-US" sz="1800" spc="-5" dirty="0">
                <a:latin typeface="等线"/>
                <a:cs typeface="等线"/>
              </a:rPr>
              <a:t> 20</a:t>
            </a:r>
            <a:endParaRPr sz="1800" dirty="0">
              <a:latin typeface="等线"/>
              <a:cs typeface="等线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9C72439F-1CB3-0F39-2AF5-FA3A88F3E4D7}"/>
              </a:ext>
            </a:extLst>
          </p:cNvPr>
          <p:cNvSpPr/>
          <p:nvPr/>
        </p:nvSpPr>
        <p:spPr>
          <a:xfrm>
            <a:off x="7829834" y="3827415"/>
            <a:ext cx="1430020" cy="741045"/>
          </a:xfrm>
          <a:custGeom>
            <a:avLst/>
            <a:gdLst/>
            <a:ahLst/>
            <a:cxnLst/>
            <a:rect l="l" t="t" r="r" b="b"/>
            <a:pathLst>
              <a:path w="1430020" h="741044">
                <a:moveTo>
                  <a:pt x="0" y="740663"/>
                </a:moveTo>
                <a:lnTo>
                  <a:pt x="1429512" y="740663"/>
                </a:lnTo>
                <a:lnTo>
                  <a:pt x="1429512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48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583C565-3BFA-67AE-4401-4D771C6D62E3}"/>
              </a:ext>
            </a:extLst>
          </p:cNvPr>
          <p:cNvSpPr txBox="1"/>
          <p:nvPr/>
        </p:nvSpPr>
        <p:spPr>
          <a:xfrm>
            <a:off x="8066434" y="3938571"/>
            <a:ext cx="9429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>
                <a:solidFill>
                  <a:srgbClr val="FFFFFF"/>
                </a:solidFill>
                <a:latin typeface="黑体"/>
                <a:cs typeface="黑体"/>
              </a:rPr>
              <a:t>示例</a:t>
            </a:r>
            <a:endParaRPr sz="3600" dirty="0">
              <a:latin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1211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9" y="1949044"/>
            <a:ext cx="8225942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额外参数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OPTION missing 0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设定缺失值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OPTION </a:t>
            </a:r>
            <a:r>
              <a:rPr lang="en-US" altLang="zh-CN" sz="2000" dirty="0" err="1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conv_crit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 1e-10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设定收敛标准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OPTION </a:t>
            </a:r>
            <a:r>
              <a:rPr lang="en-US" altLang="zh-CN" sz="2000" dirty="0" err="1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maxrounds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 5000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设定最大迭代次数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8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9614E55-C6BB-D984-9B2B-89E85335BEA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192938" y="1949044"/>
            <a:ext cx="9712543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额外参数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OPTION </a:t>
            </a:r>
            <a:r>
              <a:rPr lang="en-US" altLang="zh-CN" sz="2000" dirty="0" err="1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solv_method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 PCG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设定求解方法（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FSPAK, SOR, PCG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）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OPTION sol se</a:t>
            </a: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计算标准误差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（求解方法强制为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FSPAK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，忽略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OPTION </a:t>
            </a:r>
            <a:r>
              <a:rPr lang="en-US" altLang="zh-CN" sz="2000" dirty="0" err="1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solv_method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 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）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OPTION </a:t>
            </a:r>
            <a:r>
              <a:rPr lang="en-US" altLang="zh-CN" sz="2000" dirty="0" err="1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use_yams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使用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YAMS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进行分析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3.2 </a:t>
            </a:r>
            <a:r>
              <a:rPr lang="zh-CN" altLang="en-US" b="1" dirty="0">
                <a:solidFill>
                  <a:srgbClr val="2F4270"/>
                </a:solidFill>
              </a:rPr>
              <a:t>参数文件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3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7066986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重编码结果文件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renf90.par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参数卡文件的重编码</a:t>
            </a:r>
            <a:endParaRPr lang="en-US" altLang="zh-CN" sz="20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renf90.dat</a:t>
            </a:r>
            <a:endParaRPr lang="zh-CN" altLang="en-US" sz="20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数据文件的重编码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依次为性状的表型观察值，效应值，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重编码个体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和原始个体</a:t>
            </a:r>
            <a:r>
              <a:rPr lang="en-US" altLang="zh-CN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ID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3.3 </a:t>
            </a:r>
            <a:r>
              <a:rPr lang="zh-CN" altLang="en-US" b="1" dirty="0">
                <a:solidFill>
                  <a:srgbClr val="2F4270"/>
                </a:solidFill>
              </a:rPr>
              <a:t>结果文件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7F67C03-8337-B98C-C21B-7377C73C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933" y="1815548"/>
            <a:ext cx="2978162" cy="418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6" y="1932215"/>
            <a:ext cx="70404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重编码结果文件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 err="1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renaddxx.ped</a:t>
            </a:r>
            <a:endParaRPr lang="zh-CN" altLang="en-US" sz="20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系谱文件的重编码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xx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表示加性效应在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renf90.par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中的效应编号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第一列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：重编码的个体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ID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第二列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：重编码的父亲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ID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第三列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：重编码的母亲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ID</a:t>
            </a:r>
          </a:p>
          <a:p>
            <a:pPr marL="1200150" lvl="2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第十列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：原始的个体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ID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3.3 </a:t>
            </a:r>
            <a:r>
              <a:rPr lang="zh-CN" altLang="en-US" b="1" dirty="0">
                <a:solidFill>
                  <a:srgbClr val="2F4270"/>
                </a:solidFill>
              </a:rPr>
              <a:t>结果文件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271D1F0C-6CED-9233-B83E-A122FBA1F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627" y="1815548"/>
            <a:ext cx="2895780" cy="418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5BCBDD0-35A3-410A-ACF9-37589E0EC9EF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145166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5391197" cy="361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一步法（</a:t>
            </a:r>
            <a:r>
              <a:rPr lang="en-US" altLang="zh-CN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ssGBLUP</a:t>
            </a: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）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Single-Step Genomic BLUP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模型与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BLUP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一致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随机效应的方差－协方差结构不一致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使用混合亲缘关系矩阵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H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代替加性亲缘关系矩阵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A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阵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同时使用系谱和基因组信息求解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1 </a:t>
            </a:r>
            <a:r>
              <a:rPr lang="zh-CN" altLang="en-US" b="1" dirty="0">
                <a:solidFill>
                  <a:srgbClr val="2F4270"/>
                </a:solidFill>
              </a:rPr>
              <a:t>基础知识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C8D919-9BCB-B8B6-07FB-69A3C1DA1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936" y="2057754"/>
            <a:ext cx="3982970" cy="310955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B22E74B-8791-3B57-2F90-2E8BA43305CE}"/>
              </a:ext>
            </a:extLst>
          </p:cNvPr>
          <p:cNvSpPr txBox="1"/>
          <p:nvPr/>
        </p:nvSpPr>
        <p:spPr>
          <a:xfrm>
            <a:off x="7287953" y="2641940"/>
            <a:ext cx="350493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仅使用系谱</a:t>
            </a:r>
            <a:endParaRPr lang="en-US" altLang="zh-CN" sz="18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EF1C53-0791-29FB-A338-1F52D33E34F6}"/>
              </a:ext>
            </a:extLst>
          </p:cNvPr>
          <p:cNvSpPr txBox="1"/>
          <p:nvPr/>
        </p:nvSpPr>
        <p:spPr>
          <a:xfrm>
            <a:off x="7405759" y="3889513"/>
            <a:ext cx="350493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仅使用基因组</a:t>
            </a:r>
            <a:endParaRPr lang="en-US" altLang="zh-CN" sz="18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A04E5A-28ED-CC0B-F401-A691963BEB13}"/>
              </a:ext>
            </a:extLst>
          </p:cNvPr>
          <p:cNvSpPr txBox="1"/>
          <p:nvPr/>
        </p:nvSpPr>
        <p:spPr>
          <a:xfrm>
            <a:off x="7659490" y="5122861"/>
            <a:ext cx="350493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同时使用系谱和基因组</a:t>
            </a:r>
            <a:endParaRPr lang="en-US" altLang="zh-CN" sz="18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9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6" y="1932215"/>
            <a:ext cx="7040483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评估结果文件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en-US" altLang="zh-CN" sz="20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solutions</a:t>
            </a:r>
            <a:endParaRPr lang="zh-CN" altLang="en-US" sz="20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性状编号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效应值编号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效应值编码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FF0000"/>
                </a:solidFill>
                <a:latin typeface="微软雅黑"/>
                <a:ea typeface="微软雅黑"/>
                <a:sym typeface="Calibri" pitchFamily="34" charset="0"/>
              </a:rPr>
              <a:t>估计值</a:t>
            </a:r>
            <a:endParaRPr lang="en-US" altLang="zh-CN" sz="2000" dirty="0">
              <a:solidFill>
                <a:srgbClr val="FF0000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标准误差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3.3 </a:t>
            </a:r>
            <a:r>
              <a:rPr lang="zh-CN" altLang="en-US" b="1" dirty="0">
                <a:solidFill>
                  <a:srgbClr val="2F4270"/>
                </a:solidFill>
              </a:rPr>
              <a:t>结果文件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506843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43F1D7D1-5B04-3ED9-7CC3-110CC7DC4A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719"/>
          <a:stretch/>
        </p:blipFill>
        <p:spPr>
          <a:xfrm>
            <a:off x="6574704" y="1783291"/>
            <a:ext cx="4699584" cy="419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0AA02-E5C0-4651-8284-9CC27E93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140" y="2382730"/>
            <a:ext cx="6141517" cy="1325563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2F4270"/>
                </a:solidFill>
              </a:rPr>
              <a:t>PART 4</a:t>
            </a:r>
            <a:endParaRPr lang="zh-CN" altLang="en-US" sz="5400" b="1" dirty="0">
              <a:solidFill>
                <a:srgbClr val="2F427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187C176-EC7A-424A-8ACE-14BC1A2945F8}"/>
              </a:ext>
            </a:extLst>
          </p:cNvPr>
          <p:cNvGrpSpPr/>
          <p:nvPr/>
        </p:nvGrpSpPr>
        <p:grpSpPr>
          <a:xfrm>
            <a:off x="-1688136" y="2321176"/>
            <a:ext cx="6347827" cy="1969480"/>
            <a:chOff x="0" y="2022231"/>
            <a:chExt cx="5100923" cy="15826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3652E6-D049-49CB-8BB9-A5B411577D5D}"/>
                </a:ext>
              </a:extLst>
            </p:cNvPr>
            <p:cNvSpPr/>
            <p:nvPr/>
          </p:nvSpPr>
          <p:spPr>
            <a:xfrm>
              <a:off x="0" y="2022231"/>
              <a:ext cx="4323931" cy="1582615"/>
            </a:xfrm>
            <a:prstGeom prst="rect">
              <a:avLst/>
            </a:prstGeom>
            <a:solidFill>
              <a:srgbClr val="2F4270"/>
            </a:solidFill>
            <a:ln>
              <a:solidFill>
                <a:srgbClr val="2F4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45507A0-4B76-4A19-ACF2-8BD8AB92397B}"/>
                </a:ext>
              </a:extLst>
            </p:cNvPr>
            <p:cNvGrpSpPr/>
            <p:nvPr/>
          </p:nvGrpSpPr>
          <p:grpSpPr>
            <a:xfrm>
              <a:off x="3516923" y="2022231"/>
              <a:ext cx="1584000" cy="1582615"/>
              <a:chOff x="3516923" y="2022231"/>
              <a:chExt cx="1584000" cy="158261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98C243D-45E4-45B4-8DAB-45FC364EE781}"/>
                  </a:ext>
                </a:extLst>
              </p:cNvPr>
              <p:cNvSpPr/>
              <p:nvPr/>
            </p:nvSpPr>
            <p:spPr>
              <a:xfrm>
                <a:off x="3516923" y="2022231"/>
                <a:ext cx="1584000" cy="1582615"/>
              </a:xfrm>
              <a:prstGeom prst="ellipse">
                <a:avLst/>
              </a:prstGeom>
              <a:solidFill>
                <a:srgbClr val="2F4270"/>
              </a:solidFill>
              <a:ln>
                <a:solidFill>
                  <a:srgbClr val="2F4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3D8EC4-5BD4-4561-8109-1DB072291CCD}"/>
                  </a:ext>
                </a:extLst>
              </p:cNvPr>
              <p:cNvSpPr/>
              <p:nvPr/>
            </p:nvSpPr>
            <p:spPr>
              <a:xfrm>
                <a:off x="3718204" y="2295048"/>
                <a:ext cx="1128776" cy="1065183"/>
              </a:xfrm>
              <a:prstGeom prst="ellipse">
                <a:avLst/>
              </a:prstGeom>
              <a:solidFill>
                <a:srgbClr val="EEF2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>
                    <a:solidFill>
                      <a:srgbClr val="2F4270"/>
                    </a:solidFill>
                    <a:latin typeface="Bauhaus 93" panose="04030905020B02020C02" pitchFamily="82" charset="0"/>
                  </a:rPr>
                  <a:t>4</a:t>
                </a:r>
                <a:endParaRPr lang="zh-CN" altLang="en-US" sz="6000" dirty="0">
                  <a:solidFill>
                    <a:srgbClr val="2F4270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D6ADC70-97B4-4250-9F70-4A08B9AFBAAB}"/>
              </a:ext>
            </a:extLst>
          </p:cNvPr>
          <p:cNvCxnSpPr>
            <a:cxnSpLocks/>
          </p:cNvCxnSpPr>
          <p:nvPr/>
        </p:nvCxnSpPr>
        <p:spPr>
          <a:xfrm>
            <a:off x="5363304" y="3516925"/>
            <a:ext cx="2015396" cy="0"/>
          </a:xfrm>
          <a:prstGeom prst="line">
            <a:avLst/>
          </a:prstGeom>
          <a:ln w="31750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40ADC7C-CCB2-4EA6-94A0-1A3B82A9783D}"/>
              </a:ext>
            </a:extLst>
          </p:cNvPr>
          <p:cNvSpPr txBox="1"/>
          <p:nvPr/>
        </p:nvSpPr>
        <p:spPr>
          <a:xfrm>
            <a:off x="5218140" y="3637953"/>
            <a:ext cx="3433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实践示例</a:t>
            </a:r>
          </a:p>
        </p:txBody>
      </p:sp>
    </p:spTree>
    <p:extLst>
      <p:ext uri="{BB962C8B-B14F-4D97-AF65-F5344CB8AC3E}">
        <p14:creationId xmlns:p14="http://schemas.microsoft.com/office/powerpoint/2010/main" val="370652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9806122" cy="314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运行步骤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数据整理：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renumf90 </a:t>
            </a:r>
            <a:r>
              <a:rPr lang="en-US" altLang="zh-CN" sz="2000" dirty="0" err="1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test.par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 | tee renumf90.log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运算：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blupf90 renf90.par | tee blupf90.log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实际运行材料和参数卡可以在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  <a:hlinkClick r:id="rId4"/>
              </a:rPr>
              <a:t>https://github.com/CAU-TeamLiuJF/Tutorial/tree/main/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  <a:hlinkClick r:id="rId4"/>
              </a:rPr>
              <a:t>遗传评估软件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  <a:hlinkClick r:id="rId4"/>
              </a:rPr>
              <a:t>/BLUPF90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下载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  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4 </a:t>
            </a:r>
            <a:r>
              <a:rPr lang="zh-CN" altLang="en-US" b="1" dirty="0">
                <a:solidFill>
                  <a:srgbClr val="2F4270"/>
                </a:solidFill>
              </a:rPr>
              <a:t>实践示例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128336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43100"/>
            <a:ext cx="12192000" cy="2377440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339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Consolas" panose="020B0609020204030204" pitchFamily="49" charset="0"/>
              </a:rPr>
              <a:t>谢谢</a:t>
            </a:r>
            <a:r>
              <a:rPr lang="en-US" altLang="zh-CN" sz="6000" b="1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endParaRPr lang="zh-CN" altLang="en-US" sz="6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7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6493CE-765E-506F-98F0-DFD7A5044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47" y="2513272"/>
            <a:ext cx="7929741" cy="33156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792974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混合亲缘关系矩阵</a:t>
            </a:r>
            <a:r>
              <a:rPr lang="en-US" altLang="zh-CN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H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1 </a:t>
            </a:r>
            <a:r>
              <a:rPr lang="zh-CN" altLang="en-US" b="1" dirty="0">
                <a:solidFill>
                  <a:srgbClr val="2F4270"/>
                </a:solidFill>
              </a:rPr>
              <a:t>基础知识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22E74B-8791-3B57-2F90-2E8BA43305CE}"/>
              </a:ext>
            </a:extLst>
          </p:cNvPr>
          <p:cNvSpPr txBox="1"/>
          <p:nvPr/>
        </p:nvSpPr>
        <p:spPr>
          <a:xfrm>
            <a:off x="1073427" y="4591968"/>
            <a:ext cx="350493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系谱</a:t>
            </a:r>
            <a:r>
              <a:rPr lang="zh-CN" altLang="en-US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加性亲缘关系矩阵</a:t>
            </a:r>
            <a:r>
              <a:rPr lang="en-US" altLang="zh-CN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552979-358B-1027-6CFA-2B806F776E4C}"/>
              </a:ext>
            </a:extLst>
          </p:cNvPr>
          <p:cNvSpPr txBox="1"/>
          <p:nvPr/>
        </p:nvSpPr>
        <p:spPr>
          <a:xfrm>
            <a:off x="4415642" y="5047370"/>
            <a:ext cx="350493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基因组加性亲缘关系矩阵</a:t>
            </a:r>
            <a:r>
              <a:rPr lang="en-US" altLang="zh-CN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E84C5E-C91F-26DB-0A99-06ED261393BB}"/>
              </a:ext>
            </a:extLst>
          </p:cNvPr>
          <p:cNvSpPr txBox="1"/>
          <p:nvPr/>
        </p:nvSpPr>
        <p:spPr>
          <a:xfrm>
            <a:off x="5763272" y="2728283"/>
            <a:ext cx="350493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基因分型个体组成的</a:t>
            </a:r>
            <a:r>
              <a:rPr lang="en-US" altLang="zh-CN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A</a:t>
            </a:r>
            <a:r>
              <a:rPr lang="zh-CN" altLang="en-US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阵</a:t>
            </a:r>
            <a:endParaRPr lang="en-US" altLang="zh-CN" sz="18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AA45C96-EEC5-A1B2-5675-D88E30327BEB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145166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62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54157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4319722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混合亲缘关系矩阵</a:t>
            </a:r>
            <a:r>
              <a:rPr lang="en-US" altLang="zh-CN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H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其实质为利用基因组信息调整未基因分型个体的亲缘关系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1 </a:t>
            </a:r>
            <a:r>
              <a:rPr lang="zh-CN" altLang="en-US" b="1" dirty="0">
                <a:solidFill>
                  <a:srgbClr val="2F4270"/>
                </a:solidFill>
              </a:rPr>
              <a:t>基础知识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1D3977-1B1F-A0E9-D128-7D767C62F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096" y="1932215"/>
            <a:ext cx="2943247" cy="16907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D1F5B8-5635-567C-9292-DA9E94E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26" y="3633917"/>
            <a:ext cx="8863077" cy="13525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4FEA3DC-F549-354F-34EA-B5DD77155076}"/>
              </a:ext>
            </a:extLst>
          </p:cNvPr>
          <p:cNvSpPr txBox="1"/>
          <p:nvPr/>
        </p:nvSpPr>
        <p:spPr>
          <a:xfrm>
            <a:off x="2191784" y="4937858"/>
            <a:ext cx="143776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A</a:t>
            </a:r>
            <a:r>
              <a:rPr lang="zh-CN" altLang="en-US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阵</a:t>
            </a:r>
            <a:endParaRPr lang="en-US" altLang="zh-CN" sz="18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770E20-94DB-FD0D-F3EA-FE7A0D76006D}"/>
              </a:ext>
            </a:extLst>
          </p:cNvPr>
          <p:cNvSpPr txBox="1"/>
          <p:nvPr/>
        </p:nvSpPr>
        <p:spPr>
          <a:xfrm>
            <a:off x="4358828" y="4937858"/>
            <a:ext cx="2619784" cy="929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G</a:t>
            </a:r>
            <a:r>
              <a:rPr lang="zh-CN" altLang="en-US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阵</a:t>
            </a:r>
            <a:endParaRPr lang="en-US" altLang="zh-CN" sz="18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0" lvl="1"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（仅包含基因分型个体）</a:t>
            </a:r>
            <a:endParaRPr lang="en-US" altLang="zh-CN" sz="18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ED1FF2-C085-0FAA-C1B7-2E3FEDB7F6C3}"/>
              </a:ext>
            </a:extLst>
          </p:cNvPr>
          <p:cNvSpPr txBox="1"/>
          <p:nvPr/>
        </p:nvSpPr>
        <p:spPr>
          <a:xfrm>
            <a:off x="8247423" y="4937858"/>
            <a:ext cx="143776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H</a:t>
            </a:r>
            <a:r>
              <a:rPr lang="zh-CN" altLang="en-US" sz="18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阵</a:t>
            </a:r>
            <a:endParaRPr lang="en-US" altLang="zh-CN" sz="18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2D5B81D-0C1B-C5DC-A34A-993BB43CF73E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145166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187C176-EC7A-424A-8ACE-14BC1A2945F8}"/>
              </a:ext>
            </a:extLst>
          </p:cNvPr>
          <p:cNvGrpSpPr/>
          <p:nvPr/>
        </p:nvGrpSpPr>
        <p:grpSpPr>
          <a:xfrm>
            <a:off x="-1688136" y="2321176"/>
            <a:ext cx="6347827" cy="1969480"/>
            <a:chOff x="0" y="2022231"/>
            <a:chExt cx="5100923" cy="15826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93652E6-D049-49CB-8BB9-A5B411577D5D}"/>
                </a:ext>
              </a:extLst>
            </p:cNvPr>
            <p:cNvSpPr/>
            <p:nvPr/>
          </p:nvSpPr>
          <p:spPr>
            <a:xfrm>
              <a:off x="0" y="2022231"/>
              <a:ext cx="4323931" cy="1582615"/>
            </a:xfrm>
            <a:prstGeom prst="rect">
              <a:avLst/>
            </a:prstGeom>
            <a:solidFill>
              <a:srgbClr val="2F4270"/>
            </a:solidFill>
            <a:ln>
              <a:solidFill>
                <a:srgbClr val="2F4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45507A0-4B76-4A19-ACF2-8BD8AB92397B}"/>
                </a:ext>
              </a:extLst>
            </p:cNvPr>
            <p:cNvGrpSpPr/>
            <p:nvPr/>
          </p:nvGrpSpPr>
          <p:grpSpPr>
            <a:xfrm>
              <a:off x="3516923" y="2022231"/>
              <a:ext cx="1584000" cy="1582615"/>
              <a:chOff x="3516923" y="2022231"/>
              <a:chExt cx="1584000" cy="1582615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98C243D-45E4-45B4-8DAB-45FC364EE781}"/>
                  </a:ext>
                </a:extLst>
              </p:cNvPr>
              <p:cNvSpPr/>
              <p:nvPr/>
            </p:nvSpPr>
            <p:spPr>
              <a:xfrm>
                <a:off x="3516923" y="2022231"/>
                <a:ext cx="1584000" cy="1582615"/>
              </a:xfrm>
              <a:prstGeom prst="ellipse">
                <a:avLst/>
              </a:prstGeom>
              <a:solidFill>
                <a:srgbClr val="2F4270"/>
              </a:solidFill>
              <a:ln>
                <a:solidFill>
                  <a:srgbClr val="2F42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3D8EC4-5BD4-4561-8109-1DB072291CCD}"/>
                  </a:ext>
                </a:extLst>
              </p:cNvPr>
              <p:cNvSpPr/>
              <p:nvPr/>
            </p:nvSpPr>
            <p:spPr>
              <a:xfrm>
                <a:off x="3718204" y="2295048"/>
                <a:ext cx="1128776" cy="1065183"/>
              </a:xfrm>
              <a:prstGeom prst="ellipse">
                <a:avLst/>
              </a:prstGeom>
              <a:solidFill>
                <a:srgbClr val="EEF2F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>
                    <a:solidFill>
                      <a:srgbClr val="2F4270"/>
                    </a:solidFill>
                    <a:latin typeface="Bauhaus 93" panose="04030905020B02020C02" pitchFamily="82" charset="0"/>
                  </a:rPr>
                  <a:t>2</a:t>
                </a:r>
                <a:endParaRPr lang="zh-CN" altLang="en-US" sz="6000" dirty="0">
                  <a:solidFill>
                    <a:srgbClr val="2F4270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D8BE68F2-0C43-54C5-F2D2-1D834446D091}"/>
              </a:ext>
            </a:extLst>
          </p:cNvPr>
          <p:cNvSpPr txBox="1">
            <a:spLocks/>
          </p:cNvSpPr>
          <p:nvPr/>
        </p:nvSpPr>
        <p:spPr>
          <a:xfrm>
            <a:off x="5218140" y="2382730"/>
            <a:ext cx="61415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rgbClr val="2F4270"/>
                </a:solidFill>
              </a:rPr>
              <a:t>PART 2</a:t>
            </a:r>
            <a:endParaRPr lang="zh-CN" altLang="en-US" sz="5400" b="1" dirty="0">
              <a:solidFill>
                <a:srgbClr val="2F427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6FB51A9-2E77-BE2F-EF97-E2BAD019D678}"/>
              </a:ext>
            </a:extLst>
          </p:cNvPr>
          <p:cNvCxnSpPr>
            <a:cxnSpLocks/>
          </p:cNvCxnSpPr>
          <p:nvPr/>
        </p:nvCxnSpPr>
        <p:spPr>
          <a:xfrm>
            <a:off x="5363304" y="3516925"/>
            <a:ext cx="2034446" cy="0"/>
          </a:xfrm>
          <a:prstGeom prst="line">
            <a:avLst/>
          </a:prstGeom>
          <a:ln w="31750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463448B-7D0F-B30D-8C04-B53B4B7E8248}"/>
              </a:ext>
            </a:extLst>
          </p:cNvPr>
          <p:cNvSpPr txBox="1"/>
          <p:nvPr/>
        </p:nvSpPr>
        <p:spPr>
          <a:xfrm>
            <a:off x="5218140" y="3637953"/>
            <a:ext cx="3433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软件概况</a:t>
            </a:r>
          </a:p>
        </p:txBody>
      </p:sp>
    </p:spTree>
    <p:extLst>
      <p:ext uri="{BB962C8B-B14F-4D97-AF65-F5344CB8AC3E}">
        <p14:creationId xmlns:p14="http://schemas.microsoft.com/office/powerpoint/2010/main" val="351156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9671486" cy="383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发展历史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1997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年由佐治亚大学的</a:t>
            </a:r>
            <a:r>
              <a:rPr lang="en-US" altLang="zh-CN" sz="2000" dirty="0" err="1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Ignacy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 </a:t>
            </a:r>
            <a:r>
              <a:rPr lang="en-US" altLang="zh-CN" sz="2000" dirty="0" err="1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Misztal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开发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最初是为了课程教学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时至今日仍在不断更新，最新版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2023-01-25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发布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使用权限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研究使用：免费使用，但需在论文中引用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商业使用：需申请商业授权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2 </a:t>
            </a:r>
            <a:r>
              <a:rPr lang="zh-CN" altLang="en-US" b="1" dirty="0">
                <a:solidFill>
                  <a:srgbClr val="2F4270"/>
                </a:solidFill>
              </a:rPr>
              <a:t>软件概况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145166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0747CDC-11CA-4ADA-AE14-C1C4E843D745}"/>
              </a:ext>
            </a:extLst>
          </p:cNvPr>
          <p:cNvSpPr/>
          <p:nvPr/>
        </p:nvSpPr>
        <p:spPr>
          <a:xfrm>
            <a:off x="808385" y="1690688"/>
            <a:ext cx="10515600" cy="4378805"/>
          </a:xfrm>
          <a:prstGeom prst="rect">
            <a:avLst/>
          </a:prstGeom>
          <a:solidFill>
            <a:srgbClr val="2F4270"/>
          </a:solidFill>
          <a:ln>
            <a:solidFill>
              <a:srgbClr val="2F4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B1D463-4C17-4E0B-A471-3DAC4EF62D3E}"/>
              </a:ext>
            </a:extLst>
          </p:cNvPr>
          <p:cNvSpPr/>
          <p:nvPr/>
        </p:nvSpPr>
        <p:spPr>
          <a:xfrm>
            <a:off x="940905" y="1815548"/>
            <a:ext cx="10283686" cy="414793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345188-3DCD-45F4-B731-AE841E8BF42E}"/>
              </a:ext>
            </a:extLst>
          </p:cNvPr>
          <p:cNvSpPr txBox="1"/>
          <p:nvPr/>
        </p:nvSpPr>
        <p:spPr>
          <a:xfrm>
            <a:off x="1205947" y="1932215"/>
            <a:ext cx="4890053" cy="377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支持平台</a:t>
            </a:r>
            <a:endParaRPr lang="en-US" altLang="zh-CN" sz="2400" b="1" dirty="0">
              <a:solidFill>
                <a:srgbClr val="DA7A34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Linux, Mac OSX,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 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Windows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推荐使用</a:t>
            </a:r>
            <a:r>
              <a:rPr lang="en-US" altLang="zh-CN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Linux</a:t>
            </a: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版本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</a:pPr>
            <a:r>
              <a:rPr lang="zh-CN" altLang="en-US" sz="2400" b="1" dirty="0">
                <a:solidFill>
                  <a:srgbClr val="DA7A34"/>
                </a:solidFill>
                <a:latin typeface="微软雅黑"/>
                <a:ea typeface="微软雅黑"/>
                <a:sym typeface="Calibri" pitchFamily="34" charset="0"/>
              </a:rPr>
              <a:t>软件模块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不同功能分模块提供，每个模块提供一个可执行文件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r>
              <a:rPr lang="zh-CN" altLang="en-US" sz="20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本次主要介绍遗传评估部分</a:t>
            </a:r>
            <a:endParaRPr lang="en-US" altLang="zh-CN" sz="2000" dirty="0">
              <a:solidFill>
                <a:srgbClr val="7F7F7F"/>
              </a:solidFill>
              <a:latin typeface="微软雅黑"/>
              <a:ea typeface="微软雅黑"/>
              <a:sym typeface="Calibri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E834D34-3280-41C9-ACDE-8AFDDCA654D2}"/>
              </a:ext>
            </a:extLst>
          </p:cNvPr>
          <p:cNvSpPr txBox="1">
            <a:spLocks/>
          </p:cNvSpPr>
          <p:nvPr/>
        </p:nvSpPr>
        <p:spPr>
          <a:xfrm>
            <a:off x="8680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2F4270"/>
                </a:solidFill>
              </a:rPr>
              <a:t>PART 2 </a:t>
            </a:r>
            <a:r>
              <a:rPr lang="zh-CN" altLang="en-US" b="1" dirty="0">
                <a:solidFill>
                  <a:srgbClr val="2F4270"/>
                </a:solidFill>
              </a:rPr>
              <a:t>软件概况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87D9F9C-3F0F-55D9-B4F0-FE1C5B447843}"/>
              </a:ext>
            </a:extLst>
          </p:cNvPr>
          <p:cNvCxnSpPr>
            <a:cxnSpLocks/>
          </p:cNvCxnSpPr>
          <p:nvPr/>
        </p:nvCxnSpPr>
        <p:spPr>
          <a:xfrm>
            <a:off x="954157" y="1351722"/>
            <a:ext cx="4145166" cy="0"/>
          </a:xfrm>
          <a:prstGeom prst="line">
            <a:avLst/>
          </a:prstGeom>
          <a:ln w="9525">
            <a:solidFill>
              <a:srgbClr val="2F4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14AAE4D-927F-2EF0-BE97-51D530E66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366" y="1815548"/>
            <a:ext cx="5020135" cy="41268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2D7316-EFF7-AB88-D82B-C6D67099CB07}"/>
              </a:ext>
            </a:extLst>
          </p:cNvPr>
          <p:cNvSpPr txBox="1"/>
          <p:nvPr/>
        </p:nvSpPr>
        <p:spPr>
          <a:xfrm>
            <a:off x="300943" y="6194353"/>
            <a:ext cx="11397743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注：完整模块信息可参阅</a:t>
            </a:r>
            <a:r>
              <a:rPr lang="en-US" altLang="zh-CN" sz="1400" dirty="0">
                <a:solidFill>
                  <a:srgbClr val="7F7F7F"/>
                </a:solidFill>
                <a:latin typeface="微软雅黑"/>
                <a:ea typeface="微软雅黑"/>
                <a:sym typeface="Calibri" pitchFamily="34" charset="0"/>
              </a:rPr>
              <a:t>http://nce.ads.uga.edu/wiki/doku.php?id=application_programs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31BF92-AD25-D1A4-DBBE-52A29615D1C4}"/>
              </a:ext>
            </a:extLst>
          </p:cNvPr>
          <p:cNvSpPr/>
          <p:nvPr/>
        </p:nvSpPr>
        <p:spPr>
          <a:xfrm>
            <a:off x="6204456" y="2677861"/>
            <a:ext cx="2501978" cy="160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8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1820</Words>
  <Application>Microsoft Office PowerPoint</Application>
  <PresentationFormat>宽屏</PresentationFormat>
  <Paragraphs>429</Paragraphs>
  <Slides>43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等线</vt:lpstr>
      <vt:lpstr>等线 Light</vt:lpstr>
      <vt:lpstr>黑体</vt:lpstr>
      <vt:lpstr>微软雅黑</vt:lpstr>
      <vt:lpstr>Arial</vt:lpstr>
      <vt:lpstr>Bauhaus 93</vt:lpstr>
      <vt:lpstr>Consolas</vt:lpstr>
      <vt:lpstr>Wingdings</vt:lpstr>
      <vt:lpstr>Office 主题​​</vt:lpstr>
      <vt:lpstr>BLUPF90软件基本介绍</vt:lpstr>
      <vt:lpstr>目录 CONTENTS</vt:lpstr>
      <vt:lpstr>PART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4</vt:lpstr>
      <vt:lpstr>PowerPoint 演示文稿</vt:lpstr>
      <vt:lpstr>谢谢!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Folic Acid Increases Global DNA Methylation and Reduces Inflammation to Prevent Helicobacter-Associated Gastric Cancer in Mice</dc:title>
  <dc:creator>Ye w</dc:creator>
  <cp:lastModifiedBy>卓 越</cp:lastModifiedBy>
  <cp:revision>355</cp:revision>
  <dcterms:created xsi:type="dcterms:W3CDTF">2018-11-02T01:46:13Z</dcterms:created>
  <dcterms:modified xsi:type="dcterms:W3CDTF">2023-02-20T09:11:58Z</dcterms:modified>
</cp:coreProperties>
</file>