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572" r:id="rId2"/>
    <p:sldId id="792" r:id="rId3"/>
    <p:sldId id="797" r:id="rId4"/>
    <p:sldId id="793" r:id="rId5"/>
    <p:sldId id="807" r:id="rId6"/>
    <p:sldId id="799" r:id="rId7"/>
    <p:sldId id="803" r:id="rId8"/>
    <p:sldId id="806" r:id="rId9"/>
    <p:sldId id="804" r:id="rId10"/>
    <p:sldId id="794" r:id="rId11"/>
    <p:sldId id="795" r:id="rId12"/>
    <p:sldId id="796" r:id="rId13"/>
    <p:sldId id="798" r:id="rId14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775" autoAdjust="0"/>
  </p:normalViewPr>
  <p:slideViewPr>
    <p:cSldViewPr snapToGrid="0">
      <p:cViewPr varScale="1">
        <p:scale>
          <a:sx n="58" d="100"/>
          <a:sy n="58" d="100"/>
        </p:scale>
        <p:origin x="1388" y="40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4" y="2559050"/>
            <a:ext cx="8564564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2547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15950" y="2795588"/>
            <a:ext cx="6336362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en-US" altLang="pt-BR" sz="3600" b="1" dirty="0">
                <a:solidFill>
                  <a:schemeClr val="bg1"/>
                </a:solidFill>
              </a:rPr>
              <a:t>Analysis of Congenital Malformation in Brazil:</a:t>
            </a:r>
          </a:p>
          <a:p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The use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Random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Forest,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Logistic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Regression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Descriptive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analysis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to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find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and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visualize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important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factors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of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congenital </a:t>
            </a:r>
            <a:r>
              <a:rPr lang="pt-BR" altLang="pt-BR" sz="2400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malformation</a:t>
            </a:r>
            <a:r>
              <a:rPr lang="pt-BR" altLang="pt-BR" sz="24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endParaRPr lang="pt-BR" altLang="pt-BR" sz="40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C920455-BCD6-1081-D376-92B2B3801720}"/>
              </a:ext>
            </a:extLst>
          </p:cNvPr>
          <p:cNvSpPr txBox="1"/>
          <p:nvPr/>
        </p:nvSpPr>
        <p:spPr>
          <a:xfrm>
            <a:off x="355409" y="242370"/>
            <a:ext cx="4018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IV </a:t>
            </a:r>
            <a:r>
              <a:rPr lang="pt-BR" sz="2400" dirty="0" err="1">
                <a:solidFill>
                  <a:schemeClr val="bg1"/>
                </a:solidFill>
              </a:rPr>
              <a:t>Datathon</a:t>
            </a:r>
            <a:r>
              <a:rPr lang="pt-BR" sz="2400" dirty="0">
                <a:solidFill>
                  <a:schemeClr val="bg1"/>
                </a:solidFill>
              </a:rPr>
              <a:t> MIT Einstein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US" b="0" dirty="0">
              <a:solidFill>
                <a:srgbClr val="374151"/>
              </a:solidFill>
              <a:latin typeface="Söhne"/>
            </a:endParaRP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analysis found that the services offered by accredited establishments in each locality are associated with a reduction in cases of congenital malformations. Our results indicate that a better distribution of accredited health services can help define public policies aimed at reducing cases of congenital malformations in Brazil. 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Team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7" name="Imagem 6" descr="Pessoas sentadas ao redor de uma mesa&#10;&#10;Descrição gerada automaticamente">
            <a:extLst>
              <a:ext uri="{FF2B5EF4-FFF2-40B4-BE49-F238E27FC236}">
                <a16:creationId xmlns:a16="http://schemas.microsoft.com/office/drawing/2014/main" id="{30B73FD2-7A25-29F2-E7B1-2EA974E78A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14" y="1215980"/>
            <a:ext cx="8449937" cy="4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endParaRPr lang="en-US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Data processing:</a:t>
            </a:r>
          </a:p>
          <a:p>
            <a:pPr algn="l"/>
            <a:endParaRPr lang="en-US" sz="18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merged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different files by year and state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excluded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ignored malformation (</a:t>
            </a:r>
            <a:r>
              <a:rPr lang="en-US" sz="2400" b="0" i="0" dirty="0" err="1">
                <a:solidFill>
                  <a:srgbClr val="374151"/>
                </a:solidFill>
                <a:effectLst/>
                <a:latin typeface="Söhne"/>
              </a:rPr>
              <a:t>def_anomalia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), columns with more than 30% missing data, undefined prematurity, outlier values and NA from all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We </a:t>
            </a:r>
            <a:r>
              <a:rPr lang="en-US" sz="2400" i="0" dirty="0">
                <a:solidFill>
                  <a:srgbClr val="374151"/>
                </a:solidFill>
                <a:effectLst/>
                <a:latin typeface="Söhne"/>
              </a:rPr>
              <a:t>selected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the most important features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First manual selection through data dictionary analysis and clinical relevance</a:t>
            </a:r>
          </a:p>
          <a:p>
            <a:pPr marL="111760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Second selection through feature analysis using Random Forest and Logistic Regression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048108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1126224"/>
            <a:ext cx="7541758" cy="546688"/>
          </a:xfrm>
        </p:spPr>
        <p:txBody>
          <a:bodyPr/>
          <a:lstStyle/>
          <a:p>
            <a:r>
              <a:rPr lang="pt-BR" dirty="0" err="1"/>
              <a:t>Descriptive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5F3FD1F7-CBF8-9BC6-8A7D-58C19FB7E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69" y="1941837"/>
            <a:ext cx="5498679" cy="433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impact</a:t>
            </a:r>
            <a:r>
              <a:rPr lang="pt-BR" dirty="0"/>
              <a:t> </a:t>
            </a:r>
            <a:r>
              <a:rPr lang="pt-BR" dirty="0" err="1"/>
              <a:t>analysis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37A2-957C-4282-A1CD-05CC12357F2B}"/>
              </a:ext>
            </a:extLst>
          </p:cNvPr>
          <p:cNvSpPr txBox="1"/>
          <p:nvPr/>
        </p:nvSpPr>
        <p:spPr>
          <a:xfrm>
            <a:off x="661012" y="1714347"/>
            <a:ext cx="78219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080808"/>
                </a:solidFill>
              </a:rPr>
              <a:t>Variables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of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greatest</a:t>
            </a:r>
            <a:r>
              <a:rPr lang="pt-BR" sz="2800" dirty="0">
                <a:solidFill>
                  <a:srgbClr val="080808"/>
                </a:solidFill>
              </a:rPr>
              <a:t> </a:t>
            </a:r>
            <a:r>
              <a:rPr lang="pt-BR" sz="2800" dirty="0" err="1">
                <a:solidFill>
                  <a:srgbClr val="080808"/>
                </a:solidFill>
              </a:rPr>
              <a:t>impact</a:t>
            </a:r>
            <a:r>
              <a:rPr lang="pt-BR" sz="2800" dirty="0">
                <a:solidFill>
                  <a:srgbClr val="080808"/>
                </a:solidFill>
              </a:rPr>
              <a:t>:</a:t>
            </a:r>
            <a:endParaRPr lang="pt-BR" dirty="0">
              <a:solidFill>
                <a:srgbClr val="080808"/>
              </a:solidFill>
            </a:endParaRP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Peso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APGAR5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Def_gravidez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TPAPRESENT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Def_raca_cor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HDI_EDUC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TPROBSON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IDADEMAE</a:t>
            </a:r>
          </a:p>
        </p:txBody>
      </p:sp>
    </p:spTree>
    <p:extLst>
      <p:ext uri="{BB962C8B-B14F-4D97-AF65-F5344CB8AC3E}">
        <p14:creationId xmlns:p14="http://schemas.microsoft.com/office/powerpoint/2010/main" val="263403195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69C63-3BFB-45AC-9847-8D21EF3317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DE8A6-E67F-42E1-A620-105EE35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490086"/>
            <a:ext cx="8726583" cy="4310624"/>
          </a:xfrm>
          <a:prstGeom prst="rect">
            <a:avLst/>
          </a:prstGeom>
        </p:spPr>
      </p:pic>
      <p:sp>
        <p:nvSpPr>
          <p:cNvPr id="5" name="Espaço Reservado para Texto 1">
            <a:extLst>
              <a:ext uri="{FF2B5EF4-FFF2-40B4-BE49-F238E27FC236}">
                <a16:creationId xmlns:a16="http://schemas.microsoft.com/office/drawing/2014/main" id="{A942F47A-8093-365E-0E27-DF69D448C8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4703446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Results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Discussions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Odds Ratio of the most important features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40ABC-3490-410F-97B2-605F6370B270}"/>
              </a:ext>
            </a:extLst>
          </p:cNvPr>
          <p:cNvSpPr txBox="1"/>
          <p:nvPr/>
        </p:nvSpPr>
        <p:spPr>
          <a:xfrm>
            <a:off x="661012" y="1714347"/>
            <a:ext cx="7821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HDI_EDUC: 12.8 OR</a:t>
            </a:r>
          </a:p>
          <a:p>
            <a:r>
              <a:rPr lang="pt-BR" dirty="0"/>
              <a:t>UF-AP: 3.1 OR</a:t>
            </a:r>
          </a:p>
          <a:p>
            <a:r>
              <a:rPr lang="pt-BR" dirty="0"/>
              <a:t>INDÍGENA: 2.0 OR</a:t>
            </a:r>
          </a:p>
          <a:p>
            <a:r>
              <a:rPr lang="pt-BR" dirty="0"/>
              <a:t>UF-SE: 1.7 OR</a:t>
            </a:r>
          </a:p>
          <a:p>
            <a:r>
              <a:rPr lang="pt-BR" dirty="0"/>
              <a:t>UF-SP: 1.6 OR</a:t>
            </a:r>
          </a:p>
          <a:p>
            <a:r>
              <a:rPr lang="pt-BR" dirty="0"/>
              <a:t>Posição pélvico: 1.6 OR</a:t>
            </a:r>
          </a:p>
          <a:p>
            <a:r>
              <a:rPr lang="pt-BR" dirty="0"/>
              <a:t>UF-PE: 1.5 OR</a:t>
            </a:r>
          </a:p>
          <a:p>
            <a:r>
              <a:rPr lang="pt-BR" dirty="0"/>
              <a:t>Cor Preta: 1.5 OR</a:t>
            </a:r>
          </a:p>
          <a:p>
            <a:r>
              <a:rPr lang="pt-BR" dirty="0"/>
              <a:t>UF-MT: 0.68 OR</a:t>
            </a:r>
          </a:p>
          <a:p>
            <a:r>
              <a:rPr lang="pt-BR" dirty="0"/>
              <a:t>UF-MA: 0.66 OR</a:t>
            </a:r>
          </a:p>
          <a:p>
            <a:r>
              <a:rPr lang="pt-BR" dirty="0"/>
              <a:t>Gravidez Dupla: 0.63 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24005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925</Words>
  <Application>Microsoft Office PowerPoint</Application>
  <PresentationFormat>Apresentação na tela (4:3)</PresentationFormat>
  <Paragraphs>111</Paragraphs>
  <Slides>13</Slides>
  <Notes>1</Notes>
  <HiddenSlides>1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Cassio Chaves Reginato</cp:lastModifiedBy>
  <cp:revision>656</cp:revision>
  <cp:lastPrinted>2019-07-24T14:51:04Z</cp:lastPrinted>
  <dcterms:created xsi:type="dcterms:W3CDTF">2013-03-28T13:01:31Z</dcterms:created>
  <dcterms:modified xsi:type="dcterms:W3CDTF">2023-04-16T18:42:57Z</dcterms:modified>
  <cp:category>Agência de Apresentações Profissionais</cp:category>
</cp:coreProperties>
</file>