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Amatic SC" panose="00000500000000000000" pitchFamily="2" charset="-79"/>
      <p:regular r:id="rId20"/>
      <p:bold r:id="rId21"/>
    </p:embeddedFont>
    <p:embeddedFont>
      <p:font typeface="Comic Sans MS" panose="030F0702030302020204" pitchFamily="66" charset="0"/>
      <p:regular r:id="rId22"/>
      <p:bold r:id="rId23"/>
      <p:italic r:id="rId24"/>
      <p:boldItalic r:id="rId25"/>
    </p:embeddedFont>
    <p:embeddedFont>
      <p:font typeface="Economica" panose="020B060402020202020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Roboto Medium" panose="02000000000000000000" pitchFamily="2" charset="0"/>
      <p:regular r:id="rId34"/>
      <p:bold r:id="rId35"/>
      <p:italic r:id="rId36"/>
      <p:boldItalic r:id="rId37"/>
    </p:embeddedFont>
    <p:embeddedFont>
      <p:font typeface="Roboto Serif" panose="020B0604020202020204" charset="0"/>
      <p:regular r:id="rId38"/>
      <p:bold r:id="rId39"/>
      <p:italic r:id="rId40"/>
      <p:boldItalic r:id="rId41"/>
    </p:embeddedFont>
    <p:embeddedFont>
      <p:font typeface="Roboto Serif Medium"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0.fntdata"/><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presProps" Target="presProps.xml"/><Relationship Id="rId20" Type="http://schemas.openxmlformats.org/officeDocument/2006/relationships/font" Target="fonts/font1.fntdata"/><Relationship Id="rId41"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4839255fa_2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e4839255fa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33549c1f6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733549c1f6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at this heatmap to get a feel of what kinds of possible relationships there are between our different categories. </a:t>
            </a:r>
            <a:endParaRPr/>
          </a:p>
          <a:p>
            <a:pPr marL="0" lvl="0" indent="0" algn="l" rtl="0">
              <a:spcBef>
                <a:spcPts val="0"/>
              </a:spcBef>
              <a:spcAft>
                <a:spcPts val="0"/>
              </a:spcAft>
              <a:buNone/>
            </a:pPr>
            <a:endParaRPr/>
          </a:p>
          <a:p>
            <a:pPr marL="0" lvl="0" indent="0" algn="l" rtl="0">
              <a:spcBef>
                <a:spcPts val="0"/>
              </a:spcBef>
              <a:spcAft>
                <a:spcPts val="0"/>
              </a:spcAft>
              <a:buNone/>
            </a:pPr>
            <a:r>
              <a:rPr lang="en"/>
              <a:t>The GST or goods and services tax associated with the product and the average price of the product are the least correlated values in the heatmap, this could be because different products might have different countries of origin and different tax rates. There are no values in the data that appear to be significantly correlated, but, the most correlated values are the offline and online spending, with about a 34% correlation. But after looking more into the data its hard to know if the is really a significant relationship because we are unsure how the offline spending data was gathered when this dataset is based on online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733549c1f6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733549c1f6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Overall these violin plots are showing the relationships between how men and women are spending their money online based on their region.</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Its interesting to see some of the highs and lows in the distribution of the plots especially how in california many of the men are spending the average while in the northeast more women are spending about the average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733549c1f6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733549c1f6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chemeClr val="dk1"/>
                </a:solidFill>
              </a:rPr>
              <a:t>The r-squared is: 0.011669530024367334</a:t>
            </a:r>
            <a:endParaRPr sz="1000">
              <a:solidFill>
                <a:schemeClr val="dk1"/>
              </a:solidFill>
            </a:endParaRPr>
          </a:p>
          <a:p>
            <a:pPr marL="0" lvl="0" indent="0" algn="l" rtl="0">
              <a:lnSpc>
                <a:spcPct val="115000"/>
              </a:lnSpc>
              <a:spcBef>
                <a:spcPts val="0"/>
              </a:spcBef>
              <a:spcAft>
                <a:spcPts val="0"/>
              </a:spcAft>
              <a:buNone/>
            </a:pPr>
            <a:endParaRPr sz="10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With the r2 it only explains about 1% of our data, because only about one percent of the data is correlated or significant there isnt a strong correlation between the average price of the item and the associated shipping charged. There are some interesting outliers on the plot, several items are close to 0 for the average purchase price but have shipping charges close to 500 dollars.</a:t>
            </a:r>
            <a:endParaRPr sz="10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733549c1f6_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733549c1f6_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Call to action:</a:t>
            </a:r>
            <a:endParaRPr/>
          </a:p>
          <a:p>
            <a:pPr marL="457200" lvl="0" indent="-298450" algn="l" rtl="0">
              <a:spcBef>
                <a:spcPts val="0"/>
              </a:spcBef>
              <a:spcAft>
                <a:spcPts val="0"/>
              </a:spcAft>
              <a:buSzPts val="1100"/>
              <a:buChar char="-"/>
            </a:pPr>
            <a:r>
              <a:rPr lang="en"/>
              <a:t>Because of the lack of correlation to be able to draw any meaningful conclusions from the data we would need data from other sources tro try and prove/disprove some of our theories on the data.</a:t>
            </a:r>
            <a:endParaRPr/>
          </a:p>
          <a:p>
            <a:pPr marL="45720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Bias limitations:</a:t>
            </a:r>
            <a:endParaRPr/>
          </a:p>
          <a:p>
            <a:pPr marL="457200" lvl="0" indent="-298450" algn="l" rtl="0">
              <a:spcBef>
                <a:spcPts val="0"/>
              </a:spcBef>
              <a:spcAft>
                <a:spcPts val="0"/>
              </a:spcAft>
              <a:buSzPts val="1100"/>
              <a:buChar char="-"/>
            </a:pPr>
            <a:r>
              <a:rPr lang="en"/>
              <a:t>The data comes from several different kaggle datasets making it hard to verify the validity of the data.</a:t>
            </a:r>
            <a:endParaRPr/>
          </a:p>
          <a:p>
            <a:pPr marL="457200" lvl="0" indent="-298450" algn="l" rtl="0">
              <a:spcBef>
                <a:spcPts val="0"/>
              </a:spcBef>
              <a:spcAft>
                <a:spcPts val="0"/>
              </a:spcAft>
              <a:buSzPts val="1100"/>
              <a:buChar char="-"/>
            </a:pPr>
            <a:r>
              <a:rPr lang="en"/>
              <a:t>Because of this there are several things we came across that raised some red flags like several date columns and an offline spend column.</a:t>
            </a:r>
            <a:endParaRPr/>
          </a:p>
          <a:p>
            <a:pPr marL="457200" lvl="0" indent="-298450" algn="l" rtl="0">
              <a:spcBef>
                <a:spcPts val="0"/>
              </a:spcBef>
              <a:spcAft>
                <a:spcPts val="0"/>
              </a:spcAft>
              <a:buSzPts val="1100"/>
              <a:buChar char="-"/>
            </a:pPr>
            <a:r>
              <a:rPr lang="en"/>
              <a:t>These limitations make it hard for us to have a solid call to action.</a:t>
            </a:r>
            <a:endParaRPr/>
          </a:p>
          <a:p>
            <a:pPr marL="457200" lvl="0" indent="-298450" algn="l" rtl="0">
              <a:spcBef>
                <a:spcPts val="0"/>
              </a:spcBef>
              <a:spcAft>
                <a:spcPts val="0"/>
              </a:spcAft>
              <a:buSzPts val="1100"/>
              <a:buChar char="-"/>
            </a:pPr>
            <a:r>
              <a:rPr lang="en"/>
              <a:t>This data only didn't have very many locations, and of the locations that it did have it wasn't consistent, we had states and cities, this makes it hard to really compare location spending.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733549c1f6_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733549c1f6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There is alot of opportunity for future work for the topic in general, but maybe not with this dataset</a:t>
            </a:r>
            <a:endParaRPr/>
          </a:p>
          <a:p>
            <a:pPr marL="457200" lvl="0" indent="-298450" algn="l" rtl="0">
              <a:spcBef>
                <a:spcPts val="0"/>
              </a:spcBef>
              <a:spcAft>
                <a:spcPts val="0"/>
              </a:spcAft>
              <a:buSzPts val="1100"/>
              <a:buChar char="-"/>
            </a:pPr>
            <a:r>
              <a:rPr lang="en"/>
              <a:t>All of our data came from 2019, it would be interesting to look at data from the years during the pandemic and post pandemic to see how the average consumer online shopping habits have changed.</a:t>
            </a:r>
            <a:endParaRPr/>
          </a:p>
          <a:p>
            <a:pPr marL="457200" lvl="0" indent="-298450" algn="l" rtl="0">
              <a:spcBef>
                <a:spcPts val="0"/>
              </a:spcBef>
              <a:spcAft>
                <a:spcPts val="0"/>
              </a:spcAft>
              <a:buSzPts val="1100"/>
              <a:buChar char="-"/>
            </a:pPr>
            <a:r>
              <a:rPr lang="en"/>
              <a:t>Using this data you can also better identify online shopping trends and who you should be targeting based on your product.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733549c1f6_2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733549c1f6_2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733549c1f6_2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733549c1f6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33549c1f6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33549c1f6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are looking at a few factors within a dataset to determine if there is a correlation to how people are willing to spend their money online. </a:t>
            </a:r>
            <a:endParaRPr>
              <a:solidFill>
                <a:schemeClr val="dk1"/>
              </a:solidFill>
            </a:endParaRPr>
          </a:p>
          <a:p>
            <a:pPr marL="0" lvl="0" indent="0" algn="l" rtl="0">
              <a:spcBef>
                <a:spcPts val="0"/>
              </a:spcBef>
              <a:spcAft>
                <a:spcPts val="0"/>
              </a:spcAft>
              <a:buNone/>
            </a:pPr>
            <a:endParaRPr/>
          </a:p>
          <a:p>
            <a:pPr marL="0" lvl="0" indent="0" algn="l" rtl="0">
              <a:lnSpc>
                <a:spcPct val="115000"/>
              </a:lnSpc>
              <a:spcBef>
                <a:spcPts val="0"/>
              </a:spcBef>
              <a:spcAft>
                <a:spcPts val="1200"/>
              </a:spcAft>
              <a:buClr>
                <a:schemeClr val="dk1"/>
              </a:buClr>
              <a:buSzPts val="1100"/>
              <a:buFont typeface="Arial"/>
              <a:buNone/>
            </a:pPr>
            <a:r>
              <a:rPr lang="en" sz="1300">
                <a:solidFill>
                  <a:schemeClr val="dk1"/>
                </a:solidFill>
              </a:rPr>
              <a:t>How do the online spending habits differ between men and women based on location and product type?</a:t>
            </a:r>
            <a:endParaRPr sz="6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733549c1f6_2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733549c1f6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Dropping data: At first looking at the data we decided that two columns (unnamed:0 and the Product SKU) didn't add anything to the data that we needed, so we used .drop to drop the columns and make a new data frame without them.</a:t>
            </a:r>
            <a:endParaRPr/>
          </a:p>
          <a:p>
            <a:pPr marL="457200" lvl="0" indent="-298450" algn="l" rtl="0">
              <a:spcBef>
                <a:spcPts val="0"/>
              </a:spcBef>
              <a:spcAft>
                <a:spcPts val="0"/>
              </a:spcAft>
              <a:buSzPts val="1100"/>
              <a:buChar char="-"/>
            </a:pPr>
            <a:r>
              <a:rPr lang="en"/>
              <a:t>Then we checked for any null values that we needed to get rid of and dropped them using the .dropna</a:t>
            </a:r>
            <a:endParaRPr/>
          </a:p>
          <a:p>
            <a:pPr marL="457200" lvl="0" indent="-298450" algn="l" rtl="0">
              <a:spcBef>
                <a:spcPts val="0"/>
              </a:spcBef>
              <a:spcAft>
                <a:spcPts val="0"/>
              </a:spcAft>
              <a:buSzPts val="1100"/>
              <a:buChar char="-"/>
            </a:pPr>
            <a:r>
              <a:rPr lang="en"/>
              <a:t>Combining the locations: out initial data had five locations, upon looking at the data we decided to combine the three locations that were relatively close to each other to make a region with a similar number of data points as the other two locations. We used .replace to combine new york, new jersey, and washington dc to make the northeast region. </a:t>
            </a:r>
            <a:endParaRPr/>
          </a:p>
          <a:p>
            <a:pPr marL="457200" lvl="0" indent="-298450" algn="l" rtl="0">
              <a:spcBef>
                <a:spcPts val="0"/>
              </a:spcBef>
              <a:spcAft>
                <a:spcPts val="0"/>
              </a:spcAft>
              <a:buSzPts val="1100"/>
              <a:buChar char="-"/>
            </a:pPr>
            <a:r>
              <a:rPr lang="en"/>
              <a:t>We also noticed that the product category had three different nest categories so we decided to combine those as well to have a more accurate representation of that category</a:t>
            </a:r>
            <a:endParaRPr/>
          </a:p>
          <a:p>
            <a:pPr marL="457200" lvl="0" indent="-298450" algn="l" rtl="0">
              <a:spcBef>
                <a:spcPts val="0"/>
              </a:spcBef>
              <a:spcAft>
                <a:spcPts val="0"/>
              </a:spcAft>
              <a:buSzPts val="1100"/>
              <a:buChar char="-"/>
            </a:pPr>
            <a:r>
              <a:rPr lang="en"/>
              <a:t>We also changed the date column into a datetime dtype and reformatted the date to be month/day/year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733549c1f6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733549c1f6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33549c1f6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733549c1f6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4839255f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4839255f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 the left we are looking at if the price of the item verses the shipping charge. Is there a correlation? This data really shows a ton of outliers that don’t seem to make sense. Someone paying more for shipping than an item costs. The data was merged from three different sources and could have had problems merging properly. Maybe some columns were reversed. It is hard to tell. Maybe these are real datapoints because of a freight charge on an item. Maybe something was heavily discounted. Maybe some people have too much money on their hands.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73233a4c5c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73233a4c5c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595959"/>
                </a:solidFill>
              </a:rPr>
              <a:t>The previous graphs had me curious if any of the differences exist between the genders and the time of year these shipping charges are occurring. There may be an explanation of the outliers. October sees a huge increase in women being willing to spend money on delivery charges. Are they getting the perfect halloween outfit? Men tend to spend more in the summer months. Last minute anniversary gift? Do these make sense. I am not sure the extreme outliers are really explained given any of the visualizations so far. </a:t>
            </a:r>
            <a:endParaRPr sz="1350">
              <a:solidFill>
                <a:srgbClr val="2F2F2F"/>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733549c1f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733549c1f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33549c1f6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33549c1f6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drive.google.com/file/d/1EIDvhawu-lX9JKFxmkke12Tbya_gK009/view"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C343D"/>
            </a:gs>
            <a:gs pos="100000">
              <a:srgbClr val="ACD3D7"/>
            </a:gs>
          </a:gsLst>
          <a:lin ang="13500032"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958813"/>
            <a:ext cx="8520600" cy="112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5900" b="1">
                <a:solidFill>
                  <a:schemeClr val="lt1"/>
                </a:solidFill>
                <a:latin typeface="Economica"/>
                <a:ea typeface="Economica"/>
                <a:cs typeface="Economica"/>
                <a:sym typeface="Economica"/>
              </a:rPr>
              <a:t>Online Consumerism</a:t>
            </a:r>
            <a:endParaRPr sz="5900" b="1">
              <a:solidFill>
                <a:schemeClr val="lt1"/>
              </a:solidFill>
              <a:latin typeface="Economica"/>
              <a:ea typeface="Economica"/>
              <a:cs typeface="Economica"/>
              <a:sym typeface="Economica"/>
            </a:endParaRPr>
          </a:p>
        </p:txBody>
      </p:sp>
      <p:sp>
        <p:nvSpPr>
          <p:cNvPr id="55" name="Google Shape;55;p13"/>
          <p:cNvSpPr/>
          <p:nvPr/>
        </p:nvSpPr>
        <p:spPr>
          <a:xfrm>
            <a:off x="-259225" y="603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3"/>
          <p:cNvSpPr/>
          <p:nvPr/>
        </p:nvSpPr>
        <p:spPr>
          <a:xfrm>
            <a:off x="-301350" y="45959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a:off x="1738500" y="603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p:nvPr/>
        </p:nvSpPr>
        <p:spPr>
          <a:xfrm>
            <a:off x="-259237" y="1194238"/>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p:nvPr/>
        </p:nvSpPr>
        <p:spPr>
          <a:xfrm>
            <a:off x="-259225" y="34620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60;p13"/>
          <p:cNvSpPr/>
          <p:nvPr/>
        </p:nvSpPr>
        <p:spPr>
          <a:xfrm>
            <a:off x="2715238" y="-506012"/>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 name="Google Shape;61;p13"/>
          <p:cNvSpPr/>
          <p:nvPr/>
        </p:nvSpPr>
        <p:spPr>
          <a:xfrm>
            <a:off x="5377875" y="-5060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62;p13"/>
          <p:cNvSpPr/>
          <p:nvPr/>
        </p:nvSpPr>
        <p:spPr>
          <a:xfrm>
            <a:off x="-259237" y="23281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3"/>
          <p:cNvSpPr/>
          <p:nvPr/>
        </p:nvSpPr>
        <p:spPr>
          <a:xfrm>
            <a:off x="739638" y="6310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3"/>
          <p:cNvSpPr/>
          <p:nvPr/>
        </p:nvSpPr>
        <p:spPr>
          <a:xfrm>
            <a:off x="1738500" y="46826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3"/>
          <p:cNvSpPr/>
          <p:nvPr/>
        </p:nvSpPr>
        <p:spPr>
          <a:xfrm>
            <a:off x="739650" y="40980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3"/>
          <p:cNvSpPr/>
          <p:nvPr/>
        </p:nvSpPr>
        <p:spPr>
          <a:xfrm>
            <a:off x="739638" y="-50597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 name="Google Shape;67;p13"/>
          <p:cNvSpPr/>
          <p:nvPr/>
        </p:nvSpPr>
        <p:spPr>
          <a:xfrm>
            <a:off x="6290313" y="463692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8" name="Google Shape;68;p13"/>
          <p:cNvSpPr/>
          <p:nvPr/>
        </p:nvSpPr>
        <p:spPr>
          <a:xfrm>
            <a:off x="8346100" y="463692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 name="Google Shape;69;p13"/>
          <p:cNvSpPr/>
          <p:nvPr/>
        </p:nvSpPr>
        <p:spPr>
          <a:xfrm>
            <a:off x="7325900" y="40980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3"/>
          <p:cNvSpPr/>
          <p:nvPr/>
        </p:nvSpPr>
        <p:spPr>
          <a:xfrm>
            <a:off x="8309550" y="34757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3"/>
          <p:cNvSpPr/>
          <p:nvPr/>
        </p:nvSpPr>
        <p:spPr>
          <a:xfrm>
            <a:off x="8309550" y="231447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3"/>
          <p:cNvSpPr/>
          <p:nvPr/>
        </p:nvSpPr>
        <p:spPr>
          <a:xfrm>
            <a:off x="8309550" y="1194238"/>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3"/>
          <p:cNvSpPr/>
          <p:nvPr/>
        </p:nvSpPr>
        <p:spPr>
          <a:xfrm>
            <a:off x="6345125" y="603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3"/>
          <p:cNvSpPr/>
          <p:nvPr/>
        </p:nvSpPr>
        <p:spPr>
          <a:xfrm>
            <a:off x="7325900" y="61307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3"/>
          <p:cNvSpPr/>
          <p:nvPr/>
        </p:nvSpPr>
        <p:spPr>
          <a:xfrm>
            <a:off x="7325900" y="-50597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76;p13"/>
          <p:cNvSpPr/>
          <p:nvPr/>
        </p:nvSpPr>
        <p:spPr>
          <a:xfrm>
            <a:off x="8309550" y="603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7" name="Google Shape;77;p13"/>
          <p:cNvPicPr preferRelativeResize="0"/>
          <p:nvPr/>
        </p:nvPicPr>
        <p:blipFill>
          <a:blip r:embed="rId3">
            <a:alphaModFix/>
          </a:blip>
          <a:stretch>
            <a:fillRect/>
          </a:stretch>
        </p:blipFill>
        <p:spPr>
          <a:xfrm>
            <a:off x="1004300" y="4299275"/>
            <a:ext cx="564349" cy="564349"/>
          </a:xfrm>
          <a:prstGeom prst="rect">
            <a:avLst/>
          </a:prstGeom>
          <a:noFill/>
          <a:ln>
            <a:noFill/>
          </a:ln>
        </p:spPr>
      </p:pic>
      <p:pic>
        <p:nvPicPr>
          <p:cNvPr id="78" name="Google Shape;78;p13"/>
          <p:cNvPicPr preferRelativeResize="0"/>
          <p:nvPr/>
        </p:nvPicPr>
        <p:blipFill>
          <a:blip r:embed="rId3">
            <a:alphaModFix/>
          </a:blip>
          <a:stretch>
            <a:fillRect/>
          </a:stretch>
        </p:blipFill>
        <p:spPr>
          <a:xfrm>
            <a:off x="8595275" y="2515762"/>
            <a:ext cx="564349" cy="564349"/>
          </a:xfrm>
          <a:prstGeom prst="rect">
            <a:avLst/>
          </a:prstGeom>
          <a:noFill/>
          <a:ln>
            <a:noFill/>
          </a:ln>
        </p:spPr>
      </p:pic>
      <p:pic>
        <p:nvPicPr>
          <p:cNvPr id="79" name="Google Shape;79;p13"/>
          <p:cNvPicPr preferRelativeResize="0"/>
          <p:nvPr/>
        </p:nvPicPr>
        <p:blipFill>
          <a:blip r:embed="rId3">
            <a:alphaModFix/>
          </a:blip>
          <a:stretch>
            <a:fillRect/>
          </a:stretch>
        </p:blipFill>
        <p:spPr>
          <a:xfrm>
            <a:off x="-55725" y="261625"/>
            <a:ext cx="564349" cy="564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E8E288"/>
            </a:gs>
            <a:gs pos="46000">
              <a:srgbClr val="3CDBD3"/>
            </a:gs>
            <a:gs pos="100000">
              <a:srgbClr val="FF8360"/>
            </a:gs>
            <a:gs pos="100000">
              <a:srgbClr val="00FFF5"/>
            </a:gs>
          </a:gsLst>
          <a:lin ang="5400012" scaled="0"/>
        </a:gradFill>
        <a:effectLst/>
      </p:bgPr>
    </p:bg>
    <p:spTree>
      <p:nvGrpSpPr>
        <p:cNvPr id="1" name="Shape 146"/>
        <p:cNvGrpSpPr/>
        <p:nvPr/>
      </p:nvGrpSpPr>
      <p:grpSpPr>
        <a:xfrm>
          <a:off x="0" y="0"/>
          <a:ext cx="0" cy="0"/>
          <a:chOff x="0" y="0"/>
          <a:chExt cx="0" cy="0"/>
        </a:xfrm>
      </p:grpSpPr>
      <p:sp>
        <p:nvSpPr>
          <p:cNvPr id="147" name="Google Shape;147;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Points to talk about here</a:t>
            </a:r>
            <a:endParaRPr/>
          </a:p>
        </p:txBody>
      </p:sp>
      <p:sp>
        <p:nvSpPr>
          <p:cNvPr id="148" name="Google Shape;148;p22"/>
          <p:cNvSpPr txBox="1"/>
          <p:nvPr/>
        </p:nvSpPr>
        <p:spPr>
          <a:xfrm>
            <a:off x="4416150" y="4231600"/>
            <a:ext cx="48324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2"/>
                </a:solidFill>
                <a:latin typeface="Roboto Serif Medium"/>
                <a:ea typeface="Roboto Serif Medium"/>
                <a:cs typeface="Roboto Serif Medium"/>
                <a:sym typeface="Roboto Serif Medium"/>
              </a:rPr>
              <a:t>This data visualization represents discount purchase trends from the year 2019.</a:t>
            </a:r>
            <a:endParaRPr sz="800">
              <a:solidFill>
                <a:schemeClr val="dk2"/>
              </a:solidFill>
              <a:latin typeface="Roboto Serif Medium"/>
              <a:ea typeface="Roboto Serif Medium"/>
              <a:cs typeface="Roboto Serif Medium"/>
              <a:sym typeface="Roboto Serif Medium"/>
            </a:endParaRPr>
          </a:p>
        </p:txBody>
      </p:sp>
      <p:pic>
        <p:nvPicPr>
          <p:cNvPr id="149" name="Google Shape;149;p22"/>
          <p:cNvPicPr preferRelativeResize="0"/>
          <p:nvPr/>
        </p:nvPicPr>
        <p:blipFill>
          <a:blip r:embed="rId3">
            <a:alphaModFix/>
          </a:blip>
          <a:stretch>
            <a:fillRect/>
          </a:stretch>
        </p:blipFill>
        <p:spPr>
          <a:xfrm>
            <a:off x="4416250" y="931025"/>
            <a:ext cx="4522374" cy="3193650"/>
          </a:xfrm>
          <a:prstGeom prst="rect">
            <a:avLst/>
          </a:prstGeom>
          <a:noFill/>
          <a:ln>
            <a:noFill/>
          </a:ln>
        </p:spPr>
      </p:pic>
      <p:sp>
        <p:nvSpPr>
          <p:cNvPr id="150" name="Google Shape;150;p22"/>
          <p:cNvSpPr txBox="1">
            <a:spLocks noGrp="1"/>
          </p:cNvSpPr>
          <p:nvPr>
            <p:ph type="title"/>
          </p:nvPr>
        </p:nvSpPr>
        <p:spPr>
          <a:xfrm>
            <a:off x="311700" y="103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20" i="1">
                <a:solidFill>
                  <a:srgbClr val="38761D"/>
                </a:solidFill>
                <a:highlight>
                  <a:srgbClr val="8E7CC3"/>
                </a:highlight>
                <a:latin typeface="Comic Sans MS"/>
                <a:ea typeface="Comic Sans MS"/>
                <a:cs typeface="Comic Sans MS"/>
                <a:sym typeface="Comic Sans MS"/>
              </a:rPr>
              <a:t>Hypothesis and Visualization</a:t>
            </a:r>
            <a:endParaRPr sz="3620" i="1">
              <a:solidFill>
                <a:srgbClr val="38761D"/>
              </a:solidFill>
              <a:highlight>
                <a:srgbClr val="8E7CC3"/>
              </a:highlight>
              <a:latin typeface="Comic Sans MS"/>
              <a:ea typeface="Comic Sans MS"/>
              <a:cs typeface="Comic Sans MS"/>
              <a:sym typeface="Comic Sans MS"/>
            </a:endParaRPr>
          </a:p>
        </p:txBody>
      </p:sp>
      <p:sp>
        <p:nvSpPr>
          <p:cNvPr id="151" name="Google Shape;151;p22"/>
          <p:cNvSpPr txBox="1"/>
          <p:nvPr/>
        </p:nvSpPr>
        <p:spPr>
          <a:xfrm>
            <a:off x="576925" y="916025"/>
            <a:ext cx="3705300" cy="399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i="1">
                <a:solidFill>
                  <a:srgbClr val="FF9900"/>
                </a:solidFill>
                <a:latin typeface="Amatic SC"/>
                <a:ea typeface="Amatic SC"/>
                <a:cs typeface="Amatic SC"/>
                <a:sym typeface="Amatic SC"/>
              </a:rPr>
              <a:t>Question</a:t>
            </a:r>
            <a:r>
              <a:rPr lang="en" sz="2100" b="1" i="1">
                <a:solidFill>
                  <a:schemeClr val="dk2"/>
                </a:solidFill>
                <a:latin typeface="Amatic SC"/>
                <a:ea typeface="Amatic SC"/>
                <a:cs typeface="Amatic SC"/>
                <a:sym typeface="Amatic SC"/>
              </a:rPr>
              <a:t>- </a:t>
            </a:r>
            <a:r>
              <a:rPr lang="en" sz="1800" b="1">
                <a:solidFill>
                  <a:schemeClr val="dk2"/>
                </a:solidFill>
                <a:latin typeface="Amatic SC"/>
                <a:ea typeface="Amatic SC"/>
                <a:cs typeface="Amatic SC"/>
                <a:sym typeface="Amatic SC"/>
              </a:rPr>
              <a:t>How do different discount purchases affect the number of repeat customers compared to other discount levels?</a:t>
            </a:r>
            <a:endParaRPr sz="1800" b="1">
              <a:solidFill>
                <a:schemeClr val="dk2"/>
              </a:solidFill>
              <a:latin typeface="Amatic SC"/>
              <a:ea typeface="Amatic SC"/>
              <a:cs typeface="Amatic SC"/>
              <a:sym typeface="Amatic SC"/>
            </a:endParaRPr>
          </a:p>
          <a:p>
            <a:pPr marL="0" lvl="0" indent="0" algn="l" rtl="0">
              <a:spcBef>
                <a:spcPts val="0"/>
              </a:spcBef>
              <a:spcAft>
                <a:spcPts val="0"/>
              </a:spcAft>
              <a:buNone/>
            </a:pPr>
            <a:endParaRPr sz="1800" b="1">
              <a:solidFill>
                <a:schemeClr val="dk2"/>
              </a:solidFill>
              <a:latin typeface="Amatic SC"/>
              <a:ea typeface="Amatic SC"/>
              <a:cs typeface="Amatic SC"/>
              <a:sym typeface="Amatic SC"/>
            </a:endParaRPr>
          </a:p>
          <a:p>
            <a:pPr marL="0" lvl="0" indent="0" algn="l" rtl="0">
              <a:spcBef>
                <a:spcPts val="0"/>
              </a:spcBef>
              <a:spcAft>
                <a:spcPts val="0"/>
              </a:spcAft>
              <a:buNone/>
            </a:pPr>
            <a:r>
              <a:rPr lang="en" sz="2100" b="1" i="1">
                <a:solidFill>
                  <a:srgbClr val="1155CC"/>
                </a:solidFill>
                <a:latin typeface="Amatic SC"/>
                <a:ea typeface="Amatic SC"/>
                <a:cs typeface="Amatic SC"/>
                <a:sym typeface="Amatic SC"/>
              </a:rPr>
              <a:t>My hypothesis</a:t>
            </a:r>
            <a:r>
              <a:rPr lang="en" sz="2100" b="1" i="1">
                <a:solidFill>
                  <a:schemeClr val="dk2"/>
                </a:solidFill>
                <a:latin typeface="Amatic SC"/>
                <a:ea typeface="Amatic SC"/>
                <a:cs typeface="Amatic SC"/>
                <a:sym typeface="Amatic SC"/>
              </a:rPr>
              <a:t>-</a:t>
            </a:r>
            <a:r>
              <a:rPr lang="en" sz="2100">
                <a:solidFill>
                  <a:schemeClr val="dk2"/>
                </a:solidFill>
                <a:latin typeface="Amatic SC"/>
                <a:ea typeface="Amatic SC"/>
                <a:cs typeface="Amatic SC"/>
                <a:sym typeface="Amatic SC"/>
              </a:rPr>
              <a:t> </a:t>
            </a:r>
            <a:r>
              <a:rPr lang="en" sz="1900" b="1">
                <a:solidFill>
                  <a:schemeClr val="dk2"/>
                </a:solidFill>
                <a:latin typeface="Amatic SC"/>
                <a:ea typeface="Amatic SC"/>
                <a:cs typeface="Amatic SC"/>
                <a:sym typeface="Amatic SC"/>
              </a:rPr>
              <a:t>My hypothesis is that the an increase in discount percentage will lead to higher number of customers making purchases</a:t>
            </a:r>
            <a:r>
              <a:rPr lang="en" sz="2100">
                <a:solidFill>
                  <a:schemeClr val="dk2"/>
                </a:solidFill>
                <a:latin typeface="Amatic SC"/>
                <a:ea typeface="Amatic SC"/>
                <a:cs typeface="Amatic SC"/>
                <a:sym typeface="Amatic SC"/>
              </a:rPr>
              <a:t>.</a:t>
            </a:r>
            <a:endParaRPr sz="2100">
              <a:solidFill>
                <a:schemeClr val="dk2"/>
              </a:solidFill>
              <a:latin typeface="Amatic SC"/>
              <a:ea typeface="Amatic SC"/>
              <a:cs typeface="Amatic SC"/>
              <a:sym typeface="Amatic SC"/>
            </a:endParaRPr>
          </a:p>
          <a:p>
            <a:pPr marL="0" lvl="0" indent="0" algn="l" rtl="0">
              <a:spcBef>
                <a:spcPts val="0"/>
              </a:spcBef>
              <a:spcAft>
                <a:spcPts val="0"/>
              </a:spcAft>
              <a:buNone/>
            </a:pPr>
            <a:endParaRPr sz="2100">
              <a:solidFill>
                <a:schemeClr val="dk2"/>
              </a:solidFill>
              <a:latin typeface="Amatic SC"/>
              <a:ea typeface="Amatic SC"/>
              <a:cs typeface="Amatic SC"/>
              <a:sym typeface="Amatic SC"/>
            </a:endParaRPr>
          </a:p>
          <a:p>
            <a:pPr marL="0" lvl="0" indent="0" algn="l" rtl="0">
              <a:spcBef>
                <a:spcPts val="0"/>
              </a:spcBef>
              <a:spcAft>
                <a:spcPts val="0"/>
              </a:spcAft>
              <a:buNone/>
            </a:pPr>
            <a:r>
              <a:rPr lang="en" sz="2100" b="1" i="1">
                <a:solidFill>
                  <a:srgbClr val="38761D"/>
                </a:solidFill>
                <a:latin typeface="Amatic SC"/>
                <a:ea typeface="Amatic SC"/>
                <a:cs typeface="Amatic SC"/>
                <a:sym typeface="Amatic SC"/>
              </a:rPr>
              <a:t>Answer</a:t>
            </a:r>
            <a:r>
              <a:rPr lang="en" sz="2100" b="1" i="1">
                <a:solidFill>
                  <a:srgbClr val="2F2F2F"/>
                </a:solidFill>
                <a:latin typeface="Amatic SC"/>
                <a:ea typeface="Amatic SC"/>
                <a:cs typeface="Amatic SC"/>
                <a:sym typeface="Amatic SC"/>
              </a:rPr>
              <a:t>- </a:t>
            </a:r>
            <a:r>
              <a:rPr lang="en" sz="1900">
                <a:latin typeface="Amatic SC"/>
                <a:ea typeface="Amatic SC"/>
                <a:cs typeface="Amatic SC"/>
                <a:sym typeface="Amatic SC"/>
              </a:rPr>
              <a:t>My hypothesis was incorrect; customer purchases remained fairly consistent regardless of the discount percentage. Therefore, I believe that customers are more focused on the product itself rather than the discount offered.</a:t>
            </a:r>
            <a:endParaRPr sz="1900">
              <a:latin typeface="Amatic SC"/>
              <a:ea typeface="Amatic SC"/>
              <a:cs typeface="Amatic SC"/>
              <a:sym typeface="Amatic SC"/>
            </a:endParaRPr>
          </a:p>
          <a:p>
            <a:pPr marL="0" lvl="0" indent="0" algn="l" rtl="0">
              <a:spcBef>
                <a:spcPts val="0"/>
              </a:spcBef>
              <a:spcAft>
                <a:spcPts val="0"/>
              </a:spcAft>
              <a:buNone/>
            </a:pPr>
            <a:endParaRPr sz="2100">
              <a:solidFill>
                <a:schemeClr val="dk2"/>
              </a:solidFill>
              <a:latin typeface="Amatic SC"/>
              <a:ea typeface="Amatic SC"/>
              <a:cs typeface="Amatic SC"/>
              <a:sym typeface="Amatic SC"/>
            </a:endParaRPr>
          </a:p>
          <a:p>
            <a:pPr marL="0" lvl="0" indent="0" algn="l" rtl="0">
              <a:spcBef>
                <a:spcPts val="0"/>
              </a:spcBef>
              <a:spcAft>
                <a:spcPts val="0"/>
              </a:spcAft>
              <a:buNone/>
            </a:pPr>
            <a:endParaRPr sz="1800" b="1">
              <a:solidFill>
                <a:schemeClr val="dk2"/>
              </a:solidFill>
              <a:latin typeface="Amatic SC"/>
              <a:ea typeface="Amatic SC"/>
              <a:cs typeface="Amatic SC"/>
              <a:sym typeface="Amatic SC"/>
            </a:endParaRPr>
          </a:p>
          <a:p>
            <a:pPr marL="0" lvl="0" indent="0" algn="l" rtl="0">
              <a:spcBef>
                <a:spcPts val="0"/>
              </a:spcBef>
              <a:spcAft>
                <a:spcPts val="0"/>
              </a:spcAft>
              <a:buNone/>
            </a:pPr>
            <a:endParaRPr sz="1800" b="1">
              <a:solidFill>
                <a:schemeClr val="dk2"/>
              </a:solidFill>
              <a:latin typeface="Amatic SC"/>
              <a:ea typeface="Amatic SC"/>
              <a:cs typeface="Amatic SC"/>
              <a:sym typeface="Amatic S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7FFFA"/>
            </a:gs>
            <a:gs pos="65000">
              <a:srgbClr val="79D3D0"/>
            </a:gs>
            <a:gs pos="100000">
              <a:srgbClr val="00FFFE"/>
            </a:gs>
          </a:gsLst>
          <a:path path="circle">
            <a:fillToRect l="100000" b="100000"/>
          </a:path>
          <a:tileRect t="-100000" r="-100000"/>
        </a:gradFill>
        <a:effectLst/>
      </p:bgPr>
    </p:bg>
    <p:spTree>
      <p:nvGrpSpPr>
        <p:cNvPr id="1" name="Shape 155"/>
        <p:cNvGrpSpPr/>
        <p:nvPr/>
      </p:nvGrpSpPr>
      <p:grpSpPr>
        <a:xfrm>
          <a:off x="0" y="0"/>
          <a:ext cx="0" cy="0"/>
          <a:chOff x="0" y="0"/>
          <a:chExt cx="0" cy="0"/>
        </a:xfrm>
      </p:grpSpPr>
      <p:sp>
        <p:nvSpPr>
          <p:cNvPr id="156" name="Google Shape;156;p23"/>
          <p:cNvSpPr/>
          <p:nvPr/>
        </p:nvSpPr>
        <p:spPr>
          <a:xfrm>
            <a:off x="939475" y="256550"/>
            <a:ext cx="5617500" cy="4444200"/>
          </a:xfrm>
          <a:prstGeom prst="round2DiagRect">
            <a:avLst>
              <a:gd name="adj1" fmla="val 16667"/>
              <a:gd name="adj2" fmla="val 0"/>
            </a:avLst>
          </a:prstGeom>
          <a:solidFill>
            <a:schemeClr val="lt1"/>
          </a:solidFill>
          <a:ln>
            <a:noFill/>
          </a:ln>
          <a:effectLst>
            <a:reflection stA="96000" endPos="19000" dist="9525" dir="5400000" fadeDir="5400012"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57" name="Google Shape;157;p23"/>
          <p:cNvPicPr preferRelativeResize="0"/>
          <p:nvPr/>
        </p:nvPicPr>
        <p:blipFill rotWithShape="1">
          <a:blip r:embed="rId3">
            <a:alphaModFix/>
          </a:blip>
          <a:srcRect l="640" r="2347"/>
          <a:stretch/>
        </p:blipFill>
        <p:spPr>
          <a:xfrm>
            <a:off x="1206958" y="706656"/>
            <a:ext cx="5151947" cy="3735003"/>
          </a:xfrm>
          <a:prstGeom prst="rect">
            <a:avLst/>
          </a:prstGeom>
          <a:noFill/>
          <a:ln>
            <a:noFill/>
          </a:ln>
        </p:spPr>
      </p:pic>
      <p:sp>
        <p:nvSpPr>
          <p:cNvPr id="158" name="Google Shape;158;p23"/>
          <p:cNvSpPr/>
          <p:nvPr/>
        </p:nvSpPr>
        <p:spPr>
          <a:xfrm>
            <a:off x="6461500" y="1027475"/>
            <a:ext cx="2016300" cy="1876200"/>
          </a:xfrm>
          <a:prstGeom prst="foldedCorner">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3"/>
          <p:cNvSpPr txBox="1">
            <a:spLocks noGrp="1"/>
          </p:cNvSpPr>
          <p:nvPr>
            <p:ph type="body" idx="2"/>
          </p:nvPr>
        </p:nvSpPr>
        <p:spPr>
          <a:xfrm>
            <a:off x="6358900" y="1120775"/>
            <a:ext cx="1969500" cy="43011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Font typeface="Roboto Serif Medium"/>
              <a:buChar char="●"/>
            </a:pPr>
            <a:r>
              <a:rPr lang="en" sz="1200">
                <a:latin typeface="Roboto Serif Medium"/>
                <a:ea typeface="Roboto Serif Medium"/>
                <a:cs typeface="Roboto Serif Medium"/>
                <a:sym typeface="Roboto Serif Medium"/>
              </a:rPr>
              <a:t>Offline and online spend are the most correlated </a:t>
            </a:r>
            <a:endParaRPr sz="1200">
              <a:latin typeface="Roboto Serif Medium"/>
              <a:ea typeface="Roboto Serif Medium"/>
              <a:cs typeface="Roboto Serif Medium"/>
              <a:sym typeface="Roboto Serif Medium"/>
            </a:endParaRPr>
          </a:p>
          <a:p>
            <a:pPr marL="457200" lvl="0" indent="-304800" algn="l" rtl="0">
              <a:spcBef>
                <a:spcPts val="0"/>
              </a:spcBef>
              <a:spcAft>
                <a:spcPts val="0"/>
              </a:spcAft>
              <a:buSzPts val="1200"/>
              <a:buChar char="●"/>
            </a:pPr>
            <a:r>
              <a:rPr lang="en" sz="1200">
                <a:latin typeface="Roboto Serif Medium"/>
                <a:ea typeface="Roboto Serif Medium"/>
                <a:cs typeface="Roboto Serif Medium"/>
                <a:sym typeface="Roboto Serif Medium"/>
              </a:rPr>
              <a:t>The GST and the average price are the least correlated</a:t>
            </a:r>
            <a:r>
              <a:rPr lang="en" sz="1200"/>
              <a:t>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7FFFA"/>
            </a:gs>
            <a:gs pos="65000">
              <a:srgbClr val="79D3D0"/>
            </a:gs>
            <a:gs pos="100000">
              <a:srgbClr val="00FFFE"/>
            </a:gs>
          </a:gsLst>
          <a:path path="circle">
            <a:fillToRect l="100000" b="100000"/>
          </a:path>
          <a:tileRect t="-100000" r="-100000"/>
        </a:gradFill>
        <a:effectLst/>
      </p:bgPr>
    </p:bg>
    <p:spTree>
      <p:nvGrpSpPr>
        <p:cNvPr id="1" name="Shape 163"/>
        <p:cNvGrpSpPr/>
        <p:nvPr/>
      </p:nvGrpSpPr>
      <p:grpSpPr>
        <a:xfrm>
          <a:off x="0" y="0"/>
          <a:ext cx="0" cy="0"/>
          <a:chOff x="0" y="0"/>
          <a:chExt cx="0" cy="0"/>
        </a:xfrm>
      </p:grpSpPr>
      <p:sp>
        <p:nvSpPr>
          <p:cNvPr id="164" name="Google Shape;164;p24"/>
          <p:cNvSpPr/>
          <p:nvPr/>
        </p:nvSpPr>
        <p:spPr>
          <a:xfrm>
            <a:off x="1983100" y="122825"/>
            <a:ext cx="6040200" cy="4588500"/>
          </a:xfrm>
          <a:prstGeom prst="round2DiagRect">
            <a:avLst>
              <a:gd name="adj1" fmla="val 16667"/>
              <a:gd name="adj2" fmla="val 0"/>
            </a:avLst>
          </a:prstGeom>
          <a:solidFill>
            <a:schemeClr val="lt1"/>
          </a:solidFill>
          <a:ln>
            <a:noFill/>
          </a:ln>
          <a:effectLst>
            <a:reflection stA="96000" endPos="19000" dist="9525" dir="5400000" fadeDir="5400012"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4"/>
          <p:cNvSpPr/>
          <p:nvPr/>
        </p:nvSpPr>
        <p:spPr>
          <a:xfrm>
            <a:off x="203575" y="1750800"/>
            <a:ext cx="1944000" cy="2161200"/>
          </a:xfrm>
          <a:prstGeom prst="foldedCorner">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4"/>
          <p:cNvSpPr txBox="1">
            <a:spLocks noGrp="1"/>
          </p:cNvSpPr>
          <p:nvPr>
            <p:ph type="body" idx="2"/>
          </p:nvPr>
        </p:nvSpPr>
        <p:spPr>
          <a:xfrm>
            <a:off x="356875" y="1901625"/>
            <a:ext cx="1626300" cy="185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Roboto Serif Medium"/>
                <a:ea typeface="Roboto Serif Medium"/>
                <a:cs typeface="Roboto Serif Medium"/>
                <a:sym typeface="Roboto Serif Medium"/>
              </a:rPr>
              <a:t>In Chicago men and women have similar online spending habits</a:t>
            </a:r>
            <a:endParaRPr>
              <a:latin typeface="Roboto Serif Medium"/>
              <a:ea typeface="Roboto Serif Medium"/>
              <a:cs typeface="Roboto Serif Medium"/>
              <a:sym typeface="Roboto Serif Medium"/>
            </a:endParaRPr>
          </a:p>
        </p:txBody>
      </p:sp>
      <p:pic>
        <p:nvPicPr>
          <p:cNvPr id="167" name="Google Shape;167;p24"/>
          <p:cNvPicPr preferRelativeResize="0"/>
          <p:nvPr/>
        </p:nvPicPr>
        <p:blipFill rotWithShape="1">
          <a:blip r:embed="rId3">
            <a:alphaModFix/>
          </a:blip>
          <a:srcRect l="4479" t="8195" r="6473" b="5171"/>
          <a:stretch/>
        </p:blipFill>
        <p:spPr>
          <a:xfrm>
            <a:off x="2371300" y="227750"/>
            <a:ext cx="5062450" cy="4378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7FFFA"/>
            </a:gs>
            <a:gs pos="65000">
              <a:srgbClr val="79D3D0"/>
            </a:gs>
            <a:gs pos="100000">
              <a:srgbClr val="00FFFE"/>
            </a:gs>
          </a:gsLst>
          <a:path path="circle">
            <a:fillToRect l="100000" b="100000"/>
          </a:path>
          <a:tileRect t="-100000" r="-100000"/>
        </a:gradFill>
        <a:effectLst/>
      </p:bgPr>
    </p:bg>
    <p:spTree>
      <p:nvGrpSpPr>
        <p:cNvPr id="1" name="Shape 171"/>
        <p:cNvGrpSpPr/>
        <p:nvPr/>
      </p:nvGrpSpPr>
      <p:grpSpPr>
        <a:xfrm>
          <a:off x="0" y="0"/>
          <a:ext cx="0" cy="0"/>
          <a:chOff x="0" y="0"/>
          <a:chExt cx="0" cy="0"/>
        </a:xfrm>
      </p:grpSpPr>
      <p:sp>
        <p:nvSpPr>
          <p:cNvPr id="172" name="Google Shape;172;p25"/>
          <p:cNvSpPr/>
          <p:nvPr/>
        </p:nvSpPr>
        <p:spPr>
          <a:xfrm>
            <a:off x="1042500" y="278000"/>
            <a:ext cx="5354100" cy="4444200"/>
          </a:xfrm>
          <a:prstGeom prst="round2DiagRect">
            <a:avLst>
              <a:gd name="adj1" fmla="val 16667"/>
              <a:gd name="adj2" fmla="val 0"/>
            </a:avLst>
          </a:prstGeom>
          <a:solidFill>
            <a:schemeClr val="lt1"/>
          </a:solidFill>
          <a:ln>
            <a:noFill/>
          </a:ln>
          <a:effectLst>
            <a:reflection stA="96000" endPos="19000" dist="9525" dir="5400000" fadeDir="5400012" sy="-100000" algn="bl" rotWithShape="0"/>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73" name="Google Shape;173;p25"/>
          <p:cNvPicPr preferRelativeResize="0"/>
          <p:nvPr/>
        </p:nvPicPr>
        <p:blipFill rotWithShape="1">
          <a:blip r:embed="rId3">
            <a:alphaModFix/>
          </a:blip>
          <a:srcRect l="3015" t="1097" r="-6631"/>
          <a:stretch/>
        </p:blipFill>
        <p:spPr>
          <a:xfrm>
            <a:off x="1217214" y="559423"/>
            <a:ext cx="5292587" cy="3896479"/>
          </a:xfrm>
          <a:prstGeom prst="rect">
            <a:avLst/>
          </a:prstGeom>
          <a:noFill/>
          <a:ln>
            <a:noFill/>
          </a:ln>
        </p:spPr>
      </p:pic>
      <p:sp>
        <p:nvSpPr>
          <p:cNvPr id="174" name="Google Shape;174;p25"/>
          <p:cNvSpPr/>
          <p:nvPr/>
        </p:nvSpPr>
        <p:spPr>
          <a:xfrm>
            <a:off x="6255775" y="1045425"/>
            <a:ext cx="1944000" cy="1862400"/>
          </a:xfrm>
          <a:prstGeom prst="foldedCorner">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5"/>
          <p:cNvSpPr txBox="1">
            <a:spLocks noGrp="1"/>
          </p:cNvSpPr>
          <p:nvPr>
            <p:ph type="body" idx="2"/>
          </p:nvPr>
        </p:nvSpPr>
        <p:spPr>
          <a:xfrm>
            <a:off x="6127825" y="1260325"/>
            <a:ext cx="1944000" cy="1396800"/>
          </a:xfrm>
          <a:prstGeom prst="rect">
            <a:avLst/>
          </a:prstGeom>
        </p:spPr>
        <p:txBody>
          <a:bodyPr spcFirstLastPara="1" wrap="square" lIns="91425" tIns="91425" rIns="91425" bIns="91425" anchor="t" anchorCtr="0">
            <a:normAutofit fontScale="92500"/>
          </a:bodyPr>
          <a:lstStyle/>
          <a:p>
            <a:pPr marL="457200" lvl="0" indent="-310832" algn="l" rtl="0">
              <a:spcBef>
                <a:spcPts val="0"/>
              </a:spcBef>
              <a:spcAft>
                <a:spcPts val="0"/>
              </a:spcAft>
              <a:buSzPct val="100000"/>
              <a:buFont typeface="Roboto Serif Medium"/>
              <a:buChar char="●"/>
            </a:pPr>
            <a:r>
              <a:rPr lang="en">
                <a:latin typeface="Roboto Serif Medium"/>
                <a:ea typeface="Roboto Serif Medium"/>
                <a:cs typeface="Roboto Serif Medium"/>
                <a:sym typeface="Roboto Serif Medium"/>
              </a:rPr>
              <a:t>The r-squared value is 0.011</a:t>
            </a:r>
            <a:endParaRPr>
              <a:latin typeface="Roboto Serif Medium"/>
              <a:ea typeface="Roboto Serif Medium"/>
              <a:cs typeface="Roboto Serif Medium"/>
              <a:sym typeface="Roboto Serif Medium"/>
            </a:endParaRPr>
          </a:p>
          <a:p>
            <a:pPr marL="457200" lvl="0" indent="-310832" algn="l" rtl="0">
              <a:spcBef>
                <a:spcPts val="0"/>
              </a:spcBef>
              <a:spcAft>
                <a:spcPts val="0"/>
              </a:spcAft>
              <a:buSzPct val="100000"/>
              <a:buFont typeface="Roboto Serif Medium"/>
              <a:buChar char="●"/>
            </a:pPr>
            <a:r>
              <a:rPr lang="en">
                <a:latin typeface="Roboto Serif Medium"/>
                <a:ea typeface="Roboto Serif Medium"/>
                <a:cs typeface="Roboto Serif Medium"/>
                <a:sym typeface="Roboto Serif Medium"/>
              </a:rPr>
              <a:t>1% of the data considered to be significant </a:t>
            </a:r>
            <a:endParaRPr>
              <a:latin typeface="Roboto Serif Medium"/>
              <a:ea typeface="Roboto Serif Medium"/>
              <a:cs typeface="Roboto Serif Medium"/>
              <a:sym typeface="Roboto Serif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8360"/>
            </a:gs>
            <a:gs pos="49000">
              <a:srgbClr val="F7BFAF"/>
            </a:gs>
            <a:gs pos="100000">
              <a:srgbClr val="FF8360"/>
            </a:gs>
          </a:gsLst>
          <a:lin ang="5400700" scaled="0"/>
        </a:gradFill>
        <a:effectLst/>
      </p:bgPr>
    </p:bg>
    <p:spTree>
      <p:nvGrpSpPr>
        <p:cNvPr id="1" name="Shape 179"/>
        <p:cNvGrpSpPr/>
        <p:nvPr/>
      </p:nvGrpSpPr>
      <p:grpSpPr>
        <a:xfrm>
          <a:off x="0" y="0"/>
          <a:ext cx="0" cy="0"/>
          <a:chOff x="0" y="0"/>
          <a:chExt cx="0" cy="0"/>
        </a:xfrm>
      </p:grpSpPr>
      <p:sp>
        <p:nvSpPr>
          <p:cNvPr id="180" name="Google Shape;180;p26"/>
          <p:cNvSpPr/>
          <p:nvPr/>
        </p:nvSpPr>
        <p:spPr>
          <a:xfrm>
            <a:off x="4867300" y="1081300"/>
            <a:ext cx="3605700" cy="3006600"/>
          </a:xfrm>
          <a:prstGeom prst="foldedCorner">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26"/>
          <p:cNvSpPr/>
          <p:nvPr/>
        </p:nvSpPr>
        <p:spPr>
          <a:xfrm>
            <a:off x="568900" y="1081300"/>
            <a:ext cx="3605700" cy="3006600"/>
          </a:xfrm>
          <a:prstGeom prst="foldedCorner">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2" name="Google Shape;182;p26"/>
          <p:cNvSpPr txBox="1">
            <a:spLocks noGrp="1"/>
          </p:cNvSpPr>
          <p:nvPr>
            <p:ph type="title"/>
          </p:nvPr>
        </p:nvSpPr>
        <p:spPr>
          <a:xfrm>
            <a:off x="669900" y="1297675"/>
            <a:ext cx="7923900" cy="310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2F2F2F"/>
                </a:solidFill>
                <a:latin typeface="Roboto Serif Medium"/>
                <a:ea typeface="Roboto Serif Medium"/>
                <a:cs typeface="Roboto Serif Medium"/>
                <a:sym typeface="Roboto Serif Medium"/>
              </a:rPr>
              <a:t>      Call to action</a:t>
            </a:r>
            <a:r>
              <a:rPr lang="en">
                <a:latin typeface="Roboto Serif Medium"/>
                <a:ea typeface="Roboto Serif Medium"/>
                <a:cs typeface="Roboto Serif Medium"/>
                <a:sym typeface="Roboto Serif Medium"/>
              </a:rPr>
              <a:t>			</a:t>
            </a:r>
            <a:r>
              <a:rPr lang="en">
                <a:solidFill>
                  <a:srgbClr val="2F2F2F"/>
                </a:solidFill>
                <a:latin typeface="Roboto Serif Medium"/>
                <a:ea typeface="Roboto Serif Medium"/>
                <a:cs typeface="Roboto Serif Medium"/>
                <a:sym typeface="Roboto Serif Medium"/>
              </a:rPr>
              <a:t>		  Bias limitations</a:t>
            </a:r>
            <a:endParaRPr>
              <a:solidFill>
                <a:srgbClr val="2F2F2F"/>
              </a:solidFill>
              <a:latin typeface="Roboto Serif Medium"/>
              <a:ea typeface="Roboto Serif Medium"/>
              <a:cs typeface="Roboto Serif Medium"/>
              <a:sym typeface="Roboto Serif Medium"/>
            </a:endParaRPr>
          </a:p>
          <a:p>
            <a:pPr marL="0" lvl="0" indent="0" algn="l" rtl="0">
              <a:spcBef>
                <a:spcPts val="0"/>
              </a:spcBef>
              <a:spcAft>
                <a:spcPts val="0"/>
              </a:spcAft>
              <a:buNone/>
            </a:pPr>
            <a:endParaRPr>
              <a:latin typeface="Georgia"/>
              <a:ea typeface="Georgia"/>
              <a:cs typeface="Georgia"/>
              <a:sym typeface="Georgia"/>
            </a:endParaRPr>
          </a:p>
        </p:txBody>
      </p:sp>
      <p:sp>
        <p:nvSpPr>
          <p:cNvPr id="183" name="Google Shape;183;p26"/>
          <p:cNvSpPr txBox="1">
            <a:spLocks noGrp="1"/>
          </p:cNvSpPr>
          <p:nvPr>
            <p:ph type="body" idx="1"/>
          </p:nvPr>
        </p:nvSpPr>
        <p:spPr>
          <a:xfrm>
            <a:off x="617438" y="1925829"/>
            <a:ext cx="3712800" cy="1920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Given the lack of correlations so far, more research is required to determine how people are spending their money online.</a:t>
            </a:r>
            <a:endParaRPr sz="1600">
              <a:solidFill>
                <a:srgbClr val="2F2F2F"/>
              </a:solidFill>
              <a:latin typeface="Roboto Serif Medium"/>
              <a:ea typeface="Roboto Serif Medium"/>
              <a:cs typeface="Roboto Serif Medium"/>
              <a:sym typeface="Roboto Serif Medium"/>
            </a:endParaRPr>
          </a:p>
          <a:p>
            <a:pPr marL="457200" lvl="0" indent="0" algn="l" rtl="0">
              <a:spcBef>
                <a:spcPts val="1200"/>
              </a:spcBef>
              <a:spcAft>
                <a:spcPts val="0"/>
              </a:spcAft>
              <a:buNone/>
            </a:pPr>
            <a:endParaRPr sz="1600">
              <a:solidFill>
                <a:srgbClr val="2F2F2F"/>
              </a:solidFill>
              <a:latin typeface="Georgia"/>
              <a:ea typeface="Georgia"/>
              <a:cs typeface="Georgia"/>
              <a:sym typeface="Georgia"/>
            </a:endParaRPr>
          </a:p>
          <a:p>
            <a:pPr marL="45720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84" name="Google Shape;184;p26"/>
          <p:cNvSpPr txBox="1">
            <a:spLocks noGrp="1"/>
          </p:cNvSpPr>
          <p:nvPr>
            <p:ph type="body" idx="2"/>
          </p:nvPr>
        </p:nvSpPr>
        <p:spPr>
          <a:xfrm>
            <a:off x="4813751" y="1925829"/>
            <a:ext cx="3712800" cy="149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The data has unknown origins </a:t>
            </a:r>
            <a:endParaRPr sz="1600">
              <a:solidFill>
                <a:srgbClr val="2F2F2F"/>
              </a:solidFill>
              <a:latin typeface="Roboto Serif Medium"/>
              <a:ea typeface="Roboto Serif Medium"/>
              <a:cs typeface="Roboto Serif Medium"/>
              <a:sym typeface="Roboto Serif Medium"/>
            </a:endParaRPr>
          </a:p>
          <a:p>
            <a:pPr marL="457200" lvl="0" indent="-330200" algn="l" rtl="0">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Needs more locations to draw more meaningful insights from the data</a:t>
            </a:r>
            <a:endParaRPr sz="1600">
              <a:solidFill>
                <a:srgbClr val="2F2F2F"/>
              </a:solidFill>
              <a:latin typeface="Roboto Serif Medium"/>
              <a:ea typeface="Roboto Serif Medium"/>
              <a:cs typeface="Roboto Serif Medium"/>
              <a:sym typeface="Roboto Serif Medium"/>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8360"/>
            </a:gs>
            <a:gs pos="66000">
              <a:srgbClr val="F7BFAF"/>
            </a:gs>
            <a:gs pos="100000">
              <a:srgbClr val="FF8360"/>
            </a:gs>
          </a:gsLst>
          <a:path path="circle">
            <a:fillToRect l="50000" t="50000" r="50000" b="50000"/>
          </a:path>
          <a:tileRect/>
        </a:gradFill>
        <a:effectLst/>
      </p:bgPr>
    </p:bg>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311700" y="445025"/>
            <a:ext cx="2359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2F2F2F"/>
                </a:solidFill>
                <a:latin typeface="Roboto Serif Medium"/>
                <a:ea typeface="Roboto Serif Medium"/>
                <a:cs typeface="Roboto Serif Medium"/>
                <a:sym typeface="Roboto Serif Medium"/>
              </a:rPr>
              <a:t>Future work</a:t>
            </a:r>
            <a:endParaRPr>
              <a:solidFill>
                <a:srgbClr val="2F2F2F"/>
              </a:solidFill>
              <a:latin typeface="Roboto Serif Medium"/>
              <a:ea typeface="Roboto Serif Medium"/>
              <a:cs typeface="Roboto Serif Medium"/>
              <a:sym typeface="Roboto Serif Medium"/>
            </a:endParaRPr>
          </a:p>
        </p:txBody>
      </p:sp>
      <p:sp>
        <p:nvSpPr>
          <p:cNvPr id="190" name="Google Shape;190;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Compare pre pandemic, pandemic, and post pandemic data to see if tends have changed</a:t>
            </a:r>
            <a:endParaRPr sz="1600">
              <a:solidFill>
                <a:srgbClr val="2F2F2F"/>
              </a:solidFill>
              <a:latin typeface="Roboto Serif Medium"/>
              <a:ea typeface="Roboto Serif Medium"/>
              <a:cs typeface="Roboto Serif Medium"/>
              <a:sym typeface="Roboto Serif Medium"/>
            </a:endParaRPr>
          </a:p>
          <a:p>
            <a:pPr marL="457200" lvl="0" indent="-330200" algn="l" rtl="0">
              <a:spcBef>
                <a:spcPts val="0"/>
              </a:spcBef>
              <a:spcAft>
                <a:spcPts val="0"/>
              </a:spcAft>
              <a:buClr>
                <a:srgbClr val="2F2F2F"/>
              </a:buClr>
              <a:buSzPts val="1600"/>
              <a:buFont typeface="Roboto Serif Medium"/>
              <a:buChar char="●"/>
            </a:pPr>
            <a:r>
              <a:rPr lang="en" sz="1600">
                <a:solidFill>
                  <a:srgbClr val="2F2F2F"/>
                </a:solidFill>
                <a:latin typeface="Roboto Serif Medium"/>
                <a:ea typeface="Roboto Serif Medium"/>
                <a:cs typeface="Roboto Serif Medium"/>
                <a:sym typeface="Roboto Serif Medium"/>
              </a:rPr>
              <a:t>Use the data to identify trends to better market products</a:t>
            </a:r>
            <a:endParaRPr sz="1600">
              <a:solidFill>
                <a:srgbClr val="2F2F2F"/>
              </a:solidFill>
              <a:latin typeface="Roboto Serif Medium"/>
              <a:ea typeface="Roboto Serif Medium"/>
              <a:cs typeface="Roboto Serif Medium"/>
              <a:sym typeface="Roboto Serif Medium"/>
            </a:endParaRPr>
          </a:p>
        </p:txBody>
      </p:sp>
      <p:pic>
        <p:nvPicPr>
          <p:cNvPr id="191" name="Google Shape;191;p27"/>
          <p:cNvPicPr preferRelativeResize="0"/>
          <p:nvPr/>
        </p:nvPicPr>
        <p:blipFill>
          <a:blip r:embed="rId3">
            <a:alphaModFix/>
          </a:blip>
          <a:stretch>
            <a:fillRect/>
          </a:stretch>
        </p:blipFill>
        <p:spPr>
          <a:xfrm>
            <a:off x="4203925" y="222928"/>
            <a:ext cx="4477725" cy="447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C343D"/>
            </a:gs>
            <a:gs pos="100000">
              <a:srgbClr val="ACD3D7"/>
            </a:gs>
          </a:gsLst>
          <a:lin ang="13500032" scaled="0"/>
        </a:gradFill>
        <a:effectLst/>
      </p:bgPr>
    </p:bg>
    <p:spTree>
      <p:nvGrpSpPr>
        <p:cNvPr id="1" name="Shape 195"/>
        <p:cNvGrpSpPr/>
        <p:nvPr/>
      </p:nvGrpSpPr>
      <p:grpSpPr>
        <a:xfrm>
          <a:off x="0" y="0"/>
          <a:ext cx="0" cy="0"/>
          <a:chOff x="0" y="0"/>
          <a:chExt cx="0" cy="0"/>
        </a:xfrm>
      </p:grpSpPr>
      <p:sp>
        <p:nvSpPr>
          <p:cNvPr id="196" name="Google Shape;196;p28"/>
          <p:cNvSpPr txBox="1">
            <a:spLocks noGrp="1"/>
          </p:cNvSpPr>
          <p:nvPr>
            <p:ph type="title"/>
          </p:nvPr>
        </p:nvSpPr>
        <p:spPr>
          <a:xfrm>
            <a:off x="311700" y="42065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a:latin typeface="Roboto Serif Medium"/>
                <a:ea typeface="Roboto Serif Medium"/>
                <a:cs typeface="Roboto Serif Medium"/>
                <a:sym typeface="Roboto Serif Medium"/>
              </a:rPr>
              <a:t>Works Cited</a:t>
            </a:r>
            <a:endParaRPr sz="2620">
              <a:latin typeface="Roboto Serif Medium"/>
              <a:ea typeface="Roboto Serif Medium"/>
              <a:cs typeface="Roboto Serif Medium"/>
              <a:sym typeface="Roboto Serif Medium"/>
            </a:endParaRPr>
          </a:p>
        </p:txBody>
      </p:sp>
      <p:sp>
        <p:nvSpPr>
          <p:cNvPr id="197" name="Google Shape;197;p28"/>
          <p:cNvSpPr txBox="1">
            <a:spLocks noGrp="1"/>
          </p:cNvSpPr>
          <p:nvPr>
            <p:ph type="body" idx="1"/>
          </p:nvPr>
        </p:nvSpPr>
        <p:spPr>
          <a:xfrm>
            <a:off x="311700" y="1152475"/>
            <a:ext cx="8472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https://www.kaggle.com/datasets/jacksondivakarr/online-shopping-dataset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C343D"/>
            </a:gs>
            <a:gs pos="100000">
              <a:srgbClr val="ACD3D7"/>
            </a:gs>
          </a:gsLst>
          <a:lin ang="13500032" scaled="0"/>
        </a:gradFill>
        <a:effectLst/>
      </p:bgPr>
    </p:bg>
    <p:spTree>
      <p:nvGrpSpPr>
        <p:cNvPr id="1" name="Shape 201"/>
        <p:cNvGrpSpPr/>
        <p:nvPr/>
      </p:nvGrpSpPr>
      <p:grpSpPr>
        <a:xfrm>
          <a:off x="0" y="0"/>
          <a:ext cx="0" cy="0"/>
          <a:chOff x="0" y="0"/>
          <a:chExt cx="0" cy="0"/>
        </a:xfrm>
      </p:grpSpPr>
      <p:pic>
        <p:nvPicPr>
          <p:cNvPr id="202" name="Google Shape;202;p29" title="sound_ex_machina_Applause,+Clapping,+Crowd+Ambience.mp3">
            <a:hlinkClick r:id="rId3"/>
          </p:cNvPr>
          <p:cNvPicPr preferRelativeResize="0"/>
          <p:nvPr/>
        </p:nvPicPr>
        <p:blipFill>
          <a:blip r:embed="rId4">
            <a:alphaModFix/>
          </a:blip>
          <a:stretch>
            <a:fillRect/>
          </a:stretch>
        </p:blipFill>
        <p:spPr>
          <a:xfrm>
            <a:off x="311700" y="4322525"/>
            <a:ext cx="457200" cy="457200"/>
          </a:xfrm>
          <a:prstGeom prst="rect">
            <a:avLst/>
          </a:prstGeom>
          <a:noFill/>
          <a:ln>
            <a:noFill/>
          </a:ln>
        </p:spPr>
      </p:pic>
      <p:sp>
        <p:nvSpPr>
          <p:cNvPr id="203" name="Google Shape;203;p29"/>
          <p:cNvSpPr txBox="1"/>
          <p:nvPr/>
        </p:nvSpPr>
        <p:spPr>
          <a:xfrm>
            <a:off x="1568650" y="1761513"/>
            <a:ext cx="5874900" cy="1035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5700">
                <a:solidFill>
                  <a:schemeClr val="lt1"/>
                </a:solidFill>
                <a:latin typeface="Economica"/>
                <a:ea typeface="Economica"/>
                <a:cs typeface="Economica"/>
                <a:sym typeface="Economica"/>
              </a:rPr>
              <a:t>Questions?</a:t>
            </a:r>
            <a:endParaRPr sz="5700">
              <a:solidFill>
                <a:schemeClr val="lt1"/>
              </a:solidFill>
              <a:latin typeface="Economica"/>
              <a:ea typeface="Economica"/>
              <a:cs typeface="Economica"/>
              <a:sym typeface="Economica"/>
            </a:endParaRPr>
          </a:p>
        </p:txBody>
      </p:sp>
      <p:sp>
        <p:nvSpPr>
          <p:cNvPr id="204" name="Google Shape;204;p29"/>
          <p:cNvSpPr/>
          <p:nvPr/>
        </p:nvSpPr>
        <p:spPr>
          <a:xfrm>
            <a:off x="-259225" y="603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9"/>
          <p:cNvSpPr/>
          <p:nvPr/>
        </p:nvSpPr>
        <p:spPr>
          <a:xfrm>
            <a:off x="-301350" y="45959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9"/>
          <p:cNvSpPr/>
          <p:nvPr/>
        </p:nvSpPr>
        <p:spPr>
          <a:xfrm>
            <a:off x="1738500" y="603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9"/>
          <p:cNvSpPr/>
          <p:nvPr/>
        </p:nvSpPr>
        <p:spPr>
          <a:xfrm>
            <a:off x="-259237" y="1194238"/>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9"/>
          <p:cNvSpPr/>
          <p:nvPr/>
        </p:nvSpPr>
        <p:spPr>
          <a:xfrm>
            <a:off x="-259225" y="34620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9"/>
          <p:cNvSpPr/>
          <p:nvPr/>
        </p:nvSpPr>
        <p:spPr>
          <a:xfrm>
            <a:off x="2715238" y="-506012"/>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9"/>
          <p:cNvSpPr/>
          <p:nvPr/>
        </p:nvSpPr>
        <p:spPr>
          <a:xfrm>
            <a:off x="5377875" y="-5060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9"/>
          <p:cNvSpPr/>
          <p:nvPr/>
        </p:nvSpPr>
        <p:spPr>
          <a:xfrm>
            <a:off x="-259237" y="23281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9"/>
          <p:cNvSpPr/>
          <p:nvPr/>
        </p:nvSpPr>
        <p:spPr>
          <a:xfrm>
            <a:off x="739638" y="6310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9"/>
          <p:cNvSpPr/>
          <p:nvPr/>
        </p:nvSpPr>
        <p:spPr>
          <a:xfrm>
            <a:off x="1738500" y="46826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9"/>
          <p:cNvSpPr/>
          <p:nvPr/>
        </p:nvSpPr>
        <p:spPr>
          <a:xfrm>
            <a:off x="739650" y="40980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9"/>
          <p:cNvSpPr/>
          <p:nvPr/>
        </p:nvSpPr>
        <p:spPr>
          <a:xfrm>
            <a:off x="739638" y="-50597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9"/>
          <p:cNvSpPr/>
          <p:nvPr/>
        </p:nvSpPr>
        <p:spPr>
          <a:xfrm>
            <a:off x="6290313" y="463692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9"/>
          <p:cNvSpPr/>
          <p:nvPr/>
        </p:nvSpPr>
        <p:spPr>
          <a:xfrm>
            <a:off x="8346100" y="463692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9"/>
          <p:cNvSpPr/>
          <p:nvPr/>
        </p:nvSpPr>
        <p:spPr>
          <a:xfrm>
            <a:off x="7325900" y="40980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29"/>
          <p:cNvSpPr/>
          <p:nvPr/>
        </p:nvSpPr>
        <p:spPr>
          <a:xfrm>
            <a:off x="8309550" y="347570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9"/>
          <p:cNvSpPr/>
          <p:nvPr/>
        </p:nvSpPr>
        <p:spPr>
          <a:xfrm>
            <a:off x="8309550" y="231447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9"/>
          <p:cNvSpPr/>
          <p:nvPr/>
        </p:nvSpPr>
        <p:spPr>
          <a:xfrm>
            <a:off x="8309550" y="1194238"/>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9"/>
          <p:cNvSpPr/>
          <p:nvPr/>
        </p:nvSpPr>
        <p:spPr>
          <a:xfrm>
            <a:off x="6345125" y="603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9"/>
          <p:cNvSpPr/>
          <p:nvPr/>
        </p:nvSpPr>
        <p:spPr>
          <a:xfrm>
            <a:off x="7325900" y="61307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29"/>
          <p:cNvSpPr/>
          <p:nvPr/>
        </p:nvSpPr>
        <p:spPr>
          <a:xfrm>
            <a:off x="7325900" y="-505975"/>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9"/>
          <p:cNvSpPr/>
          <p:nvPr/>
        </p:nvSpPr>
        <p:spPr>
          <a:xfrm>
            <a:off x="8309550" y="60350"/>
            <a:ext cx="1135800" cy="966900"/>
          </a:xfrm>
          <a:prstGeom prst="hexagon">
            <a:avLst>
              <a:gd name="adj" fmla="val 28852"/>
              <a:gd name="vf" fmla="val 115470"/>
            </a:avLst>
          </a:prstGeom>
          <a:solidFill>
            <a:srgbClr val="FFFFFF">
              <a:alpha val="2264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26" name="Google Shape;226;p29"/>
          <p:cNvPicPr preferRelativeResize="0"/>
          <p:nvPr/>
        </p:nvPicPr>
        <p:blipFill>
          <a:blip r:embed="rId5">
            <a:alphaModFix amt="56000"/>
          </a:blip>
          <a:stretch>
            <a:fillRect/>
          </a:stretch>
        </p:blipFill>
        <p:spPr>
          <a:xfrm>
            <a:off x="3112" y="238262"/>
            <a:ext cx="611125" cy="611125"/>
          </a:xfrm>
          <a:prstGeom prst="rect">
            <a:avLst/>
          </a:prstGeom>
          <a:noFill/>
          <a:ln>
            <a:noFill/>
          </a:ln>
        </p:spPr>
      </p:pic>
      <p:pic>
        <p:nvPicPr>
          <p:cNvPr id="227" name="Google Shape;227;p29"/>
          <p:cNvPicPr preferRelativeResize="0"/>
          <p:nvPr/>
        </p:nvPicPr>
        <p:blipFill>
          <a:blip r:embed="rId5">
            <a:alphaModFix amt="46000"/>
          </a:blip>
          <a:stretch>
            <a:fillRect/>
          </a:stretch>
        </p:blipFill>
        <p:spPr>
          <a:xfrm>
            <a:off x="8711700" y="238250"/>
            <a:ext cx="611125" cy="611125"/>
          </a:xfrm>
          <a:prstGeom prst="rect">
            <a:avLst/>
          </a:prstGeom>
          <a:noFill/>
          <a:ln>
            <a:noFill/>
          </a:ln>
        </p:spPr>
      </p:pic>
      <p:pic>
        <p:nvPicPr>
          <p:cNvPr id="228" name="Google Shape;228;p29"/>
          <p:cNvPicPr preferRelativeResize="0"/>
          <p:nvPr/>
        </p:nvPicPr>
        <p:blipFill>
          <a:blip r:embed="rId5">
            <a:alphaModFix amt="36000"/>
          </a:blip>
          <a:stretch>
            <a:fillRect/>
          </a:stretch>
        </p:blipFill>
        <p:spPr>
          <a:xfrm>
            <a:off x="7580550" y="4275900"/>
            <a:ext cx="611125" cy="611125"/>
          </a:xfrm>
          <a:prstGeom prst="rect">
            <a:avLst/>
          </a:prstGeom>
          <a:noFill/>
          <a:ln>
            <a:noFill/>
          </a:ln>
        </p:spPr>
      </p:pic>
      <p:pic>
        <p:nvPicPr>
          <p:cNvPr id="229" name="Google Shape;229;p29"/>
          <p:cNvPicPr preferRelativeResize="0"/>
          <p:nvPr/>
        </p:nvPicPr>
        <p:blipFill>
          <a:blip r:embed="rId5">
            <a:alphaModFix amt="56000"/>
          </a:blip>
          <a:stretch>
            <a:fillRect/>
          </a:stretch>
        </p:blipFill>
        <p:spPr>
          <a:xfrm>
            <a:off x="1001975" y="4275912"/>
            <a:ext cx="611125" cy="61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C343D"/>
            </a:gs>
            <a:gs pos="100000">
              <a:srgbClr val="ACD3D7"/>
            </a:gs>
          </a:gsLst>
          <a:lin ang="8100019" scaled="0"/>
        </a:gradFill>
        <a:effectLst/>
      </p:bgPr>
    </p:bg>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311700" y="361025"/>
            <a:ext cx="8520600" cy="701400"/>
          </a:xfrm>
          <a:prstGeom prst="rect">
            <a:avLst/>
          </a:prstGeom>
          <a:no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4022">
                <a:solidFill>
                  <a:schemeClr val="lt1"/>
                </a:solidFill>
                <a:latin typeface="Roboto Serif Medium"/>
                <a:ea typeface="Roboto Serif Medium"/>
                <a:cs typeface="Roboto Serif Medium"/>
                <a:sym typeface="Roboto Serif Medium"/>
              </a:rPr>
              <a:t>Hypothesis</a:t>
            </a:r>
            <a:r>
              <a:rPr lang="en">
                <a:latin typeface="Roboto Serif Medium"/>
                <a:ea typeface="Roboto Serif Medium"/>
                <a:cs typeface="Roboto Serif Medium"/>
                <a:sym typeface="Roboto Serif Medium"/>
              </a:rPr>
              <a:t> </a:t>
            </a:r>
            <a:endParaRPr>
              <a:latin typeface="Roboto Serif Medium"/>
              <a:ea typeface="Roboto Serif Medium"/>
              <a:cs typeface="Roboto Serif Medium"/>
              <a:sym typeface="Roboto Serif Medium"/>
            </a:endParaRPr>
          </a:p>
        </p:txBody>
      </p:sp>
      <p:sp>
        <p:nvSpPr>
          <p:cNvPr id="85" name="Google Shape;85;p14"/>
          <p:cNvSpPr txBox="1">
            <a:spLocks noGrp="1"/>
          </p:cNvSpPr>
          <p:nvPr>
            <p:ph type="body" idx="1"/>
          </p:nvPr>
        </p:nvSpPr>
        <p:spPr>
          <a:xfrm>
            <a:off x="1033650" y="2268075"/>
            <a:ext cx="7212300" cy="1797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Clr>
                <a:schemeClr val="dk1"/>
              </a:buClr>
              <a:buSzPts val="1100"/>
              <a:buFont typeface="Arial"/>
              <a:buNone/>
            </a:pPr>
            <a:r>
              <a:rPr lang="en" sz="2600">
                <a:solidFill>
                  <a:schemeClr val="lt1"/>
                </a:solidFill>
                <a:latin typeface="Roboto Serif Medium"/>
                <a:ea typeface="Roboto Serif Medium"/>
                <a:cs typeface="Roboto Serif Medium"/>
                <a:sym typeface="Roboto Serif Medium"/>
              </a:rPr>
              <a:t>How are people spending money online?</a:t>
            </a:r>
            <a:endParaRPr sz="2600">
              <a:solidFill>
                <a:schemeClr val="lt1"/>
              </a:solidFill>
              <a:latin typeface="Roboto Serif Medium"/>
              <a:ea typeface="Roboto Serif Medium"/>
              <a:cs typeface="Roboto Serif Medium"/>
              <a:sym typeface="Roboto Serif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C343D"/>
            </a:gs>
            <a:gs pos="100000">
              <a:srgbClr val="ACD3D7"/>
            </a:gs>
          </a:gsLst>
          <a:lin ang="2700006" scaled="0"/>
        </a:gradFill>
        <a:effectLst/>
      </p:bgPr>
    </p:bg>
    <p:spTree>
      <p:nvGrpSpPr>
        <p:cNvPr id="1" name="Shape 89"/>
        <p:cNvGrpSpPr/>
        <p:nvPr/>
      </p:nvGrpSpPr>
      <p:grpSpPr>
        <a:xfrm>
          <a:off x="0" y="0"/>
          <a:ext cx="0" cy="0"/>
          <a:chOff x="0" y="0"/>
          <a:chExt cx="0" cy="0"/>
        </a:xfrm>
      </p:grpSpPr>
      <p:sp>
        <p:nvSpPr>
          <p:cNvPr id="90" name="Google Shape;90;p15"/>
          <p:cNvSpPr/>
          <p:nvPr/>
        </p:nvSpPr>
        <p:spPr>
          <a:xfrm>
            <a:off x="674550" y="1002200"/>
            <a:ext cx="7794900" cy="3029100"/>
          </a:xfrm>
          <a:prstGeom prst="rect">
            <a:avLst/>
          </a:prstGeom>
          <a:solidFill>
            <a:schemeClr val="lt1"/>
          </a:solidFill>
          <a:ln>
            <a:noFill/>
          </a:ln>
          <a:effectLst>
            <a:outerShdw blurRad="128588" dist="190500" dir="5160000" algn="bl" rotWithShape="0">
              <a:srgbClr val="000000">
                <a:alpha val="58999"/>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 name="Google Shape;91;p15"/>
          <p:cNvSpPr txBox="1">
            <a:spLocks noGrp="1"/>
          </p:cNvSpPr>
          <p:nvPr>
            <p:ph type="title"/>
          </p:nvPr>
        </p:nvSpPr>
        <p:spPr>
          <a:xfrm>
            <a:off x="828755" y="1076063"/>
            <a:ext cx="7486500" cy="474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666666"/>
                </a:solidFill>
                <a:latin typeface="Roboto Serif Medium"/>
                <a:ea typeface="Roboto Serif Medium"/>
                <a:cs typeface="Roboto Serif Medium"/>
                <a:sym typeface="Roboto Serif Medium"/>
              </a:rPr>
              <a:t>Data cleaning </a:t>
            </a:r>
            <a:endParaRPr>
              <a:solidFill>
                <a:srgbClr val="666666"/>
              </a:solidFill>
              <a:latin typeface="Roboto Serif Medium"/>
              <a:ea typeface="Roboto Serif Medium"/>
              <a:cs typeface="Roboto Serif Medium"/>
              <a:sym typeface="Roboto Serif Medium"/>
            </a:endParaRPr>
          </a:p>
        </p:txBody>
      </p:sp>
      <p:sp>
        <p:nvSpPr>
          <p:cNvPr id="92" name="Google Shape;92;p15"/>
          <p:cNvSpPr txBox="1">
            <a:spLocks noGrp="1"/>
          </p:cNvSpPr>
          <p:nvPr>
            <p:ph type="body" idx="1"/>
          </p:nvPr>
        </p:nvSpPr>
        <p:spPr>
          <a:xfrm>
            <a:off x="1120500" y="1550075"/>
            <a:ext cx="6903000" cy="2211900"/>
          </a:xfrm>
          <a:prstGeom prst="rect">
            <a:avLst/>
          </a:prstGeom>
        </p:spPr>
        <p:txBody>
          <a:bodyPr spcFirstLastPara="1" wrap="square" lIns="91425" tIns="91425" rIns="91425" bIns="91425" anchor="t" anchorCtr="0">
            <a:normAutofit fontScale="92500"/>
          </a:bodyPr>
          <a:lstStyle/>
          <a:p>
            <a:pPr marL="457200" lvl="0" indent="-334327" algn="l" rtl="0">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Initially dropped two columns that didn't seem to add anything to the data </a:t>
            </a:r>
            <a:endParaRPr>
              <a:solidFill>
                <a:srgbClr val="666666"/>
              </a:solidFill>
              <a:latin typeface="Roboto Serif Medium"/>
              <a:ea typeface="Roboto Serif Medium"/>
              <a:cs typeface="Roboto Serif Medium"/>
              <a:sym typeface="Roboto Serif Medium"/>
            </a:endParaRPr>
          </a:p>
          <a:p>
            <a:pPr marL="457200" lvl="0" indent="-334327" algn="l" rtl="0">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Checked for null values and dropped them</a:t>
            </a:r>
            <a:endParaRPr>
              <a:solidFill>
                <a:srgbClr val="666666"/>
              </a:solidFill>
              <a:latin typeface="Roboto Serif Medium"/>
              <a:ea typeface="Roboto Serif Medium"/>
              <a:cs typeface="Roboto Serif Medium"/>
              <a:sym typeface="Roboto Serif Medium"/>
            </a:endParaRPr>
          </a:p>
          <a:p>
            <a:pPr marL="457200" lvl="0" indent="-334327" algn="l" rtl="0">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Combined three locations to make a north-east region to better analyze the data</a:t>
            </a:r>
            <a:endParaRPr>
              <a:solidFill>
                <a:srgbClr val="666666"/>
              </a:solidFill>
              <a:latin typeface="Roboto Serif Medium"/>
              <a:ea typeface="Roboto Serif Medium"/>
              <a:cs typeface="Roboto Serif Medium"/>
              <a:sym typeface="Roboto Serif Medium"/>
            </a:endParaRPr>
          </a:p>
          <a:p>
            <a:pPr marL="457200" lvl="0" indent="-334327" algn="l" rtl="0">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Combined the “Nest” categories to simplify analysis</a:t>
            </a:r>
            <a:endParaRPr>
              <a:solidFill>
                <a:srgbClr val="666666"/>
              </a:solidFill>
              <a:latin typeface="Roboto Serif Medium"/>
              <a:ea typeface="Roboto Serif Medium"/>
              <a:cs typeface="Roboto Serif Medium"/>
              <a:sym typeface="Roboto Serif Medium"/>
            </a:endParaRPr>
          </a:p>
          <a:p>
            <a:pPr marL="457200" lvl="0" indent="-334327" algn="l" rtl="0">
              <a:spcBef>
                <a:spcPts val="0"/>
              </a:spcBef>
              <a:spcAft>
                <a:spcPts val="0"/>
              </a:spcAft>
              <a:buClr>
                <a:srgbClr val="666666"/>
              </a:buClr>
              <a:buSzPct val="100000"/>
              <a:buFont typeface="Roboto Serif Medium"/>
              <a:buChar char="●"/>
            </a:pPr>
            <a:r>
              <a:rPr lang="en">
                <a:solidFill>
                  <a:srgbClr val="666666"/>
                </a:solidFill>
                <a:latin typeface="Roboto Serif Medium"/>
                <a:ea typeface="Roboto Serif Medium"/>
                <a:cs typeface="Roboto Serif Medium"/>
                <a:sym typeface="Roboto Serif Medium"/>
              </a:rPr>
              <a:t>Changing the date column to datetime</a:t>
            </a:r>
            <a:endParaRPr>
              <a:solidFill>
                <a:srgbClr val="666666"/>
              </a:solidFill>
              <a:latin typeface="Roboto Serif Medium"/>
              <a:ea typeface="Roboto Serif Medium"/>
              <a:cs typeface="Roboto Serif Medium"/>
              <a:sym typeface="Roboto Serif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CAFCF5"/>
            </a:gs>
            <a:gs pos="50000">
              <a:srgbClr val="93CAC7"/>
            </a:gs>
            <a:gs pos="100000">
              <a:schemeClr val="accent5"/>
            </a:gs>
          </a:gsLst>
          <a:path path="circle">
            <a:fillToRect t="100000" r="100000"/>
          </a:path>
          <a:tileRect l="-100000" b="-100000"/>
        </a:gradFill>
        <a:effectLst/>
      </p:bgPr>
    </p:bg>
    <p:spTree>
      <p:nvGrpSpPr>
        <p:cNvPr id="1" name="Shape 96"/>
        <p:cNvGrpSpPr/>
        <p:nvPr/>
      </p:nvGrpSpPr>
      <p:grpSpPr>
        <a:xfrm>
          <a:off x="0" y="0"/>
          <a:ext cx="0" cy="0"/>
          <a:chOff x="0" y="0"/>
          <a:chExt cx="0" cy="0"/>
        </a:xfrm>
      </p:grpSpPr>
      <p:sp>
        <p:nvSpPr>
          <p:cNvPr id="97" name="Google Shape;97;p16"/>
          <p:cNvSpPr/>
          <p:nvPr/>
        </p:nvSpPr>
        <p:spPr>
          <a:xfrm>
            <a:off x="752100" y="763188"/>
            <a:ext cx="7639800" cy="3617100"/>
          </a:xfrm>
          <a:prstGeom prst="roundRect">
            <a:avLst>
              <a:gd name="adj" fmla="val 16667"/>
            </a:avLst>
          </a:prstGeom>
          <a:solidFill>
            <a:schemeClr val="lt1"/>
          </a:solidFill>
          <a:ln>
            <a:noFill/>
          </a:ln>
          <a:effectLst>
            <a:outerShdw blurRad="114300" dist="257175" dir="192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8" name="Google Shape;98;p16"/>
          <p:cNvPicPr preferRelativeResize="0"/>
          <p:nvPr/>
        </p:nvPicPr>
        <p:blipFill rotWithShape="1">
          <a:blip r:embed="rId3">
            <a:alphaModFix/>
          </a:blip>
          <a:srcRect b="2676"/>
          <a:stretch/>
        </p:blipFill>
        <p:spPr>
          <a:xfrm>
            <a:off x="4774025" y="1128325"/>
            <a:ext cx="3182375" cy="3038050"/>
          </a:xfrm>
          <a:prstGeom prst="rect">
            <a:avLst/>
          </a:prstGeom>
          <a:noFill/>
          <a:ln>
            <a:noFill/>
          </a:ln>
        </p:spPr>
      </p:pic>
      <p:pic>
        <p:nvPicPr>
          <p:cNvPr id="99" name="Google Shape;99;p16"/>
          <p:cNvPicPr preferRelativeResize="0"/>
          <p:nvPr/>
        </p:nvPicPr>
        <p:blipFill>
          <a:blip r:embed="rId4">
            <a:alphaModFix/>
          </a:blip>
          <a:stretch>
            <a:fillRect/>
          </a:stretch>
        </p:blipFill>
        <p:spPr>
          <a:xfrm>
            <a:off x="1233700" y="1128337"/>
            <a:ext cx="3103156" cy="288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CAFCF5"/>
            </a:gs>
            <a:gs pos="62000">
              <a:srgbClr val="93CAC7"/>
            </a:gs>
            <a:gs pos="100000">
              <a:schemeClr val="accent5"/>
            </a:gs>
          </a:gsLst>
          <a:path path="circle">
            <a:fillToRect l="100000" b="100000"/>
          </a:path>
          <a:tileRect t="-100000" r="-100000"/>
        </a:gradFill>
        <a:effectLst/>
      </p:bgPr>
    </p:bg>
    <p:spTree>
      <p:nvGrpSpPr>
        <p:cNvPr id="1" name="Shape 103"/>
        <p:cNvGrpSpPr/>
        <p:nvPr/>
      </p:nvGrpSpPr>
      <p:grpSpPr>
        <a:xfrm>
          <a:off x="0" y="0"/>
          <a:ext cx="0" cy="0"/>
          <a:chOff x="0" y="0"/>
          <a:chExt cx="0" cy="0"/>
        </a:xfrm>
      </p:grpSpPr>
      <p:sp>
        <p:nvSpPr>
          <p:cNvPr id="104" name="Google Shape;104;p17"/>
          <p:cNvSpPr/>
          <p:nvPr/>
        </p:nvSpPr>
        <p:spPr>
          <a:xfrm>
            <a:off x="588300" y="680400"/>
            <a:ext cx="7967400" cy="3782700"/>
          </a:xfrm>
          <a:prstGeom prst="roundRect">
            <a:avLst>
              <a:gd name="adj" fmla="val 16667"/>
            </a:avLst>
          </a:prstGeom>
          <a:solidFill>
            <a:schemeClr val="lt1"/>
          </a:solidFill>
          <a:ln>
            <a:noFill/>
          </a:ln>
          <a:effectLst>
            <a:outerShdw blurRad="114300" dist="238125" dir="90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5" name="Google Shape;105;p17"/>
          <p:cNvPicPr preferRelativeResize="0"/>
          <p:nvPr/>
        </p:nvPicPr>
        <p:blipFill>
          <a:blip r:embed="rId3">
            <a:alphaModFix/>
          </a:blip>
          <a:stretch>
            <a:fillRect/>
          </a:stretch>
        </p:blipFill>
        <p:spPr>
          <a:xfrm>
            <a:off x="990025" y="1010287"/>
            <a:ext cx="3071727" cy="3122925"/>
          </a:xfrm>
          <a:prstGeom prst="rect">
            <a:avLst/>
          </a:prstGeom>
          <a:noFill/>
          <a:ln>
            <a:noFill/>
          </a:ln>
        </p:spPr>
      </p:pic>
      <p:pic>
        <p:nvPicPr>
          <p:cNvPr id="106" name="Google Shape;106;p17"/>
          <p:cNvPicPr preferRelativeResize="0"/>
          <p:nvPr/>
        </p:nvPicPr>
        <p:blipFill>
          <a:blip r:embed="rId4">
            <a:alphaModFix/>
          </a:blip>
          <a:stretch>
            <a:fillRect/>
          </a:stretch>
        </p:blipFill>
        <p:spPr>
          <a:xfrm>
            <a:off x="4310675" y="954263"/>
            <a:ext cx="3703300" cy="334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CFFFCF"/>
            </a:gs>
            <a:gs pos="66000">
              <a:srgbClr val="A2DAA4"/>
            </a:gs>
            <a:gs pos="100000">
              <a:srgbClr val="538F5E"/>
            </a:gs>
          </a:gsLst>
          <a:path path="circle">
            <a:fillToRect l="50000" t="50000" r="50000" b="50000"/>
          </a:path>
          <a:tileRect/>
        </a:gradFill>
        <a:effectLst/>
      </p:bgPr>
    </p:bg>
    <p:spTree>
      <p:nvGrpSpPr>
        <p:cNvPr id="1" name="Shape 110"/>
        <p:cNvGrpSpPr/>
        <p:nvPr/>
      </p:nvGrpSpPr>
      <p:grpSpPr>
        <a:xfrm>
          <a:off x="0" y="0"/>
          <a:ext cx="0" cy="0"/>
          <a:chOff x="0" y="0"/>
          <a:chExt cx="0" cy="0"/>
        </a:xfrm>
      </p:grpSpPr>
      <p:sp>
        <p:nvSpPr>
          <p:cNvPr id="111" name="Google Shape;111;p18"/>
          <p:cNvSpPr/>
          <p:nvPr/>
        </p:nvSpPr>
        <p:spPr>
          <a:xfrm>
            <a:off x="604450" y="4158625"/>
            <a:ext cx="3744600" cy="561300"/>
          </a:xfrm>
          <a:prstGeom prst="round2SameRect">
            <a:avLst>
              <a:gd name="adj1" fmla="val 16667"/>
              <a:gd name="adj2" fmla="val 0"/>
            </a:avLst>
          </a:prstGeom>
          <a:solidFill>
            <a:schemeClr val="lt1"/>
          </a:solidFill>
          <a:ln>
            <a:noFill/>
          </a:ln>
          <a:effectLst>
            <a:outerShdw blurRad="57150" dist="142875" dir="342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8"/>
          <p:cNvSpPr/>
          <p:nvPr/>
        </p:nvSpPr>
        <p:spPr>
          <a:xfrm>
            <a:off x="571000" y="207000"/>
            <a:ext cx="7839600" cy="3692700"/>
          </a:xfrm>
          <a:prstGeom prst="round2SameRect">
            <a:avLst>
              <a:gd name="adj1" fmla="val 16667"/>
              <a:gd name="adj2" fmla="val 0"/>
            </a:avLst>
          </a:prstGeom>
          <a:solidFill>
            <a:schemeClr val="lt1"/>
          </a:solidFill>
          <a:ln>
            <a:noFill/>
          </a:ln>
          <a:effectLst>
            <a:outerShdw blurRad="57150" dist="142875" dir="342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3" name="Google Shape;113;p18"/>
          <p:cNvPicPr preferRelativeResize="0"/>
          <p:nvPr/>
        </p:nvPicPr>
        <p:blipFill>
          <a:blip r:embed="rId3">
            <a:alphaModFix/>
          </a:blip>
          <a:stretch>
            <a:fillRect/>
          </a:stretch>
        </p:blipFill>
        <p:spPr>
          <a:xfrm>
            <a:off x="4548905" y="934092"/>
            <a:ext cx="3514958" cy="2811436"/>
          </a:xfrm>
          <a:prstGeom prst="rect">
            <a:avLst/>
          </a:prstGeom>
          <a:noFill/>
          <a:ln>
            <a:noFill/>
          </a:ln>
        </p:spPr>
      </p:pic>
      <p:sp>
        <p:nvSpPr>
          <p:cNvPr id="114" name="Google Shape;114;p18"/>
          <p:cNvSpPr txBox="1"/>
          <p:nvPr/>
        </p:nvSpPr>
        <p:spPr>
          <a:xfrm>
            <a:off x="758000" y="4158625"/>
            <a:ext cx="3465300" cy="56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latin typeface="Roboto Medium"/>
                <a:ea typeface="Roboto Medium"/>
                <a:cs typeface="Roboto Medium"/>
                <a:sym typeface="Roboto Medium"/>
              </a:rPr>
              <a:t>The average price of the item and its impact on the cost of delivery people are willing to spend.</a:t>
            </a:r>
            <a:r>
              <a:rPr lang="en" sz="1300">
                <a:solidFill>
                  <a:schemeClr val="dk2"/>
                </a:solidFill>
                <a:latin typeface="Roboto Medium"/>
                <a:ea typeface="Roboto Medium"/>
                <a:cs typeface="Roboto Medium"/>
                <a:sym typeface="Roboto Medium"/>
              </a:rPr>
              <a:t> </a:t>
            </a:r>
            <a:endParaRPr sz="1300">
              <a:solidFill>
                <a:schemeClr val="dk2"/>
              </a:solidFill>
              <a:latin typeface="Roboto Medium"/>
              <a:ea typeface="Roboto Medium"/>
              <a:cs typeface="Roboto Medium"/>
              <a:sym typeface="Roboto Medium"/>
            </a:endParaRPr>
          </a:p>
        </p:txBody>
      </p:sp>
      <p:pic>
        <p:nvPicPr>
          <p:cNvPr id="115" name="Google Shape;115;p18"/>
          <p:cNvPicPr preferRelativeResize="0"/>
          <p:nvPr/>
        </p:nvPicPr>
        <p:blipFill>
          <a:blip r:embed="rId4">
            <a:alphaModFix/>
          </a:blip>
          <a:stretch>
            <a:fillRect/>
          </a:stretch>
        </p:blipFill>
        <p:spPr>
          <a:xfrm>
            <a:off x="934711" y="934103"/>
            <a:ext cx="3514957" cy="2811437"/>
          </a:xfrm>
          <a:prstGeom prst="rect">
            <a:avLst/>
          </a:prstGeom>
          <a:noFill/>
          <a:ln>
            <a:noFill/>
          </a:ln>
        </p:spPr>
      </p:pic>
      <p:sp>
        <p:nvSpPr>
          <p:cNvPr id="116" name="Google Shape;116;p18"/>
          <p:cNvSpPr txBox="1"/>
          <p:nvPr/>
        </p:nvSpPr>
        <p:spPr>
          <a:xfrm>
            <a:off x="1276302" y="207004"/>
            <a:ext cx="6429000" cy="56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666666"/>
                </a:solidFill>
                <a:latin typeface="Roboto Serif"/>
                <a:ea typeface="Roboto Serif"/>
                <a:cs typeface="Roboto Serif"/>
                <a:sym typeface="Roboto Serif"/>
              </a:rPr>
              <a:t>Question: Is there a relationship between cost of an item and the delivery charges? Date and shipping?</a:t>
            </a:r>
            <a:endParaRPr b="1">
              <a:solidFill>
                <a:srgbClr val="666666"/>
              </a:solidFill>
              <a:latin typeface="Roboto Serif"/>
              <a:ea typeface="Roboto Serif"/>
              <a:cs typeface="Roboto Serif"/>
              <a:sym typeface="Roboto Serif"/>
            </a:endParaRPr>
          </a:p>
        </p:txBody>
      </p:sp>
      <p:cxnSp>
        <p:nvCxnSpPr>
          <p:cNvPr id="117" name="Google Shape;117;p18"/>
          <p:cNvCxnSpPr/>
          <p:nvPr/>
        </p:nvCxnSpPr>
        <p:spPr>
          <a:xfrm rot="10800000" flipH="1">
            <a:off x="2311336" y="768306"/>
            <a:ext cx="4272300" cy="12000"/>
          </a:xfrm>
          <a:prstGeom prst="straightConnector1">
            <a:avLst/>
          </a:prstGeom>
          <a:noFill/>
          <a:ln w="9525" cap="flat" cmpd="sng">
            <a:solidFill>
              <a:schemeClr val="dk2"/>
            </a:solidFill>
            <a:prstDash val="dash"/>
            <a:round/>
            <a:headEnd type="none" w="med" len="med"/>
            <a:tailEnd type="none" w="med" len="med"/>
          </a:ln>
        </p:spPr>
      </p:cxnSp>
      <p:sp>
        <p:nvSpPr>
          <p:cNvPr id="118" name="Google Shape;118;p18"/>
          <p:cNvSpPr/>
          <p:nvPr/>
        </p:nvSpPr>
        <p:spPr>
          <a:xfrm>
            <a:off x="4666000" y="4158625"/>
            <a:ext cx="3744600" cy="561300"/>
          </a:xfrm>
          <a:prstGeom prst="round2SameRect">
            <a:avLst>
              <a:gd name="adj1" fmla="val 16667"/>
              <a:gd name="adj2" fmla="val 0"/>
            </a:avLst>
          </a:prstGeom>
          <a:solidFill>
            <a:schemeClr val="lt1"/>
          </a:solidFill>
          <a:ln>
            <a:noFill/>
          </a:ln>
          <a:effectLst>
            <a:outerShdw blurRad="57150" dist="142875" dir="342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18"/>
          <p:cNvSpPr txBox="1"/>
          <p:nvPr/>
        </p:nvSpPr>
        <p:spPr>
          <a:xfrm>
            <a:off x="4632548" y="4158623"/>
            <a:ext cx="3811500" cy="56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latin typeface="Roboto Serif Medium"/>
                <a:ea typeface="Roboto Serif Medium"/>
                <a:cs typeface="Roboto Serif Medium"/>
                <a:sym typeface="Roboto Serif Medium"/>
              </a:rPr>
              <a:t>The time of year and the impact it has on the cost of delivery people are willing to spend.</a:t>
            </a:r>
            <a:endParaRPr sz="1100">
              <a:solidFill>
                <a:schemeClr val="dk2"/>
              </a:solidFill>
              <a:latin typeface="Roboto Serif Medium"/>
              <a:ea typeface="Roboto Serif Medium"/>
              <a:cs typeface="Roboto Serif Medium"/>
              <a:sym typeface="Roboto Serif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50000">
              <a:srgbClr val="B7D4AB"/>
            </a:gs>
            <a:gs pos="100000">
              <a:srgbClr val="66AF74"/>
            </a:gs>
          </a:gsLst>
          <a:lin ang="5400012" scaled="0"/>
        </a:gradFill>
        <a:effectLst/>
      </p:bgPr>
    </p:bg>
    <p:spTree>
      <p:nvGrpSpPr>
        <p:cNvPr id="1" name="Shape 123"/>
        <p:cNvGrpSpPr/>
        <p:nvPr/>
      </p:nvGrpSpPr>
      <p:grpSpPr>
        <a:xfrm>
          <a:off x="0" y="0"/>
          <a:ext cx="0" cy="0"/>
          <a:chOff x="0" y="0"/>
          <a:chExt cx="0" cy="0"/>
        </a:xfrm>
      </p:grpSpPr>
      <p:sp>
        <p:nvSpPr>
          <p:cNvPr id="124" name="Google Shape;124;p19"/>
          <p:cNvSpPr/>
          <p:nvPr/>
        </p:nvSpPr>
        <p:spPr>
          <a:xfrm>
            <a:off x="474375" y="212000"/>
            <a:ext cx="6503700" cy="4564200"/>
          </a:xfrm>
          <a:prstGeom prst="round2SameRect">
            <a:avLst>
              <a:gd name="adj1" fmla="val 16667"/>
              <a:gd name="adj2" fmla="val 0"/>
            </a:avLst>
          </a:prstGeom>
          <a:solidFill>
            <a:schemeClr val="lt1"/>
          </a:solidFill>
          <a:ln>
            <a:noFill/>
          </a:ln>
          <a:effectLst>
            <a:outerShdw blurRad="57150" dist="142875" dir="342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5" name="Google Shape;125;p19"/>
          <p:cNvPicPr preferRelativeResize="0"/>
          <p:nvPr/>
        </p:nvPicPr>
        <p:blipFill>
          <a:blip r:embed="rId3">
            <a:alphaModFix/>
          </a:blip>
          <a:stretch>
            <a:fillRect/>
          </a:stretch>
        </p:blipFill>
        <p:spPr>
          <a:xfrm>
            <a:off x="846739" y="765001"/>
            <a:ext cx="5679724" cy="3705900"/>
          </a:xfrm>
          <a:prstGeom prst="rect">
            <a:avLst/>
          </a:prstGeom>
          <a:noFill/>
          <a:ln>
            <a:noFill/>
          </a:ln>
        </p:spPr>
      </p:pic>
      <p:sp>
        <p:nvSpPr>
          <p:cNvPr id="126" name="Google Shape;126;p19"/>
          <p:cNvSpPr/>
          <p:nvPr/>
        </p:nvSpPr>
        <p:spPr>
          <a:xfrm>
            <a:off x="6620025" y="1495325"/>
            <a:ext cx="2049600" cy="1880700"/>
          </a:xfrm>
          <a:prstGeom prst="foldedCorner">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19"/>
          <p:cNvSpPr txBox="1"/>
          <p:nvPr/>
        </p:nvSpPr>
        <p:spPr>
          <a:xfrm>
            <a:off x="6732500" y="1780675"/>
            <a:ext cx="1822800" cy="143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latin typeface="Roboto Serif Medium"/>
                <a:ea typeface="Roboto Serif Medium"/>
                <a:cs typeface="Roboto Serif Medium"/>
                <a:sym typeface="Roboto Serif Medium"/>
              </a:rPr>
              <a:t>Additionally: Are the delivery charge outliers explained by a certain time of year between gender?</a:t>
            </a:r>
            <a:r>
              <a:rPr lang="en" sz="1200" b="1">
                <a:solidFill>
                  <a:srgbClr val="666666"/>
                </a:solidFill>
                <a:latin typeface="Roboto Serif"/>
                <a:ea typeface="Roboto Serif"/>
                <a:cs typeface="Roboto Serif"/>
                <a:sym typeface="Roboto Serif"/>
              </a:rPr>
              <a:t> </a:t>
            </a:r>
            <a:endParaRPr sz="1200" b="1">
              <a:solidFill>
                <a:srgbClr val="666666"/>
              </a:solidFill>
              <a:latin typeface="Roboto Serif"/>
              <a:ea typeface="Roboto Serif"/>
              <a:cs typeface="Roboto Serif"/>
              <a:sym typeface="Roboto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E8E288"/>
            </a:gs>
            <a:gs pos="46000">
              <a:srgbClr val="3CDBD3"/>
            </a:gs>
            <a:gs pos="100000">
              <a:srgbClr val="FF8360"/>
            </a:gs>
            <a:gs pos="100000">
              <a:srgbClr val="00FFF5"/>
            </a:gs>
          </a:gsLst>
          <a:lin ang="5400012" scaled="0"/>
        </a:gradFill>
        <a:effectLst/>
      </p:bgPr>
    </p:bg>
    <p:spTree>
      <p:nvGrpSpPr>
        <p:cNvPr id="1" name="Shape 131"/>
        <p:cNvGrpSpPr/>
        <p:nvPr/>
      </p:nvGrpSpPr>
      <p:grpSpPr>
        <a:xfrm>
          <a:off x="0" y="0"/>
          <a:ext cx="0" cy="0"/>
          <a:chOff x="0" y="0"/>
          <a:chExt cx="0" cy="0"/>
        </a:xfrm>
      </p:grpSpPr>
      <p:sp>
        <p:nvSpPr>
          <p:cNvPr id="132" name="Google Shape;132;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Points to talk about here</a:t>
            </a:r>
            <a:endParaRPr/>
          </a:p>
        </p:txBody>
      </p:sp>
      <p:pic>
        <p:nvPicPr>
          <p:cNvPr id="133" name="Google Shape;133;p20"/>
          <p:cNvPicPr preferRelativeResize="0"/>
          <p:nvPr/>
        </p:nvPicPr>
        <p:blipFill>
          <a:blip r:embed="rId3">
            <a:alphaModFix/>
          </a:blip>
          <a:stretch>
            <a:fillRect/>
          </a:stretch>
        </p:blipFill>
        <p:spPr>
          <a:xfrm>
            <a:off x="4259938" y="923050"/>
            <a:ext cx="4432225" cy="3527475"/>
          </a:xfrm>
          <a:prstGeom prst="rect">
            <a:avLst/>
          </a:prstGeom>
          <a:noFill/>
          <a:ln>
            <a:noFill/>
          </a:ln>
        </p:spPr>
      </p:pic>
      <p:sp>
        <p:nvSpPr>
          <p:cNvPr id="134" name="Google Shape;134;p20"/>
          <p:cNvSpPr txBox="1"/>
          <p:nvPr/>
        </p:nvSpPr>
        <p:spPr>
          <a:xfrm>
            <a:off x="4416250" y="4495750"/>
            <a:ext cx="4119600" cy="475500"/>
          </a:xfrm>
          <a:prstGeom prst="rect">
            <a:avLst/>
          </a:prstGeom>
          <a:noFill/>
          <a:ln>
            <a:noFill/>
          </a:ln>
        </p:spPr>
        <p:txBody>
          <a:bodyPr spcFirstLastPara="1" wrap="square" lIns="91425" tIns="91425" rIns="91425" bIns="91425" anchor="t" anchorCtr="0">
            <a:noAutofit/>
          </a:bodyPr>
          <a:lstStyle/>
          <a:p>
            <a:pPr marL="457200" lvl="0" indent="457200" algn="l" rtl="0">
              <a:spcBef>
                <a:spcPts val="0"/>
              </a:spcBef>
              <a:spcAft>
                <a:spcPts val="0"/>
              </a:spcAft>
              <a:buNone/>
            </a:pPr>
            <a:r>
              <a:rPr lang="en" sz="1000" i="1">
                <a:solidFill>
                  <a:schemeClr val="dk1"/>
                </a:solidFill>
                <a:latin typeface="Courier New"/>
                <a:ea typeface="Courier New"/>
                <a:cs typeface="Courier New"/>
                <a:sym typeface="Courier New"/>
              </a:rPr>
              <a:t>This data visualization represents online purchase trends from the year 2019.</a:t>
            </a:r>
            <a:endParaRPr sz="1000" i="1">
              <a:solidFill>
                <a:schemeClr val="dk1"/>
              </a:solidFill>
              <a:latin typeface="Courier New"/>
              <a:ea typeface="Courier New"/>
              <a:cs typeface="Courier New"/>
              <a:sym typeface="Courier New"/>
            </a:endParaRPr>
          </a:p>
        </p:txBody>
      </p:sp>
      <p:sp>
        <p:nvSpPr>
          <p:cNvPr id="135" name="Google Shape;135;p20"/>
          <p:cNvSpPr txBox="1"/>
          <p:nvPr/>
        </p:nvSpPr>
        <p:spPr>
          <a:xfrm>
            <a:off x="365600" y="1079350"/>
            <a:ext cx="3705300" cy="34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i="1">
                <a:solidFill>
                  <a:srgbClr val="FF9900"/>
                </a:solidFill>
                <a:latin typeface="Amatic SC"/>
                <a:ea typeface="Amatic SC"/>
                <a:cs typeface="Amatic SC"/>
                <a:sym typeface="Amatic SC"/>
              </a:rPr>
              <a:t>     Question</a:t>
            </a:r>
            <a:r>
              <a:rPr lang="en" sz="2100" b="1" i="1">
                <a:solidFill>
                  <a:schemeClr val="dk2"/>
                </a:solidFill>
                <a:latin typeface="Amatic SC"/>
                <a:ea typeface="Amatic SC"/>
                <a:cs typeface="Amatic SC"/>
                <a:sym typeface="Amatic SC"/>
              </a:rPr>
              <a:t>- </a:t>
            </a:r>
            <a:r>
              <a:rPr lang="en" sz="1800" b="1">
                <a:solidFill>
                  <a:schemeClr val="dk2"/>
                </a:solidFill>
                <a:latin typeface="Amatic SC"/>
                <a:ea typeface="Amatic SC"/>
                <a:cs typeface="Amatic SC"/>
                <a:sym typeface="Amatic SC"/>
              </a:rPr>
              <a:t>does location influence purchase frequency?</a:t>
            </a:r>
            <a:endParaRPr sz="1800" b="1">
              <a:solidFill>
                <a:schemeClr val="dk2"/>
              </a:solidFill>
              <a:latin typeface="Amatic SC"/>
              <a:ea typeface="Amatic SC"/>
              <a:cs typeface="Amatic SC"/>
              <a:sym typeface="Amatic SC"/>
            </a:endParaRPr>
          </a:p>
          <a:p>
            <a:pPr marL="0" lvl="0" indent="0" algn="l" rtl="0">
              <a:spcBef>
                <a:spcPts val="0"/>
              </a:spcBef>
              <a:spcAft>
                <a:spcPts val="0"/>
              </a:spcAft>
              <a:buNone/>
            </a:pPr>
            <a:endParaRPr sz="1800" b="1">
              <a:solidFill>
                <a:schemeClr val="dk2"/>
              </a:solidFill>
              <a:latin typeface="Amatic SC"/>
              <a:ea typeface="Amatic SC"/>
              <a:cs typeface="Amatic SC"/>
              <a:sym typeface="Amatic SC"/>
            </a:endParaRPr>
          </a:p>
          <a:p>
            <a:pPr marL="0" lvl="0" indent="0" algn="l" rtl="0">
              <a:spcBef>
                <a:spcPts val="0"/>
              </a:spcBef>
              <a:spcAft>
                <a:spcPts val="0"/>
              </a:spcAft>
              <a:buNone/>
            </a:pPr>
            <a:r>
              <a:rPr lang="en" sz="2100" b="1" i="1">
                <a:solidFill>
                  <a:srgbClr val="1155CC"/>
                </a:solidFill>
                <a:latin typeface="Amatic SC"/>
                <a:ea typeface="Amatic SC"/>
                <a:cs typeface="Amatic SC"/>
                <a:sym typeface="Amatic SC"/>
              </a:rPr>
              <a:t>My hypothesis</a:t>
            </a:r>
            <a:r>
              <a:rPr lang="en" sz="2100" b="1" i="1">
                <a:solidFill>
                  <a:schemeClr val="dk2"/>
                </a:solidFill>
                <a:latin typeface="Amatic SC"/>
                <a:ea typeface="Amatic SC"/>
                <a:cs typeface="Amatic SC"/>
                <a:sym typeface="Amatic SC"/>
              </a:rPr>
              <a:t>-</a:t>
            </a:r>
            <a:r>
              <a:rPr lang="en" sz="2100">
                <a:solidFill>
                  <a:schemeClr val="dk2"/>
                </a:solidFill>
                <a:latin typeface="Amatic SC"/>
                <a:ea typeface="Amatic SC"/>
                <a:cs typeface="Amatic SC"/>
                <a:sym typeface="Amatic SC"/>
              </a:rPr>
              <a:t> </a:t>
            </a:r>
            <a:r>
              <a:rPr lang="en" sz="1900" b="1">
                <a:solidFill>
                  <a:schemeClr val="dk2"/>
                </a:solidFill>
                <a:latin typeface="Amatic SC"/>
                <a:ea typeface="Amatic SC"/>
                <a:cs typeface="Amatic SC"/>
                <a:sym typeface="Amatic SC"/>
              </a:rPr>
              <a:t>I hypothesize that California will surpass the Northeast due to its large population and high propensity for e-commerce transactions</a:t>
            </a:r>
            <a:r>
              <a:rPr lang="en" sz="2100">
                <a:solidFill>
                  <a:schemeClr val="dk2"/>
                </a:solidFill>
                <a:latin typeface="Amatic SC"/>
                <a:ea typeface="Amatic SC"/>
                <a:cs typeface="Amatic SC"/>
                <a:sym typeface="Amatic SC"/>
              </a:rPr>
              <a:t>.</a:t>
            </a:r>
            <a:endParaRPr sz="2100">
              <a:solidFill>
                <a:schemeClr val="dk2"/>
              </a:solidFill>
              <a:latin typeface="Amatic SC"/>
              <a:ea typeface="Amatic SC"/>
              <a:cs typeface="Amatic SC"/>
              <a:sym typeface="Amatic SC"/>
            </a:endParaRPr>
          </a:p>
          <a:p>
            <a:pPr marL="0" lvl="0" indent="0" algn="l" rtl="0">
              <a:spcBef>
                <a:spcPts val="0"/>
              </a:spcBef>
              <a:spcAft>
                <a:spcPts val="0"/>
              </a:spcAft>
              <a:buNone/>
            </a:pPr>
            <a:endParaRPr sz="2100">
              <a:solidFill>
                <a:schemeClr val="dk2"/>
              </a:solidFill>
              <a:latin typeface="Amatic SC"/>
              <a:ea typeface="Amatic SC"/>
              <a:cs typeface="Amatic SC"/>
              <a:sym typeface="Amatic SC"/>
            </a:endParaRPr>
          </a:p>
          <a:p>
            <a:pPr marL="0" lvl="0" indent="0" algn="l" rtl="0">
              <a:spcBef>
                <a:spcPts val="0"/>
              </a:spcBef>
              <a:spcAft>
                <a:spcPts val="0"/>
              </a:spcAft>
              <a:buNone/>
            </a:pPr>
            <a:r>
              <a:rPr lang="en" sz="2100" b="1" i="1">
                <a:solidFill>
                  <a:srgbClr val="38761D"/>
                </a:solidFill>
                <a:latin typeface="Amatic SC"/>
                <a:ea typeface="Amatic SC"/>
                <a:cs typeface="Amatic SC"/>
                <a:sym typeface="Amatic SC"/>
              </a:rPr>
              <a:t>Answer</a:t>
            </a:r>
            <a:r>
              <a:rPr lang="en" sz="2100" b="1" i="1">
                <a:solidFill>
                  <a:srgbClr val="2F2F2F"/>
                </a:solidFill>
                <a:latin typeface="Amatic SC"/>
                <a:ea typeface="Amatic SC"/>
                <a:cs typeface="Amatic SC"/>
                <a:sym typeface="Amatic SC"/>
              </a:rPr>
              <a:t>- </a:t>
            </a:r>
            <a:r>
              <a:rPr lang="en" sz="1900">
                <a:latin typeface="Amatic SC"/>
                <a:ea typeface="Amatic SC"/>
                <a:cs typeface="Amatic SC"/>
                <a:sym typeface="Amatic SC"/>
              </a:rPr>
              <a:t>Looking at my dataset my hypothesis was incorrect. Who would’ve guessed?</a:t>
            </a:r>
            <a:endParaRPr sz="1900">
              <a:latin typeface="Amatic SC"/>
              <a:ea typeface="Amatic SC"/>
              <a:cs typeface="Amatic SC"/>
              <a:sym typeface="Amatic SC"/>
            </a:endParaRPr>
          </a:p>
          <a:p>
            <a:pPr marL="0" lvl="0" indent="0" algn="l" rtl="0">
              <a:spcBef>
                <a:spcPts val="0"/>
              </a:spcBef>
              <a:spcAft>
                <a:spcPts val="0"/>
              </a:spcAft>
              <a:buNone/>
            </a:pPr>
            <a:endParaRPr sz="2100">
              <a:solidFill>
                <a:schemeClr val="dk2"/>
              </a:solidFill>
              <a:latin typeface="Amatic SC"/>
              <a:ea typeface="Amatic SC"/>
              <a:cs typeface="Amatic SC"/>
              <a:sym typeface="Amatic SC"/>
            </a:endParaRPr>
          </a:p>
          <a:p>
            <a:pPr marL="0" lvl="0" indent="0" algn="l" rtl="0">
              <a:spcBef>
                <a:spcPts val="0"/>
              </a:spcBef>
              <a:spcAft>
                <a:spcPts val="0"/>
              </a:spcAft>
              <a:buNone/>
            </a:pPr>
            <a:endParaRPr sz="1800" b="1">
              <a:solidFill>
                <a:schemeClr val="dk2"/>
              </a:solidFill>
              <a:latin typeface="Amatic SC"/>
              <a:ea typeface="Amatic SC"/>
              <a:cs typeface="Amatic SC"/>
              <a:sym typeface="Amatic SC"/>
            </a:endParaRPr>
          </a:p>
          <a:p>
            <a:pPr marL="0" lvl="0" indent="0" algn="l" rtl="0">
              <a:spcBef>
                <a:spcPts val="0"/>
              </a:spcBef>
              <a:spcAft>
                <a:spcPts val="0"/>
              </a:spcAft>
              <a:buNone/>
            </a:pPr>
            <a:endParaRPr sz="1800" b="1">
              <a:solidFill>
                <a:schemeClr val="dk2"/>
              </a:solidFill>
              <a:latin typeface="Amatic SC"/>
              <a:ea typeface="Amatic SC"/>
              <a:cs typeface="Amatic SC"/>
              <a:sym typeface="Amatic SC"/>
            </a:endParaRPr>
          </a:p>
        </p:txBody>
      </p:sp>
      <p:sp>
        <p:nvSpPr>
          <p:cNvPr id="136" name="Google Shape;136;p20"/>
          <p:cNvSpPr txBox="1">
            <a:spLocks noGrp="1"/>
          </p:cNvSpPr>
          <p:nvPr>
            <p:ph type="title"/>
          </p:nvPr>
        </p:nvSpPr>
        <p:spPr>
          <a:xfrm>
            <a:off x="311700" y="103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20" i="1">
                <a:solidFill>
                  <a:srgbClr val="38761D"/>
                </a:solidFill>
                <a:highlight>
                  <a:srgbClr val="8E7CC3"/>
                </a:highlight>
                <a:latin typeface="Comic Sans MS"/>
                <a:ea typeface="Comic Sans MS"/>
                <a:cs typeface="Comic Sans MS"/>
                <a:sym typeface="Comic Sans MS"/>
              </a:rPr>
              <a:t>Hypothesis and Visualization</a:t>
            </a:r>
            <a:endParaRPr sz="3620" i="1">
              <a:solidFill>
                <a:srgbClr val="38761D"/>
              </a:solidFill>
              <a:highlight>
                <a:srgbClr val="8E7CC3"/>
              </a:highlight>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8360"/>
            </a:gs>
            <a:gs pos="52000">
              <a:srgbClr val="B97B6A"/>
            </a:gs>
            <a:gs pos="100000">
              <a:srgbClr val="E8E288"/>
            </a:gs>
          </a:gsLst>
          <a:lin ang="5400012" scaled="0"/>
        </a:gradFill>
        <a:effectLst/>
      </p:bgPr>
    </p:bg>
    <p:spTree>
      <p:nvGrpSpPr>
        <p:cNvPr id="1" name="Shape 140"/>
        <p:cNvGrpSpPr/>
        <p:nvPr/>
      </p:nvGrpSpPr>
      <p:grpSpPr>
        <a:xfrm>
          <a:off x="0" y="0"/>
          <a:ext cx="0" cy="0"/>
          <a:chOff x="0" y="0"/>
          <a:chExt cx="0" cy="0"/>
        </a:xfrm>
      </p:grpSpPr>
      <p:pic>
        <p:nvPicPr>
          <p:cNvPr id="141" name="Google Shape;141;p21"/>
          <p:cNvPicPr preferRelativeResize="0"/>
          <p:nvPr/>
        </p:nvPicPr>
        <p:blipFill rotWithShape="1">
          <a:blip r:embed="rId3">
            <a:alphaModFix/>
          </a:blip>
          <a:srcRect t="-1410" b="1409"/>
          <a:stretch/>
        </p:blipFill>
        <p:spPr>
          <a:xfrm>
            <a:off x="197400" y="122276"/>
            <a:ext cx="5782024" cy="4515950"/>
          </a:xfrm>
          <a:prstGeom prst="rect">
            <a:avLst/>
          </a:prstGeom>
          <a:noFill/>
          <a:ln w="9525" cap="flat" cmpd="sng">
            <a:solidFill>
              <a:schemeClr val="dk2"/>
            </a:solidFill>
            <a:prstDash val="solid"/>
            <a:round/>
            <a:headEnd type="none" w="sm" len="sm"/>
            <a:tailEnd type="none" w="sm" len="sm"/>
          </a:ln>
        </p:spPr>
      </p:pic>
      <p:sp>
        <p:nvSpPr>
          <p:cNvPr id="142" name="Google Shape;142;p21"/>
          <p:cNvSpPr txBox="1">
            <a:spLocks noGrp="1"/>
          </p:cNvSpPr>
          <p:nvPr>
            <p:ph type="body" idx="2"/>
          </p:nvPr>
        </p:nvSpPr>
        <p:spPr>
          <a:xfrm>
            <a:off x="6273225" y="523925"/>
            <a:ext cx="2384700" cy="2981400"/>
          </a:xfrm>
          <a:prstGeom prst="rect">
            <a:avLst/>
          </a:prstGeom>
        </p:spPr>
        <p:txBody>
          <a:bodyPr spcFirstLastPara="1" wrap="square" lIns="91425" tIns="91425" rIns="91425" bIns="91425" anchor="t" anchorCtr="0">
            <a:noAutofit/>
          </a:bodyPr>
          <a:lstStyle/>
          <a:p>
            <a:pPr marL="457200" lvl="0" indent="-342265" algn="l" rtl="0">
              <a:lnSpc>
                <a:spcPct val="105000"/>
              </a:lnSpc>
              <a:spcBef>
                <a:spcPts val="0"/>
              </a:spcBef>
              <a:spcAft>
                <a:spcPts val="0"/>
              </a:spcAft>
              <a:buSzPts val="1790"/>
              <a:buFont typeface="Amatic SC"/>
              <a:buChar char="●"/>
            </a:pPr>
            <a:r>
              <a:rPr lang="en" sz="1790" b="1">
                <a:latin typeface="Amatic SC"/>
                <a:ea typeface="Amatic SC"/>
                <a:cs typeface="Amatic SC"/>
                <a:sym typeface="Amatic SC"/>
              </a:rPr>
              <a:t>The data reveals a clear trend where apparel sales consistently are purchased more than any other product purchased.</a:t>
            </a:r>
            <a:endParaRPr sz="1790" b="1">
              <a:latin typeface="Amatic SC"/>
              <a:ea typeface="Amatic SC"/>
              <a:cs typeface="Amatic SC"/>
              <a:sym typeface="Amatic SC"/>
            </a:endParaRPr>
          </a:p>
          <a:p>
            <a:pPr marL="457200" lvl="0" indent="-342265" algn="l" rtl="0">
              <a:lnSpc>
                <a:spcPct val="105000"/>
              </a:lnSpc>
              <a:spcBef>
                <a:spcPts val="0"/>
              </a:spcBef>
              <a:spcAft>
                <a:spcPts val="0"/>
              </a:spcAft>
              <a:buSzPts val="1790"/>
              <a:buFont typeface="Amatic SC"/>
              <a:buChar char="●"/>
            </a:pPr>
            <a:r>
              <a:rPr lang="en" sz="1790" b="1">
                <a:latin typeface="Amatic SC"/>
                <a:ea typeface="Amatic SC"/>
                <a:cs typeface="Amatic SC"/>
                <a:sym typeface="Amatic SC"/>
              </a:rPr>
              <a:t>Smart home devices follow closely after.</a:t>
            </a:r>
            <a:endParaRPr sz="1790" b="1">
              <a:latin typeface="Amatic SC"/>
              <a:ea typeface="Amatic SC"/>
              <a:cs typeface="Amatic SC"/>
              <a:sym typeface="Amatic SC"/>
            </a:endParaRPr>
          </a:p>
          <a:p>
            <a:pPr marL="457200" lvl="0" indent="-342265" algn="l" rtl="0">
              <a:lnSpc>
                <a:spcPct val="105000"/>
              </a:lnSpc>
              <a:spcBef>
                <a:spcPts val="0"/>
              </a:spcBef>
              <a:spcAft>
                <a:spcPts val="0"/>
              </a:spcAft>
              <a:buSzPts val="1790"/>
              <a:buFont typeface="Amatic SC"/>
              <a:buChar char="●"/>
            </a:pPr>
            <a:r>
              <a:rPr lang="en" sz="1790" b="1">
                <a:latin typeface="Amatic SC"/>
                <a:ea typeface="Amatic SC"/>
                <a:cs typeface="Amatic SC"/>
                <a:sym typeface="Amatic SC"/>
              </a:rPr>
              <a:t>Finally, the higher purchase of office supplies in Chicago than California may indicate a greater level of business activity or office demand in Chicago.</a:t>
            </a:r>
            <a:endParaRPr sz="1790" b="1">
              <a:latin typeface="Amatic SC"/>
              <a:ea typeface="Amatic SC"/>
              <a:cs typeface="Amatic SC"/>
              <a:sym typeface="Amatic SC"/>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1422</Words>
  <Application>Microsoft Office PowerPoint</Application>
  <PresentationFormat>On-screen Show (16:9)</PresentationFormat>
  <Paragraphs>84</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Economica</vt:lpstr>
      <vt:lpstr>Roboto Medium</vt:lpstr>
      <vt:lpstr>Roboto Serif Medium</vt:lpstr>
      <vt:lpstr>Comic Sans MS</vt:lpstr>
      <vt:lpstr>Roboto Serif</vt:lpstr>
      <vt:lpstr>Georgia</vt:lpstr>
      <vt:lpstr>Courier New</vt:lpstr>
      <vt:lpstr>Amatic SC</vt:lpstr>
      <vt:lpstr>Arial</vt:lpstr>
      <vt:lpstr>Simple Light</vt:lpstr>
      <vt:lpstr>Online Consumerism</vt:lpstr>
      <vt:lpstr>Hypothesis </vt:lpstr>
      <vt:lpstr>Data cleaning </vt:lpstr>
      <vt:lpstr>PowerPoint Presentation</vt:lpstr>
      <vt:lpstr>PowerPoint Presentation</vt:lpstr>
      <vt:lpstr>PowerPoint Presentation</vt:lpstr>
      <vt:lpstr>PowerPoint Presentation</vt:lpstr>
      <vt:lpstr>Hypothesis and Visualization</vt:lpstr>
      <vt:lpstr>PowerPoint Presentation</vt:lpstr>
      <vt:lpstr>Hypothesis and Visualization</vt:lpstr>
      <vt:lpstr>PowerPoint Presentation</vt:lpstr>
      <vt:lpstr>PowerPoint Presentation</vt:lpstr>
      <vt:lpstr>PowerPoint Presentation</vt:lpstr>
      <vt:lpstr>      Call to action       Bias limitations </vt:lpstr>
      <vt:lpstr>Future work</vt:lpstr>
      <vt:lpstr>Works Cited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Samantha Schutz</dc:creator>
  <cp:lastModifiedBy>Samantha Schutz</cp:lastModifiedBy>
  <cp:revision>1</cp:revision>
  <dcterms:modified xsi:type="dcterms:W3CDTF">2024-06-10T23:45:01Z</dcterms:modified>
</cp:coreProperties>
</file>