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erif"/>
      <p:regular r:id="rId23"/>
      <p:bold r:id="rId24"/>
      <p:italic r:id="rId25"/>
      <p:boldItalic r:id="rId26"/>
    </p:embeddedFont>
    <p:embeddedFont>
      <p:font typeface="Economica"/>
      <p:regular r:id="rId27"/>
      <p:bold r:id="rId28"/>
      <p:italic r:id="rId29"/>
      <p:boldItalic r:id="rId30"/>
    </p:embeddedFont>
    <p:embeddedFont>
      <p:font typeface="Roboto Medium"/>
      <p:regular r:id="rId31"/>
      <p:bold r:id="rId32"/>
      <p:italic r:id="rId33"/>
      <p:boldItalic r:id="rId34"/>
    </p:embeddedFont>
    <p:embeddedFont>
      <p:font typeface="Amatic SC"/>
      <p:regular r:id="rId35"/>
      <p:bold r:id="rId36"/>
    </p:embeddedFont>
    <p:embeddedFont>
      <p:font typeface="Roboto Serif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erif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erif-bold.fntdata"/><Relationship Id="rId23" Type="http://schemas.openxmlformats.org/officeDocument/2006/relationships/font" Target="fonts/Roboto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erif-boldItalic.fntdata"/><Relationship Id="rId25" Type="http://schemas.openxmlformats.org/officeDocument/2006/relationships/font" Target="fonts/RobotoSerif-italic.fntdata"/><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font" Target="fonts/Economica-boldItalic.fntdata"/><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RobotoSerifMedium-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RobotoSerifMedium-italic.fntdata"/><Relationship Id="rId16" Type="http://schemas.openxmlformats.org/officeDocument/2006/relationships/slide" Target="slides/slide11.xml"/><Relationship Id="rId38" Type="http://schemas.openxmlformats.org/officeDocument/2006/relationships/font" Target="fonts/RobotoSerif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4839255f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4839255f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33549c1f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33549c1f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this heatmap to get a feel of what kinds of </a:t>
            </a:r>
            <a:r>
              <a:rPr lang="en"/>
              <a:t>possible relationships there are between our different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GST or goods and services tax </a:t>
            </a:r>
            <a:r>
              <a:rPr lang="en"/>
              <a:t>associated</a:t>
            </a:r>
            <a:r>
              <a:rPr lang="en"/>
              <a:t> with the product and the average price of the product are the least correlated values in the heatmap, this could be because </a:t>
            </a:r>
            <a:r>
              <a:rPr lang="en"/>
              <a:t>different</a:t>
            </a:r>
            <a:r>
              <a:rPr lang="en"/>
              <a:t> </a:t>
            </a:r>
            <a:r>
              <a:rPr lang="en"/>
              <a:t>products</a:t>
            </a:r>
            <a:r>
              <a:rPr lang="en"/>
              <a:t> might have different countries of </a:t>
            </a:r>
            <a:r>
              <a:rPr lang="en"/>
              <a:t>origin</a:t>
            </a:r>
            <a:r>
              <a:rPr lang="en"/>
              <a:t> and different tax rates. There are no values in the data that appear to be </a:t>
            </a:r>
            <a:r>
              <a:rPr lang="en"/>
              <a:t>significantly</a:t>
            </a:r>
            <a:r>
              <a:rPr lang="en"/>
              <a:t> correlated, but, the </a:t>
            </a:r>
            <a:r>
              <a:rPr lang="en"/>
              <a:t>most correlated values are the offline and online spending, with about a 34% correlation. But after looking more into the data its hard to know if the is really a significant relationship because we are unsure how the offline spending data was gathered when this dataset is based on online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33549c1f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33549c1f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Overall these violin plots are showing the relationships between how </a:t>
            </a:r>
            <a:r>
              <a:rPr lang="en">
                <a:solidFill>
                  <a:schemeClr val="dk1"/>
                </a:solidFill>
              </a:rPr>
              <a:t>men and women are spending their money online based on their region.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Its interesting to see some of the highs and lows in the distribution of the plots especially how in california many of the men are spending the average while in the northeast more women are spending about the average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33549c1f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33549c1f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The r-squared is: 0.011669530024367334</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With the r2 it </a:t>
            </a:r>
            <a:r>
              <a:rPr lang="en" sz="1000">
                <a:solidFill>
                  <a:schemeClr val="dk1"/>
                </a:solidFill>
              </a:rPr>
              <a:t>only</a:t>
            </a:r>
            <a:r>
              <a:rPr lang="en" sz="1000">
                <a:solidFill>
                  <a:schemeClr val="dk1"/>
                </a:solidFill>
              </a:rPr>
              <a:t> explains about 1% of our data, because only about one percent of the data is correlated or significant there isnt a </a:t>
            </a:r>
            <a:r>
              <a:rPr lang="en" sz="1000">
                <a:solidFill>
                  <a:schemeClr val="dk1"/>
                </a:solidFill>
              </a:rPr>
              <a:t>strong correlation between the average price of the item and the associated shipping charged. There are some interesting outliers on the plot, several items are close to 0 for the average purchase price but have shipping charges close to 500 dollars.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33549c1f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33549c1f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to action:</a:t>
            </a:r>
            <a:endParaRPr/>
          </a:p>
          <a:p>
            <a:pPr indent="-298450" lvl="0" marL="457200" rtl="0" algn="l">
              <a:spcBef>
                <a:spcPts val="0"/>
              </a:spcBef>
              <a:spcAft>
                <a:spcPts val="0"/>
              </a:spcAft>
              <a:buSzPts val="1100"/>
              <a:buChar char="-"/>
            </a:pPr>
            <a:r>
              <a:rPr lang="en"/>
              <a:t>Because of the lack of correlation to be </a:t>
            </a:r>
            <a:r>
              <a:rPr lang="en"/>
              <a:t>able to draw any meaningful conclusions from the data we would need data from other sources tro try and prove/disprove some of our theories on the data.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Bias limitations:</a:t>
            </a:r>
            <a:endParaRPr/>
          </a:p>
          <a:p>
            <a:pPr indent="-298450" lvl="0" marL="457200" rtl="0" algn="l">
              <a:spcBef>
                <a:spcPts val="0"/>
              </a:spcBef>
              <a:spcAft>
                <a:spcPts val="0"/>
              </a:spcAft>
              <a:buSzPts val="1100"/>
              <a:buChar char="-"/>
            </a:pPr>
            <a:r>
              <a:rPr lang="en"/>
              <a:t>The data comes from several </a:t>
            </a:r>
            <a:r>
              <a:rPr lang="en"/>
              <a:t>different</a:t>
            </a:r>
            <a:r>
              <a:rPr lang="en"/>
              <a:t> kaggle datasets making it hard to verify the </a:t>
            </a:r>
            <a:r>
              <a:rPr lang="en"/>
              <a:t>validity</a:t>
            </a:r>
            <a:r>
              <a:rPr lang="en"/>
              <a:t> of the data.</a:t>
            </a:r>
            <a:endParaRPr/>
          </a:p>
          <a:p>
            <a:pPr indent="-298450" lvl="0" marL="457200" rtl="0" algn="l">
              <a:spcBef>
                <a:spcPts val="0"/>
              </a:spcBef>
              <a:spcAft>
                <a:spcPts val="0"/>
              </a:spcAft>
              <a:buSzPts val="1100"/>
              <a:buChar char="-"/>
            </a:pPr>
            <a:r>
              <a:rPr lang="en"/>
              <a:t>Because of this there are several things we came across that raised some red flags like several date columns and an offline spend </a:t>
            </a:r>
            <a:r>
              <a:rPr lang="en"/>
              <a:t>column.</a:t>
            </a:r>
            <a:endParaRPr/>
          </a:p>
          <a:p>
            <a:pPr indent="-298450" lvl="0" marL="457200" rtl="0" algn="l">
              <a:spcBef>
                <a:spcPts val="0"/>
              </a:spcBef>
              <a:spcAft>
                <a:spcPts val="0"/>
              </a:spcAft>
              <a:buSzPts val="1100"/>
              <a:buChar char="-"/>
            </a:pPr>
            <a:r>
              <a:rPr lang="en"/>
              <a:t>These limitations make it hard for us to have a solid call to action.</a:t>
            </a:r>
            <a:endParaRPr/>
          </a:p>
          <a:p>
            <a:pPr indent="-298450" lvl="0" marL="457200" rtl="0" algn="l">
              <a:spcBef>
                <a:spcPts val="0"/>
              </a:spcBef>
              <a:spcAft>
                <a:spcPts val="0"/>
              </a:spcAft>
              <a:buSzPts val="1100"/>
              <a:buChar char="-"/>
            </a:pPr>
            <a:r>
              <a:rPr lang="en"/>
              <a:t>This data only didn't have very many locations, and of the locations that it did have it wasn't consistent, we had states and cities, this makes it hard to really compare location spending.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33549c1f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33549c1f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is alot of opportunity for future work for the topic in general, but maybe not with this dataset</a:t>
            </a:r>
            <a:endParaRPr/>
          </a:p>
          <a:p>
            <a:pPr indent="-298450" lvl="0" marL="457200" rtl="0" algn="l">
              <a:spcBef>
                <a:spcPts val="0"/>
              </a:spcBef>
              <a:spcAft>
                <a:spcPts val="0"/>
              </a:spcAft>
              <a:buSzPts val="1100"/>
              <a:buChar char="-"/>
            </a:pPr>
            <a:r>
              <a:rPr lang="en"/>
              <a:t>All of our data came from 2019, it would be interesting to look at data from the years </a:t>
            </a:r>
            <a:r>
              <a:rPr lang="en"/>
              <a:t>during</a:t>
            </a:r>
            <a:r>
              <a:rPr lang="en"/>
              <a:t> the pandemic and post pandemic to see how the average consumer online shopping habits have changed.</a:t>
            </a:r>
            <a:endParaRPr/>
          </a:p>
          <a:p>
            <a:pPr indent="-298450" lvl="0" marL="457200" rtl="0" algn="l">
              <a:spcBef>
                <a:spcPts val="0"/>
              </a:spcBef>
              <a:spcAft>
                <a:spcPts val="0"/>
              </a:spcAft>
              <a:buSzPts val="1100"/>
              <a:buChar char="-"/>
            </a:pPr>
            <a:r>
              <a:rPr lang="en"/>
              <a:t>Using this data you can also better identify online </a:t>
            </a:r>
            <a:r>
              <a:rPr lang="en"/>
              <a:t>shopping trends and who you should be targeting based on your product.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33549c1f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33549c1f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33549c1f6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33549c1f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3549c1f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3549c1f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looking at a few factors within a dataset to determine if there is a correlation to how people are willing to spend their money online. </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Clr>
                <a:schemeClr val="dk1"/>
              </a:buClr>
              <a:buSzPts val="1100"/>
              <a:buFont typeface="Arial"/>
              <a:buNone/>
            </a:pPr>
            <a:r>
              <a:rPr lang="en" sz="1300">
                <a:solidFill>
                  <a:schemeClr val="dk1"/>
                </a:solidFill>
              </a:rPr>
              <a:t>How do the online spending habits differ between men and women based on location and product type?</a:t>
            </a:r>
            <a:endParaRPr sz="6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3549c1f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3549c1f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Dropping data: At first looking at the data we decided that two columns (unnamed:0 and the Product SKU) </a:t>
            </a:r>
            <a:r>
              <a:rPr lang="en"/>
              <a:t>didn't</a:t>
            </a:r>
            <a:r>
              <a:rPr lang="en"/>
              <a:t> add anything to the data that we needed, so we used .drop to drop the columns and make a new data frame without them.</a:t>
            </a:r>
            <a:endParaRPr/>
          </a:p>
          <a:p>
            <a:pPr indent="-298450" lvl="0" marL="457200" rtl="0" algn="l">
              <a:spcBef>
                <a:spcPts val="0"/>
              </a:spcBef>
              <a:spcAft>
                <a:spcPts val="0"/>
              </a:spcAft>
              <a:buSzPts val="1100"/>
              <a:buChar char="-"/>
            </a:pPr>
            <a:r>
              <a:rPr lang="en"/>
              <a:t>Then we checked for any null </a:t>
            </a:r>
            <a:r>
              <a:rPr lang="en"/>
              <a:t>values that we needed to get rid of and dropped them using the .dropna</a:t>
            </a:r>
            <a:endParaRPr/>
          </a:p>
          <a:p>
            <a:pPr indent="-298450" lvl="0" marL="457200" rtl="0" algn="l">
              <a:spcBef>
                <a:spcPts val="0"/>
              </a:spcBef>
              <a:spcAft>
                <a:spcPts val="0"/>
              </a:spcAft>
              <a:buSzPts val="1100"/>
              <a:buChar char="-"/>
            </a:pPr>
            <a:r>
              <a:rPr lang="en"/>
              <a:t>Combining the locations: out initial data had five locations, upon looking at the data we decided to combine the three locations that were relatively close to each other to make a region with a similar number of data points as the other two locations. We used .replace to combine new york, new jersey, and washington dc to make the northeast region. </a:t>
            </a:r>
            <a:endParaRPr/>
          </a:p>
          <a:p>
            <a:pPr indent="-298450" lvl="0" marL="457200" rtl="0" algn="l">
              <a:spcBef>
                <a:spcPts val="0"/>
              </a:spcBef>
              <a:spcAft>
                <a:spcPts val="0"/>
              </a:spcAft>
              <a:buSzPts val="1100"/>
              <a:buChar char="-"/>
            </a:pPr>
            <a:r>
              <a:rPr lang="en"/>
              <a:t>We also noticed that the product category had three different nest categories so we decided to combine those as well to have a more accurate representation of that category</a:t>
            </a:r>
            <a:endParaRPr/>
          </a:p>
          <a:p>
            <a:pPr indent="-298450" lvl="0" marL="457200" rtl="0" algn="l">
              <a:spcBef>
                <a:spcPts val="0"/>
              </a:spcBef>
              <a:spcAft>
                <a:spcPts val="0"/>
              </a:spcAft>
              <a:buSzPts val="1100"/>
              <a:buChar char="-"/>
            </a:pPr>
            <a:r>
              <a:rPr lang="en"/>
              <a:t>We also changed the date column into a datetime dtype and reformatted the date to be month/day/year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33549c1f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33549c1f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33549c1f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33549c1f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4839255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4839255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left we are looking at if the price of the item verses the shipping charge. Is there a correlation? This data really shows a ton of outliers that don’t seem to make sense. Someone paying more for shipping than an item costs. The data was merged from three different sources and could have had problems merging properly. Maybe some columns were reversed. It is hard to tell. Maybe these are real datapoints because of a freight charge on an item. Maybe something was heavily discounted. Maybe some people have too much money on their hands.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3233a4c5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3233a4c5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595959"/>
                </a:solidFill>
              </a:rPr>
              <a:t>The previous graphs had me curious if any of the differences exist between the genders and the time of year these shipping charges are occurring. There may be an explanation of the outliers. October sees a huge increase in women being willing to spend money on delivery charges. Are they getting the perfect halloween outfit? Men tend to spend more in the summer months. Last minute anniversary gift? Do these make sense. I am not sure the extreme outliers are really explained given any of the visualizations so far. </a:t>
            </a:r>
            <a:endParaRPr sz="1350">
              <a:solidFill>
                <a:srgbClr val="2F2F2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33549c1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33549c1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33549c1f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33549c1f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drive.google.com/file/d/1EIDvhawu-lX9JKFxmkke12Tbya_gK009/view" TargetMode="External"/><Relationship Id="rId4" Type="http://schemas.openxmlformats.org/officeDocument/2006/relationships/image" Target="../media/image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43D"/>
            </a:gs>
            <a:gs pos="100000">
              <a:srgbClr val="ACD3D7"/>
            </a:gs>
          </a:gsLst>
          <a:lin ang="1350003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58813"/>
            <a:ext cx="8520600" cy="112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900">
                <a:solidFill>
                  <a:schemeClr val="lt1"/>
                </a:solidFill>
                <a:latin typeface="Economica"/>
                <a:ea typeface="Economica"/>
                <a:cs typeface="Economica"/>
                <a:sym typeface="Economica"/>
              </a:rPr>
              <a:t>Online Consumerism</a:t>
            </a:r>
            <a:endParaRPr b="1" sz="5900">
              <a:solidFill>
                <a:schemeClr val="lt1"/>
              </a:solidFill>
              <a:latin typeface="Economica"/>
              <a:ea typeface="Economica"/>
              <a:cs typeface="Economica"/>
              <a:sym typeface="Economica"/>
            </a:endParaRPr>
          </a:p>
        </p:txBody>
      </p:sp>
      <p:sp>
        <p:nvSpPr>
          <p:cNvPr id="55" name="Google Shape;55;p13"/>
          <p:cNvSpPr/>
          <p:nvPr/>
        </p:nvSpPr>
        <p:spPr>
          <a:xfrm>
            <a:off x="-259225"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p:nvPr/>
        </p:nvSpPr>
        <p:spPr>
          <a:xfrm>
            <a:off x="-301350" y="45959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a:off x="1738500"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a:off x="-259237" y="1194238"/>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p:nvPr/>
        </p:nvSpPr>
        <p:spPr>
          <a:xfrm>
            <a:off x="-259225" y="34620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p:nvPr/>
        </p:nvSpPr>
        <p:spPr>
          <a:xfrm>
            <a:off x="2715238" y="-506012"/>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p:nvPr/>
        </p:nvSpPr>
        <p:spPr>
          <a:xfrm>
            <a:off x="5377875" y="-506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259237" y="23281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739638" y="631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3"/>
          <p:cNvSpPr/>
          <p:nvPr/>
        </p:nvSpPr>
        <p:spPr>
          <a:xfrm>
            <a:off x="1738500" y="46826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3"/>
          <p:cNvSpPr/>
          <p:nvPr/>
        </p:nvSpPr>
        <p:spPr>
          <a:xfrm>
            <a:off x="739650" y="4098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739638" y="-5059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3"/>
          <p:cNvSpPr/>
          <p:nvPr/>
        </p:nvSpPr>
        <p:spPr>
          <a:xfrm>
            <a:off x="6290313" y="463692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3"/>
          <p:cNvSpPr/>
          <p:nvPr/>
        </p:nvSpPr>
        <p:spPr>
          <a:xfrm>
            <a:off x="8346100" y="463692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3"/>
          <p:cNvSpPr/>
          <p:nvPr/>
        </p:nvSpPr>
        <p:spPr>
          <a:xfrm>
            <a:off x="7325900" y="4098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p:nvPr/>
        </p:nvSpPr>
        <p:spPr>
          <a:xfrm>
            <a:off x="8309550" y="34757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3"/>
          <p:cNvSpPr/>
          <p:nvPr/>
        </p:nvSpPr>
        <p:spPr>
          <a:xfrm>
            <a:off x="8309550" y="23144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3"/>
          <p:cNvSpPr/>
          <p:nvPr/>
        </p:nvSpPr>
        <p:spPr>
          <a:xfrm>
            <a:off x="8309550" y="1194238"/>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p:nvPr/>
        </p:nvSpPr>
        <p:spPr>
          <a:xfrm>
            <a:off x="6345125"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p:nvPr/>
        </p:nvSpPr>
        <p:spPr>
          <a:xfrm>
            <a:off x="7325900" y="6130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3"/>
          <p:cNvSpPr/>
          <p:nvPr/>
        </p:nvSpPr>
        <p:spPr>
          <a:xfrm>
            <a:off x="7325900" y="-5059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p:nvPr/>
        </p:nvSpPr>
        <p:spPr>
          <a:xfrm>
            <a:off x="8309550"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3"/>
          <p:cNvPicPr preferRelativeResize="0"/>
          <p:nvPr/>
        </p:nvPicPr>
        <p:blipFill>
          <a:blip r:embed="rId3">
            <a:alphaModFix/>
          </a:blip>
          <a:stretch>
            <a:fillRect/>
          </a:stretch>
        </p:blipFill>
        <p:spPr>
          <a:xfrm>
            <a:off x="1004300" y="4299275"/>
            <a:ext cx="564349" cy="564349"/>
          </a:xfrm>
          <a:prstGeom prst="rect">
            <a:avLst/>
          </a:prstGeom>
          <a:noFill/>
          <a:ln>
            <a:noFill/>
          </a:ln>
        </p:spPr>
      </p:pic>
      <p:pic>
        <p:nvPicPr>
          <p:cNvPr id="78" name="Google Shape;78;p13"/>
          <p:cNvPicPr preferRelativeResize="0"/>
          <p:nvPr/>
        </p:nvPicPr>
        <p:blipFill>
          <a:blip r:embed="rId3">
            <a:alphaModFix/>
          </a:blip>
          <a:stretch>
            <a:fillRect/>
          </a:stretch>
        </p:blipFill>
        <p:spPr>
          <a:xfrm>
            <a:off x="8595275" y="2515762"/>
            <a:ext cx="564349" cy="564349"/>
          </a:xfrm>
          <a:prstGeom prst="rect">
            <a:avLst/>
          </a:prstGeom>
          <a:noFill/>
          <a:ln>
            <a:noFill/>
          </a:ln>
        </p:spPr>
      </p:pic>
      <p:pic>
        <p:nvPicPr>
          <p:cNvPr id="79" name="Google Shape;79;p13"/>
          <p:cNvPicPr preferRelativeResize="0"/>
          <p:nvPr/>
        </p:nvPicPr>
        <p:blipFill>
          <a:blip r:embed="rId3">
            <a:alphaModFix/>
          </a:blip>
          <a:stretch>
            <a:fillRect/>
          </a:stretch>
        </p:blipFill>
        <p:spPr>
          <a:xfrm>
            <a:off x="-55725" y="261625"/>
            <a:ext cx="564349" cy="564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8E288"/>
            </a:gs>
            <a:gs pos="46000">
              <a:srgbClr val="3CDBD3"/>
            </a:gs>
            <a:gs pos="100000">
              <a:srgbClr val="FF8360"/>
            </a:gs>
            <a:gs pos="100000">
              <a:srgbClr val="00FFF5"/>
            </a:gs>
          </a:gsLst>
          <a:lin ang="5400012" scaled="0"/>
        </a:gradFill>
      </p:bgPr>
    </p:bg>
    <p:spTree>
      <p:nvGrpSpPr>
        <p:cNvPr id="147" name="Shape 147"/>
        <p:cNvGrpSpPr/>
        <p:nvPr/>
      </p:nvGrpSpPr>
      <p:grpSpPr>
        <a:xfrm>
          <a:off x="0" y="0"/>
          <a:ext cx="0" cy="0"/>
          <a:chOff x="0" y="0"/>
          <a:chExt cx="0" cy="0"/>
        </a:xfrm>
      </p:grpSpPr>
      <p:sp>
        <p:nvSpPr>
          <p:cNvPr id="148" name="Google Shape;148;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Points to talk about here</a:t>
            </a:r>
            <a:endParaRPr/>
          </a:p>
        </p:txBody>
      </p:sp>
      <p:sp>
        <p:nvSpPr>
          <p:cNvPr id="149" name="Google Shape;149;p22"/>
          <p:cNvSpPr txBox="1"/>
          <p:nvPr/>
        </p:nvSpPr>
        <p:spPr>
          <a:xfrm>
            <a:off x="4416150" y="4231600"/>
            <a:ext cx="48324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Serif Medium"/>
                <a:ea typeface="Roboto Serif Medium"/>
                <a:cs typeface="Roboto Serif Medium"/>
                <a:sym typeface="Roboto Serif Medium"/>
              </a:rPr>
              <a:t>This data visualization represents discount purchase trends from the year 2019.</a:t>
            </a:r>
            <a:endParaRPr sz="800">
              <a:solidFill>
                <a:schemeClr val="dk2"/>
              </a:solidFill>
              <a:latin typeface="Roboto Serif Medium"/>
              <a:ea typeface="Roboto Serif Medium"/>
              <a:cs typeface="Roboto Serif Medium"/>
              <a:sym typeface="Roboto Serif Medium"/>
            </a:endParaRPr>
          </a:p>
        </p:txBody>
      </p:sp>
      <p:pic>
        <p:nvPicPr>
          <p:cNvPr id="150" name="Google Shape;150;p22"/>
          <p:cNvPicPr preferRelativeResize="0"/>
          <p:nvPr/>
        </p:nvPicPr>
        <p:blipFill>
          <a:blip r:embed="rId3">
            <a:alphaModFix/>
          </a:blip>
          <a:stretch>
            <a:fillRect/>
          </a:stretch>
        </p:blipFill>
        <p:spPr>
          <a:xfrm>
            <a:off x="4416250" y="931025"/>
            <a:ext cx="4522374" cy="3193650"/>
          </a:xfrm>
          <a:prstGeom prst="rect">
            <a:avLst/>
          </a:prstGeom>
          <a:noFill/>
          <a:ln>
            <a:noFill/>
          </a:ln>
        </p:spPr>
      </p:pic>
      <p:sp>
        <p:nvSpPr>
          <p:cNvPr id="151" name="Google Shape;151;p22"/>
          <p:cNvSpPr txBox="1"/>
          <p:nvPr>
            <p:ph type="title"/>
          </p:nvPr>
        </p:nvSpPr>
        <p:spPr>
          <a:xfrm>
            <a:off x="311700" y="10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620">
                <a:solidFill>
                  <a:srgbClr val="38761D"/>
                </a:solidFill>
                <a:highlight>
                  <a:srgbClr val="8E7CC3"/>
                </a:highlight>
                <a:latin typeface="Comic Sans MS"/>
                <a:ea typeface="Comic Sans MS"/>
                <a:cs typeface="Comic Sans MS"/>
                <a:sym typeface="Comic Sans MS"/>
              </a:rPr>
              <a:t>Hypothesis and Visualization</a:t>
            </a:r>
            <a:endParaRPr i="1" sz="3620">
              <a:solidFill>
                <a:srgbClr val="38761D"/>
              </a:solidFill>
              <a:highlight>
                <a:srgbClr val="8E7CC3"/>
              </a:highlight>
              <a:latin typeface="Comic Sans MS"/>
              <a:ea typeface="Comic Sans MS"/>
              <a:cs typeface="Comic Sans MS"/>
              <a:sym typeface="Comic Sans MS"/>
            </a:endParaRPr>
          </a:p>
        </p:txBody>
      </p:sp>
      <p:sp>
        <p:nvSpPr>
          <p:cNvPr id="152" name="Google Shape;152;p22"/>
          <p:cNvSpPr txBox="1"/>
          <p:nvPr/>
        </p:nvSpPr>
        <p:spPr>
          <a:xfrm>
            <a:off x="576925" y="916025"/>
            <a:ext cx="3705300" cy="39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FF9900"/>
                </a:solidFill>
                <a:latin typeface="Amatic SC"/>
                <a:ea typeface="Amatic SC"/>
                <a:cs typeface="Amatic SC"/>
                <a:sym typeface="Amatic SC"/>
              </a:rPr>
              <a:t>Question</a:t>
            </a:r>
            <a:r>
              <a:rPr b="1" i="1" lang="en" sz="2100">
                <a:solidFill>
                  <a:schemeClr val="dk2"/>
                </a:solidFill>
                <a:latin typeface="Amatic SC"/>
                <a:ea typeface="Amatic SC"/>
                <a:cs typeface="Amatic SC"/>
                <a:sym typeface="Amatic SC"/>
              </a:rPr>
              <a:t>- </a:t>
            </a:r>
            <a:r>
              <a:rPr b="1" lang="en" sz="1800">
                <a:solidFill>
                  <a:schemeClr val="dk2"/>
                </a:solidFill>
                <a:latin typeface="Amatic SC"/>
                <a:ea typeface="Amatic SC"/>
                <a:cs typeface="Amatic SC"/>
                <a:sym typeface="Amatic SC"/>
              </a:rPr>
              <a:t>How do different discount purchases affect the number of repeat customers compared to other discount levels?</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rPr b="1" i="1" lang="en" sz="2100">
                <a:solidFill>
                  <a:srgbClr val="1155CC"/>
                </a:solidFill>
                <a:latin typeface="Amatic SC"/>
                <a:ea typeface="Amatic SC"/>
                <a:cs typeface="Amatic SC"/>
                <a:sym typeface="Amatic SC"/>
              </a:rPr>
              <a:t>My hypothesis</a:t>
            </a:r>
            <a:r>
              <a:rPr b="1" i="1" lang="en" sz="2100">
                <a:solidFill>
                  <a:schemeClr val="dk2"/>
                </a:solidFill>
                <a:latin typeface="Amatic SC"/>
                <a:ea typeface="Amatic SC"/>
                <a:cs typeface="Amatic SC"/>
                <a:sym typeface="Amatic SC"/>
              </a:rPr>
              <a:t>-</a:t>
            </a:r>
            <a:r>
              <a:rPr lang="en" sz="2100">
                <a:solidFill>
                  <a:schemeClr val="dk2"/>
                </a:solidFill>
                <a:latin typeface="Amatic SC"/>
                <a:ea typeface="Amatic SC"/>
                <a:cs typeface="Amatic SC"/>
                <a:sym typeface="Amatic SC"/>
              </a:rPr>
              <a:t> </a:t>
            </a:r>
            <a:r>
              <a:rPr b="1" lang="en" sz="1900">
                <a:solidFill>
                  <a:schemeClr val="dk2"/>
                </a:solidFill>
                <a:latin typeface="Amatic SC"/>
                <a:ea typeface="Amatic SC"/>
                <a:cs typeface="Amatic SC"/>
                <a:sym typeface="Amatic SC"/>
              </a:rPr>
              <a:t>My hypothesis is that the an increase in discount percentage will lead to higher number of customers making purchases</a:t>
            </a:r>
            <a:r>
              <a:rPr lang="en" sz="2100">
                <a:solidFill>
                  <a:schemeClr val="dk2"/>
                </a:solidFill>
                <a:latin typeface="Amatic SC"/>
                <a:ea typeface="Amatic SC"/>
                <a:cs typeface="Amatic SC"/>
                <a:sym typeface="Amatic SC"/>
              </a:rPr>
              <a:t>.</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rPr b="1" i="1" lang="en" sz="2100">
                <a:solidFill>
                  <a:srgbClr val="38761D"/>
                </a:solidFill>
                <a:latin typeface="Amatic SC"/>
                <a:ea typeface="Amatic SC"/>
                <a:cs typeface="Amatic SC"/>
                <a:sym typeface="Amatic SC"/>
              </a:rPr>
              <a:t>Answer</a:t>
            </a:r>
            <a:r>
              <a:rPr b="1" i="1" lang="en" sz="2100">
                <a:solidFill>
                  <a:srgbClr val="2F2F2F"/>
                </a:solidFill>
                <a:latin typeface="Amatic SC"/>
                <a:ea typeface="Amatic SC"/>
                <a:cs typeface="Amatic SC"/>
                <a:sym typeface="Amatic SC"/>
              </a:rPr>
              <a:t>- </a:t>
            </a:r>
            <a:r>
              <a:rPr lang="en" sz="1900">
                <a:latin typeface="Amatic SC"/>
                <a:ea typeface="Amatic SC"/>
                <a:cs typeface="Amatic SC"/>
                <a:sym typeface="Amatic SC"/>
              </a:rPr>
              <a:t>My hypothesis was incorrect; customer purchases remained fairly consistent regardless of the discount percentage. Therefore, I believe that customers are more focused on the product itself rather than the discount offered.</a:t>
            </a:r>
            <a:endParaRPr sz="1900">
              <a:latin typeface="Amatic SC"/>
              <a:ea typeface="Amatic SC"/>
              <a:cs typeface="Amatic SC"/>
              <a:sym typeface="Amatic SC"/>
            </a:endParaRPr>
          </a:p>
          <a:p>
            <a:pPr indent="0" lvl="0" marL="0" rtl="0" algn="l">
              <a:spcBef>
                <a:spcPts val="0"/>
              </a:spcBef>
              <a:spcAft>
                <a:spcPts val="0"/>
              </a:spcAft>
              <a:buNone/>
            </a:pPr>
            <a:r>
              <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7FFFA"/>
            </a:gs>
            <a:gs pos="65000">
              <a:srgbClr val="79D3D0"/>
            </a:gs>
            <a:gs pos="100000">
              <a:srgbClr val="00FFFE"/>
            </a:gs>
          </a:gsLst>
          <a:path path="circle">
            <a:fillToRect b="100%" l="100%"/>
          </a:path>
          <a:tileRect r="-100%" t="-100%"/>
        </a:gradFill>
      </p:bgPr>
    </p:bg>
    <p:spTree>
      <p:nvGrpSpPr>
        <p:cNvPr id="156" name="Shape 156"/>
        <p:cNvGrpSpPr/>
        <p:nvPr/>
      </p:nvGrpSpPr>
      <p:grpSpPr>
        <a:xfrm>
          <a:off x="0" y="0"/>
          <a:ext cx="0" cy="0"/>
          <a:chOff x="0" y="0"/>
          <a:chExt cx="0" cy="0"/>
        </a:xfrm>
      </p:grpSpPr>
      <p:sp>
        <p:nvSpPr>
          <p:cNvPr id="157" name="Google Shape;157;p23"/>
          <p:cNvSpPr/>
          <p:nvPr/>
        </p:nvSpPr>
        <p:spPr>
          <a:xfrm>
            <a:off x="939475" y="256550"/>
            <a:ext cx="5617500" cy="4444200"/>
          </a:xfrm>
          <a:prstGeom prst="round2DiagRect">
            <a:avLst>
              <a:gd fmla="val 16667" name="adj1"/>
              <a:gd fmla="val 0" name="adj2"/>
            </a:avLst>
          </a:prstGeom>
          <a:solidFill>
            <a:schemeClr val="lt1"/>
          </a:solidFill>
          <a:ln>
            <a:noFill/>
          </a:ln>
          <a:effectLst>
            <a:reflection blurRad="0" dir="5400000" dist="9525" endA="0" endPos="19000" fadeDir="5400012" kx="0" rotWithShape="0" algn="bl" stA="96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8" name="Google Shape;158;p23"/>
          <p:cNvPicPr preferRelativeResize="0"/>
          <p:nvPr/>
        </p:nvPicPr>
        <p:blipFill rotWithShape="1">
          <a:blip r:embed="rId3">
            <a:alphaModFix/>
          </a:blip>
          <a:srcRect b="0" l="640" r="2347" t="0"/>
          <a:stretch/>
        </p:blipFill>
        <p:spPr>
          <a:xfrm>
            <a:off x="1206958" y="706656"/>
            <a:ext cx="5151947" cy="3735003"/>
          </a:xfrm>
          <a:prstGeom prst="rect">
            <a:avLst/>
          </a:prstGeom>
          <a:noFill/>
          <a:ln>
            <a:noFill/>
          </a:ln>
        </p:spPr>
      </p:pic>
      <p:sp>
        <p:nvSpPr>
          <p:cNvPr id="159" name="Google Shape;159;p23"/>
          <p:cNvSpPr/>
          <p:nvPr/>
        </p:nvSpPr>
        <p:spPr>
          <a:xfrm>
            <a:off x="6461500" y="1027475"/>
            <a:ext cx="2016300" cy="1876200"/>
          </a:xfrm>
          <a:prstGeom prst="foldedCorner">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3"/>
          <p:cNvSpPr txBox="1"/>
          <p:nvPr>
            <p:ph idx="2" type="body"/>
          </p:nvPr>
        </p:nvSpPr>
        <p:spPr>
          <a:xfrm>
            <a:off x="6358900" y="1120775"/>
            <a:ext cx="1969500" cy="430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Serif Medium"/>
              <a:buChar char="●"/>
            </a:pPr>
            <a:r>
              <a:rPr lang="en" sz="1200">
                <a:latin typeface="Roboto Serif Medium"/>
                <a:ea typeface="Roboto Serif Medium"/>
                <a:cs typeface="Roboto Serif Medium"/>
                <a:sym typeface="Roboto Serif Medium"/>
              </a:rPr>
              <a:t>Offline and online spend are the most correlated </a:t>
            </a:r>
            <a:endParaRPr sz="1200">
              <a:latin typeface="Roboto Serif Medium"/>
              <a:ea typeface="Roboto Serif Medium"/>
              <a:cs typeface="Roboto Serif Medium"/>
              <a:sym typeface="Roboto Serif Medium"/>
            </a:endParaRPr>
          </a:p>
          <a:p>
            <a:pPr indent="-304800" lvl="0" marL="457200" rtl="0" algn="l">
              <a:spcBef>
                <a:spcPts val="0"/>
              </a:spcBef>
              <a:spcAft>
                <a:spcPts val="0"/>
              </a:spcAft>
              <a:buSzPts val="1200"/>
              <a:buChar char="●"/>
            </a:pPr>
            <a:r>
              <a:rPr lang="en" sz="1200">
                <a:latin typeface="Roboto Serif Medium"/>
                <a:ea typeface="Roboto Serif Medium"/>
                <a:cs typeface="Roboto Serif Medium"/>
                <a:sym typeface="Roboto Serif Medium"/>
              </a:rPr>
              <a:t>The GST and the average price are the least correlated</a:t>
            </a: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7FFFA"/>
            </a:gs>
            <a:gs pos="65000">
              <a:srgbClr val="79D3D0"/>
            </a:gs>
            <a:gs pos="100000">
              <a:srgbClr val="00FFFE"/>
            </a:gs>
          </a:gsLst>
          <a:path path="circle">
            <a:fillToRect b="100%" l="100%"/>
          </a:path>
          <a:tileRect r="-100%" t="-100%"/>
        </a:gradFill>
      </p:bgPr>
    </p:bg>
    <p:spTree>
      <p:nvGrpSpPr>
        <p:cNvPr id="164" name="Shape 164"/>
        <p:cNvGrpSpPr/>
        <p:nvPr/>
      </p:nvGrpSpPr>
      <p:grpSpPr>
        <a:xfrm>
          <a:off x="0" y="0"/>
          <a:ext cx="0" cy="0"/>
          <a:chOff x="0" y="0"/>
          <a:chExt cx="0" cy="0"/>
        </a:xfrm>
      </p:grpSpPr>
      <p:sp>
        <p:nvSpPr>
          <p:cNvPr id="165" name="Google Shape;165;p24"/>
          <p:cNvSpPr/>
          <p:nvPr/>
        </p:nvSpPr>
        <p:spPr>
          <a:xfrm>
            <a:off x="1983100" y="122825"/>
            <a:ext cx="6040200" cy="4588500"/>
          </a:xfrm>
          <a:prstGeom prst="round2DiagRect">
            <a:avLst>
              <a:gd fmla="val 16667" name="adj1"/>
              <a:gd fmla="val 0" name="adj2"/>
            </a:avLst>
          </a:prstGeom>
          <a:solidFill>
            <a:schemeClr val="lt1"/>
          </a:solidFill>
          <a:ln>
            <a:noFill/>
          </a:ln>
          <a:effectLst>
            <a:reflection blurRad="0" dir="5400000" dist="9525" endA="0" endPos="19000" fadeDir="5400012" kx="0" rotWithShape="0" algn="bl" stA="96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4"/>
          <p:cNvSpPr/>
          <p:nvPr/>
        </p:nvSpPr>
        <p:spPr>
          <a:xfrm>
            <a:off x="203575" y="1750800"/>
            <a:ext cx="1944000" cy="2161200"/>
          </a:xfrm>
          <a:prstGeom prst="foldedCorner">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4"/>
          <p:cNvSpPr txBox="1"/>
          <p:nvPr>
            <p:ph idx="2" type="body"/>
          </p:nvPr>
        </p:nvSpPr>
        <p:spPr>
          <a:xfrm>
            <a:off x="356875" y="1901625"/>
            <a:ext cx="1626300" cy="185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Serif Medium"/>
                <a:ea typeface="Roboto Serif Medium"/>
                <a:cs typeface="Roboto Serif Medium"/>
                <a:sym typeface="Roboto Serif Medium"/>
              </a:rPr>
              <a:t>In Chicago men and women have similar online spending habits</a:t>
            </a:r>
            <a:endParaRPr>
              <a:latin typeface="Roboto Serif Medium"/>
              <a:ea typeface="Roboto Serif Medium"/>
              <a:cs typeface="Roboto Serif Medium"/>
              <a:sym typeface="Roboto Serif Medium"/>
            </a:endParaRPr>
          </a:p>
        </p:txBody>
      </p:sp>
      <p:pic>
        <p:nvPicPr>
          <p:cNvPr id="168" name="Google Shape;168;p24"/>
          <p:cNvPicPr preferRelativeResize="0"/>
          <p:nvPr/>
        </p:nvPicPr>
        <p:blipFill rotWithShape="1">
          <a:blip r:embed="rId3">
            <a:alphaModFix/>
          </a:blip>
          <a:srcRect b="5171" l="4479" r="6473" t="8195"/>
          <a:stretch/>
        </p:blipFill>
        <p:spPr>
          <a:xfrm>
            <a:off x="2371300" y="227750"/>
            <a:ext cx="5062450" cy="437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7FFFA"/>
            </a:gs>
            <a:gs pos="65000">
              <a:srgbClr val="79D3D0"/>
            </a:gs>
            <a:gs pos="100000">
              <a:srgbClr val="00FFFE"/>
            </a:gs>
          </a:gsLst>
          <a:path path="circle">
            <a:fillToRect b="100%" l="100%"/>
          </a:path>
          <a:tileRect r="-100%" t="-100%"/>
        </a:gradFill>
      </p:bgPr>
    </p:bg>
    <p:spTree>
      <p:nvGrpSpPr>
        <p:cNvPr id="172" name="Shape 172"/>
        <p:cNvGrpSpPr/>
        <p:nvPr/>
      </p:nvGrpSpPr>
      <p:grpSpPr>
        <a:xfrm>
          <a:off x="0" y="0"/>
          <a:ext cx="0" cy="0"/>
          <a:chOff x="0" y="0"/>
          <a:chExt cx="0" cy="0"/>
        </a:xfrm>
      </p:grpSpPr>
      <p:sp>
        <p:nvSpPr>
          <p:cNvPr id="173" name="Google Shape;173;p25"/>
          <p:cNvSpPr/>
          <p:nvPr/>
        </p:nvSpPr>
        <p:spPr>
          <a:xfrm>
            <a:off x="1042500" y="278000"/>
            <a:ext cx="5354100" cy="4444200"/>
          </a:xfrm>
          <a:prstGeom prst="round2DiagRect">
            <a:avLst>
              <a:gd fmla="val 16667" name="adj1"/>
              <a:gd fmla="val 0" name="adj2"/>
            </a:avLst>
          </a:prstGeom>
          <a:solidFill>
            <a:schemeClr val="lt1"/>
          </a:solidFill>
          <a:ln>
            <a:noFill/>
          </a:ln>
          <a:effectLst>
            <a:reflection blurRad="0" dir="5400000" dist="9525" endA="0" endPos="19000" fadeDir="5400012" kx="0" rotWithShape="0" algn="bl" stA="96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4" name="Google Shape;174;p25"/>
          <p:cNvPicPr preferRelativeResize="0"/>
          <p:nvPr/>
        </p:nvPicPr>
        <p:blipFill rotWithShape="1">
          <a:blip r:embed="rId3">
            <a:alphaModFix/>
          </a:blip>
          <a:srcRect b="0" l="3015" r="-6631" t="1097"/>
          <a:stretch/>
        </p:blipFill>
        <p:spPr>
          <a:xfrm>
            <a:off x="1217214" y="559423"/>
            <a:ext cx="5292587" cy="3896479"/>
          </a:xfrm>
          <a:prstGeom prst="rect">
            <a:avLst/>
          </a:prstGeom>
          <a:noFill/>
          <a:ln>
            <a:noFill/>
          </a:ln>
        </p:spPr>
      </p:pic>
      <p:sp>
        <p:nvSpPr>
          <p:cNvPr id="175" name="Google Shape;175;p25"/>
          <p:cNvSpPr/>
          <p:nvPr/>
        </p:nvSpPr>
        <p:spPr>
          <a:xfrm>
            <a:off x="6255775" y="1045425"/>
            <a:ext cx="1944000" cy="1862400"/>
          </a:xfrm>
          <a:prstGeom prst="foldedCorner">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5"/>
          <p:cNvSpPr txBox="1"/>
          <p:nvPr>
            <p:ph idx="2" type="body"/>
          </p:nvPr>
        </p:nvSpPr>
        <p:spPr>
          <a:xfrm>
            <a:off x="6127825" y="1260325"/>
            <a:ext cx="1944000" cy="13968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Font typeface="Roboto Serif Medium"/>
              <a:buChar char="●"/>
            </a:pPr>
            <a:r>
              <a:rPr lang="en">
                <a:latin typeface="Roboto Serif Medium"/>
                <a:ea typeface="Roboto Serif Medium"/>
                <a:cs typeface="Roboto Serif Medium"/>
                <a:sym typeface="Roboto Serif Medium"/>
              </a:rPr>
              <a:t>The r-squared value is 0.011</a:t>
            </a:r>
            <a:endParaRPr>
              <a:latin typeface="Roboto Serif Medium"/>
              <a:ea typeface="Roboto Serif Medium"/>
              <a:cs typeface="Roboto Serif Medium"/>
              <a:sym typeface="Roboto Serif Medium"/>
            </a:endParaRPr>
          </a:p>
          <a:p>
            <a:pPr indent="-310832" lvl="0" marL="457200" rtl="0" algn="l">
              <a:spcBef>
                <a:spcPts val="0"/>
              </a:spcBef>
              <a:spcAft>
                <a:spcPts val="0"/>
              </a:spcAft>
              <a:buSzPct val="100000"/>
              <a:buFont typeface="Roboto Serif Medium"/>
              <a:buChar char="●"/>
            </a:pPr>
            <a:r>
              <a:rPr lang="en">
                <a:latin typeface="Roboto Serif Medium"/>
                <a:ea typeface="Roboto Serif Medium"/>
                <a:cs typeface="Roboto Serif Medium"/>
                <a:sym typeface="Roboto Serif Medium"/>
              </a:rPr>
              <a:t>1% of the data considered to be significant </a:t>
            </a:r>
            <a:endParaRPr>
              <a:latin typeface="Roboto Serif Medium"/>
              <a:ea typeface="Roboto Serif Medium"/>
              <a:cs typeface="Roboto Serif Medium"/>
              <a:sym typeface="Roboto Serif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360"/>
            </a:gs>
            <a:gs pos="49000">
              <a:srgbClr val="F7BFAF"/>
            </a:gs>
            <a:gs pos="100000">
              <a:srgbClr val="FF8360"/>
            </a:gs>
          </a:gsLst>
          <a:lin ang="5400700" scaled="0"/>
        </a:gradFill>
      </p:bgPr>
    </p:bg>
    <p:spTree>
      <p:nvGrpSpPr>
        <p:cNvPr id="180" name="Shape 180"/>
        <p:cNvGrpSpPr/>
        <p:nvPr/>
      </p:nvGrpSpPr>
      <p:grpSpPr>
        <a:xfrm>
          <a:off x="0" y="0"/>
          <a:ext cx="0" cy="0"/>
          <a:chOff x="0" y="0"/>
          <a:chExt cx="0" cy="0"/>
        </a:xfrm>
      </p:grpSpPr>
      <p:sp>
        <p:nvSpPr>
          <p:cNvPr id="181" name="Google Shape;181;p26"/>
          <p:cNvSpPr/>
          <p:nvPr/>
        </p:nvSpPr>
        <p:spPr>
          <a:xfrm>
            <a:off x="4867300" y="1081300"/>
            <a:ext cx="3605700" cy="3006600"/>
          </a:xfrm>
          <a:prstGeom prst="foldedCorner">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6"/>
          <p:cNvSpPr/>
          <p:nvPr/>
        </p:nvSpPr>
        <p:spPr>
          <a:xfrm>
            <a:off x="568900" y="1081300"/>
            <a:ext cx="3605700" cy="3006600"/>
          </a:xfrm>
          <a:prstGeom prst="foldedCorner">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6"/>
          <p:cNvSpPr txBox="1"/>
          <p:nvPr>
            <p:ph type="title"/>
          </p:nvPr>
        </p:nvSpPr>
        <p:spPr>
          <a:xfrm>
            <a:off x="669900" y="1297675"/>
            <a:ext cx="7923900" cy="31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F2F2F"/>
                </a:solidFill>
                <a:latin typeface="Roboto Serif Medium"/>
                <a:ea typeface="Roboto Serif Medium"/>
                <a:cs typeface="Roboto Serif Medium"/>
                <a:sym typeface="Roboto Serif Medium"/>
              </a:rPr>
              <a:t>      </a:t>
            </a:r>
            <a:r>
              <a:rPr lang="en">
                <a:solidFill>
                  <a:srgbClr val="2F2F2F"/>
                </a:solidFill>
                <a:latin typeface="Roboto Serif Medium"/>
                <a:ea typeface="Roboto Serif Medium"/>
                <a:cs typeface="Roboto Serif Medium"/>
                <a:sym typeface="Roboto Serif Medium"/>
              </a:rPr>
              <a:t>Call to action</a:t>
            </a:r>
            <a:r>
              <a:rPr lang="en">
                <a:latin typeface="Roboto Serif Medium"/>
                <a:ea typeface="Roboto Serif Medium"/>
                <a:cs typeface="Roboto Serif Medium"/>
                <a:sym typeface="Roboto Serif Medium"/>
              </a:rPr>
              <a:t>			</a:t>
            </a:r>
            <a:r>
              <a:rPr lang="en">
                <a:solidFill>
                  <a:srgbClr val="2F2F2F"/>
                </a:solidFill>
                <a:latin typeface="Roboto Serif Medium"/>
                <a:ea typeface="Roboto Serif Medium"/>
                <a:cs typeface="Roboto Serif Medium"/>
                <a:sym typeface="Roboto Serif Medium"/>
              </a:rPr>
              <a:t>		  </a:t>
            </a:r>
            <a:r>
              <a:rPr lang="en">
                <a:solidFill>
                  <a:srgbClr val="2F2F2F"/>
                </a:solidFill>
                <a:latin typeface="Roboto Serif Medium"/>
                <a:ea typeface="Roboto Serif Medium"/>
                <a:cs typeface="Roboto Serif Medium"/>
                <a:sym typeface="Roboto Serif Medium"/>
              </a:rPr>
              <a:t>Bias limitations</a:t>
            </a:r>
            <a:endParaRPr>
              <a:solidFill>
                <a:srgbClr val="2F2F2F"/>
              </a:solidFill>
              <a:latin typeface="Roboto Serif Medium"/>
              <a:ea typeface="Roboto Serif Medium"/>
              <a:cs typeface="Roboto Serif Medium"/>
              <a:sym typeface="Roboto Serif Medium"/>
            </a:endParaRPr>
          </a:p>
          <a:p>
            <a:pPr indent="0" lvl="0" marL="0" rtl="0" algn="l">
              <a:spcBef>
                <a:spcPts val="0"/>
              </a:spcBef>
              <a:spcAft>
                <a:spcPts val="0"/>
              </a:spcAft>
              <a:buNone/>
            </a:pPr>
            <a:r>
              <a:t/>
            </a:r>
            <a:endParaRPr>
              <a:latin typeface="Georgia"/>
              <a:ea typeface="Georgia"/>
              <a:cs typeface="Georgia"/>
              <a:sym typeface="Georgia"/>
            </a:endParaRPr>
          </a:p>
        </p:txBody>
      </p:sp>
      <p:sp>
        <p:nvSpPr>
          <p:cNvPr id="184" name="Google Shape;184;p26"/>
          <p:cNvSpPr txBox="1"/>
          <p:nvPr>
            <p:ph idx="1" type="body"/>
          </p:nvPr>
        </p:nvSpPr>
        <p:spPr>
          <a:xfrm>
            <a:off x="617438" y="1925829"/>
            <a:ext cx="3712800" cy="192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Given the lack of correlations so far, more research is required to determine how people are spending their money online.</a:t>
            </a:r>
            <a:endParaRPr sz="1600">
              <a:solidFill>
                <a:srgbClr val="2F2F2F"/>
              </a:solidFill>
              <a:latin typeface="Roboto Serif Medium"/>
              <a:ea typeface="Roboto Serif Medium"/>
              <a:cs typeface="Roboto Serif Medium"/>
              <a:sym typeface="Roboto Serif Medium"/>
            </a:endParaRPr>
          </a:p>
          <a:p>
            <a:pPr indent="0" lvl="0" marL="457200" rtl="0" algn="l">
              <a:spcBef>
                <a:spcPts val="1200"/>
              </a:spcBef>
              <a:spcAft>
                <a:spcPts val="0"/>
              </a:spcAft>
              <a:buNone/>
            </a:pPr>
            <a:r>
              <a:t/>
            </a:r>
            <a:endParaRPr sz="1600">
              <a:solidFill>
                <a:srgbClr val="2F2F2F"/>
              </a:solidFill>
              <a:latin typeface="Georgia"/>
              <a:ea typeface="Georgia"/>
              <a:cs typeface="Georgia"/>
              <a:sym typeface="Georgia"/>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5" name="Google Shape;185;p26"/>
          <p:cNvSpPr txBox="1"/>
          <p:nvPr>
            <p:ph idx="2" type="body"/>
          </p:nvPr>
        </p:nvSpPr>
        <p:spPr>
          <a:xfrm>
            <a:off x="4813751" y="1925829"/>
            <a:ext cx="3712800" cy="149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The data has unknown origins</a:t>
            </a:r>
            <a:r>
              <a:rPr lang="en" sz="1600">
                <a:solidFill>
                  <a:srgbClr val="2F2F2F"/>
                </a:solidFill>
                <a:latin typeface="Roboto Serif Medium"/>
                <a:ea typeface="Roboto Serif Medium"/>
                <a:cs typeface="Roboto Serif Medium"/>
                <a:sym typeface="Roboto Serif Medium"/>
              </a:rPr>
              <a:t> </a:t>
            </a:r>
            <a:endParaRPr sz="1600">
              <a:solidFill>
                <a:srgbClr val="2F2F2F"/>
              </a:solidFill>
              <a:latin typeface="Roboto Serif Medium"/>
              <a:ea typeface="Roboto Serif Medium"/>
              <a:cs typeface="Roboto Serif Medium"/>
              <a:sym typeface="Roboto Serif Medium"/>
            </a:endParaRPr>
          </a:p>
          <a:p>
            <a:pPr indent="-330200" lvl="0" marL="457200" rtl="0" algn="l">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Needs more locations to draw more meaningful insights from the data</a:t>
            </a:r>
            <a:endParaRPr sz="1600">
              <a:solidFill>
                <a:srgbClr val="2F2F2F"/>
              </a:solidFill>
              <a:latin typeface="Roboto Serif Medium"/>
              <a:ea typeface="Roboto Serif Medium"/>
              <a:cs typeface="Roboto Serif Medium"/>
              <a:sym typeface="Roboto Serif Medium"/>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360"/>
            </a:gs>
            <a:gs pos="66000">
              <a:srgbClr val="F7BFAF"/>
            </a:gs>
            <a:gs pos="100000">
              <a:srgbClr val="FF8360"/>
            </a:gs>
          </a:gsLst>
          <a:path path="circle">
            <a:fillToRect b="50%" l="50%" r="50%" t="50%"/>
          </a:path>
          <a:tileRect/>
        </a:gradFill>
      </p:bgPr>
    </p:bg>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235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F2F2F"/>
                </a:solidFill>
                <a:latin typeface="Roboto Serif Medium"/>
                <a:ea typeface="Roboto Serif Medium"/>
                <a:cs typeface="Roboto Serif Medium"/>
                <a:sym typeface="Roboto Serif Medium"/>
              </a:rPr>
              <a:t>Future work</a:t>
            </a:r>
            <a:endParaRPr>
              <a:solidFill>
                <a:srgbClr val="2F2F2F"/>
              </a:solidFill>
              <a:latin typeface="Roboto Serif Medium"/>
              <a:ea typeface="Roboto Serif Medium"/>
              <a:cs typeface="Roboto Serif Medium"/>
              <a:sym typeface="Roboto Serif Medium"/>
            </a:endParaRPr>
          </a:p>
        </p:txBody>
      </p:sp>
      <p:sp>
        <p:nvSpPr>
          <p:cNvPr id="191" name="Google Shape;191;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Compare pre pandemic, pandemic, and post pandemic data to see if tends have changed</a:t>
            </a:r>
            <a:endParaRPr sz="1600">
              <a:solidFill>
                <a:srgbClr val="2F2F2F"/>
              </a:solidFill>
              <a:latin typeface="Roboto Serif Medium"/>
              <a:ea typeface="Roboto Serif Medium"/>
              <a:cs typeface="Roboto Serif Medium"/>
              <a:sym typeface="Roboto Serif Medium"/>
            </a:endParaRPr>
          </a:p>
          <a:p>
            <a:pPr indent="-330200" lvl="0" marL="457200" rtl="0" algn="l">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Use the data to identify trends to better market products</a:t>
            </a:r>
            <a:endParaRPr sz="1600">
              <a:solidFill>
                <a:srgbClr val="2F2F2F"/>
              </a:solidFill>
              <a:latin typeface="Roboto Serif Medium"/>
              <a:ea typeface="Roboto Serif Medium"/>
              <a:cs typeface="Roboto Serif Medium"/>
              <a:sym typeface="Roboto Serif Medium"/>
            </a:endParaRPr>
          </a:p>
        </p:txBody>
      </p:sp>
      <p:pic>
        <p:nvPicPr>
          <p:cNvPr id="192" name="Google Shape;192;p27"/>
          <p:cNvPicPr preferRelativeResize="0"/>
          <p:nvPr/>
        </p:nvPicPr>
        <p:blipFill>
          <a:blip r:embed="rId3">
            <a:alphaModFix/>
          </a:blip>
          <a:stretch>
            <a:fillRect/>
          </a:stretch>
        </p:blipFill>
        <p:spPr>
          <a:xfrm>
            <a:off x="4203925" y="222928"/>
            <a:ext cx="4477725" cy="447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43D"/>
            </a:gs>
            <a:gs pos="100000">
              <a:srgbClr val="ACD3D7"/>
            </a:gs>
          </a:gsLst>
          <a:lin ang="13500032" scaled="0"/>
        </a:gradFill>
      </p:bgPr>
    </p:bg>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2065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Roboto Serif Medium"/>
                <a:ea typeface="Roboto Serif Medium"/>
                <a:cs typeface="Roboto Serif Medium"/>
                <a:sym typeface="Roboto Serif Medium"/>
              </a:rPr>
              <a:t>Works Cited</a:t>
            </a:r>
            <a:endParaRPr sz="2620">
              <a:latin typeface="Roboto Serif Medium"/>
              <a:ea typeface="Roboto Serif Medium"/>
              <a:cs typeface="Roboto Serif Medium"/>
              <a:sym typeface="Roboto Serif Medium"/>
            </a:endParaRPr>
          </a:p>
        </p:txBody>
      </p:sp>
      <p:sp>
        <p:nvSpPr>
          <p:cNvPr id="198" name="Google Shape;198;p28"/>
          <p:cNvSpPr txBox="1"/>
          <p:nvPr>
            <p:ph idx="1" type="body"/>
          </p:nvPr>
        </p:nvSpPr>
        <p:spPr>
          <a:xfrm>
            <a:off x="311700" y="1152475"/>
            <a:ext cx="847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https://www.kaggle.com/datasets/jacksondivakarr/online-shopping-dataset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43D"/>
            </a:gs>
            <a:gs pos="100000">
              <a:srgbClr val="ACD3D7"/>
            </a:gs>
          </a:gsLst>
          <a:lin ang="13500032" scaled="0"/>
        </a:gradFill>
      </p:bgPr>
    </p:bg>
    <p:spTree>
      <p:nvGrpSpPr>
        <p:cNvPr id="202" name="Shape 202"/>
        <p:cNvGrpSpPr/>
        <p:nvPr/>
      </p:nvGrpSpPr>
      <p:grpSpPr>
        <a:xfrm>
          <a:off x="0" y="0"/>
          <a:ext cx="0" cy="0"/>
          <a:chOff x="0" y="0"/>
          <a:chExt cx="0" cy="0"/>
        </a:xfrm>
      </p:grpSpPr>
      <p:pic>
        <p:nvPicPr>
          <p:cNvPr id="203" name="Google Shape;203;p29" title="sound_ex_machina_Applause,+Clapping,+Crowd+Ambience.mp3">
            <a:hlinkClick r:id="rId3"/>
          </p:cNvPr>
          <p:cNvPicPr preferRelativeResize="0"/>
          <p:nvPr/>
        </p:nvPicPr>
        <p:blipFill>
          <a:blip r:embed="rId4">
            <a:alphaModFix/>
          </a:blip>
          <a:stretch>
            <a:fillRect/>
          </a:stretch>
        </p:blipFill>
        <p:spPr>
          <a:xfrm>
            <a:off x="311700" y="4322525"/>
            <a:ext cx="457200" cy="457200"/>
          </a:xfrm>
          <a:prstGeom prst="rect">
            <a:avLst/>
          </a:prstGeom>
          <a:noFill/>
          <a:ln>
            <a:noFill/>
          </a:ln>
        </p:spPr>
      </p:pic>
      <p:sp>
        <p:nvSpPr>
          <p:cNvPr id="204" name="Google Shape;204;p29"/>
          <p:cNvSpPr txBox="1"/>
          <p:nvPr/>
        </p:nvSpPr>
        <p:spPr>
          <a:xfrm>
            <a:off x="1568650" y="1761513"/>
            <a:ext cx="5874900" cy="1035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5700">
                <a:solidFill>
                  <a:schemeClr val="lt1"/>
                </a:solidFill>
                <a:latin typeface="Economica"/>
                <a:ea typeface="Economica"/>
                <a:cs typeface="Economica"/>
                <a:sym typeface="Economica"/>
              </a:rPr>
              <a:t>Questions?</a:t>
            </a:r>
            <a:endParaRPr sz="5700">
              <a:solidFill>
                <a:schemeClr val="lt1"/>
              </a:solidFill>
              <a:latin typeface="Economica"/>
              <a:ea typeface="Economica"/>
              <a:cs typeface="Economica"/>
              <a:sym typeface="Economica"/>
            </a:endParaRPr>
          </a:p>
        </p:txBody>
      </p:sp>
      <p:sp>
        <p:nvSpPr>
          <p:cNvPr id="205" name="Google Shape;205;p29"/>
          <p:cNvSpPr/>
          <p:nvPr/>
        </p:nvSpPr>
        <p:spPr>
          <a:xfrm>
            <a:off x="-259225"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9"/>
          <p:cNvSpPr/>
          <p:nvPr/>
        </p:nvSpPr>
        <p:spPr>
          <a:xfrm>
            <a:off x="-301350" y="45959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9"/>
          <p:cNvSpPr/>
          <p:nvPr/>
        </p:nvSpPr>
        <p:spPr>
          <a:xfrm>
            <a:off x="1738500"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9"/>
          <p:cNvSpPr/>
          <p:nvPr/>
        </p:nvSpPr>
        <p:spPr>
          <a:xfrm>
            <a:off x="-259237" y="1194238"/>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9"/>
          <p:cNvSpPr/>
          <p:nvPr/>
        </p:nvSpPr>
        <p:spPr>
          <a:xfrm>
            <a:off x="-259225" y="34620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9"/>
          <p:cNvSpPr/>
          <p:nvPr/>
        </p:nvSpPr>
        <p:spPr>
          <a:xfrm>
            <a:off x="2715238" y="-506012"/>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9"/>
          <p:cNvSpPr/>
          <p:nvPr/>
        </p:nvSpPr>
        <p:spPr>
          <a:xfrm>
            <a:off x="5377875" y="-506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9"/>
          <p:cNvSpPr/>
          <p:nvPr/>
        </p:nvSpPr>
        <p:spPr>
          <a:xfrm>
            <a:off x="-259237" y="23281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9"/>
          <p:cNvSpPr/>
          <p:nvPr/>
        </p:nvSpPr>
        <p:spPr>
          <a:xfrm>
            <a:off x="739638" y="631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9"/>
          <p:cNvSpPr/>
          <p:nvPr/>
        </p:nvSpPr>
        <p:spPr>
          <a:xfrm>
            <a:off x="1738500" y="46826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9"/>
          <p:cNvSpPr/>
          <p:nvPr/>
        </p:nvSpPr>
        <p:spPr>
          <a:xfrm>
            <a:off x="739650" y="4098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9"/>
          <p:cNvSpPr/>
          <p:nvPr/>
        </p:nvSpPr>
        <p:spPr>
          <a:xfrm>
            <a:off x="739638" y="-5059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9"/>
          <p:cNvSpPr/>
          <p:nvPr/>
        </p:nvSpPr>
        <p:spPr>
          <a:xfrm>
            <a:off x="6290313" y="463692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9"/>
          <p:cNvSpPr/>
          <p:nvPr/>
        </p:nvSpPr>
        <p:spPr>
          <a:xfrm>
            <a:off x="8346100" y="463692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9"/>
          <p:cNvSpPr/>
          <p:nvPr/>
        </p:nvSpPr>
        <p:spPr>
          <a:xfrm>
            <a:off x="7325900" y="40980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9"/>
          <p:cNvSpPr/>
          <p:nvPr/>
        </p:nvSpPr>
        <p:spPr>
          <a:xfrm>
            <a:off x="8309550" y="347570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9"/>
          <p:cNvSpPr/>
          <p:nvPr/>
        </p:nvSpPr>
        <p:spPr>
          <a:xfrm>
            <a:off x="8309550" y="23144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9"/>
          <p:cNvSpPr/>
          <p:nvPr/>
        </p:nvSpPr>
        <p:spPr>
          <a:xfrm>
            <a:off x="8309550" y="1194238"/>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9"/>
          <p:cNvSpPr/>
          <p:nvPr/>
        </p:nvSpPr>
        <p:spPr>
          <a:xfrm>
            <a:off x="6345125"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9"/>
          <p:cNvSpPr/>
          <p:nvPr/>
        </p:nvSpPr>
        <p:spPr>
          <a:xfrm>
            <a:off x="7325900" y="6130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9"/>
          <p:cNvSpPr/>
          <p:nvPr/>
        </p:nvSpPr>
        <p:spPr>
          <a:xfrm>
            <a:off x="7325900" y="-505975"/>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9"/>
          <p:cNvSpPr/>
          <p:nvPr/>
        </p:nvSpPr>
        <p:spPr>
          <a:xfrm>
            <a:off x="8309550" y="60350"/>
            <a:ext cx="1135800" cy="966900"/>
          </a:xfrm>
          <a:prstGeom prst="hexagon">
            <a:avLst>
              <a:gd fmla="val 28852" name="adj"/>
              <a:gd fmla="val 115470" name="vf"/>
            </a:avLst>
          </a:prstGeom>
          <a:solidFill>
            <a:srgbClr val="FFFFFF">
              <a:alpha val="226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7" name="Google Shape;227;p29"/>
          <p:cNvPicPr preferRelativeResize="0"/>
          <p:nvPr/>
        </p:nvPicPr>
        <p:blipFill>
          <a:blip r:embed="rId5">
            <a:alphaModFix amt="56000"/>
          </a:blip>
          <a:stretch>
            <a:fillRect/>
          </a:stretch>
        </p:blipFill>
        <p:spPr>
          <a:xfrm>
            <a:off x="3112" y="238262"/>
            <a:ext cx="611125" cy="611125"/>
          </a:xfrm>
          <a:prstGeom prst="rect">
            <a:avLst/>
          </a:prstGeom>
          <a:noFill/>
          <a:ln>
            <a:noFill/>
          </a:ln>
        </p:spPr>
      </p:pic>
      <p:pic>
        <p:nvPicPr>
          <p:cNvPr id="228" name="Google Shape;228;p29"/>
          <p:cNvPicPr preferRelativeResize="0"/>
          <p:nvPr/>
        </p:nvPicPr>
        <p:blipFill>
          <a:blip r:embed="rId5">
            <a:alphaModFix amt="46000"/>
          </a:blip>
          <a:stretch>
            <a:fillRect/>
          </a:stretch>
        </p:blipFill>
        <p:spPr>
          <a:xfrm>
            <a:off x="8711700" y="238250"/>
            <a:ext cx="611125" cy="611125"/>
          </a:xfrm>
          <a:prstGeom prst="rect">
            <a:avLst/>
          </a:prstGeom>
          <a:noFill/>
          <a:ln>
            <a:noFill/>
          </a:ln>
        </p:spPr>
      </p:pic>
      <p:pic>
        <p:nvPicPr>
          <p:cNvPr id="229" name="Google Shape;229;p29"/>
          <p:cNvPicPr preferRelativeResize="0"/>
          <p:nvPr/>
        </p:nvPicPr>
        <p:blipFill>
          <a:blip r:embed="rId5">
            <a:alphaModFix amt="36000"/>
          </a:blip>
          <a:stretch>
            <a:fillRect/>
          </a:stretch>
        </p:blipFill>
        <p:spPr>
          <a:xfrm>
            <a:off x="7580550" y="4275900"/>
            <a:ext cx="611125" cy="611125"/>
          </a:xfrm>
          <a:prstGeom prst="rect">
            <a:avLst/>
          </a:prstGeom>
          <a:noFill/>
          <a:ln>
            <a:noFill/>
          </a:ln>
        </p:spPr>
      </p:pic>
      <p:pic>
        <p:nvPicPr>
          <p:cNvPr id="230" name="Google Shape;230;p29"/>
          <p:cNvPicPr preferRelativeResize="0"/>
          <p:nvPr/>
        </p:nvPicPr>
        <p:blipFill>
          <a:blip r:embed="rId5">
            <a:alphaModFix amt="56000"/>
          </a:blip>
          <a:stretch>
            <a:fillRect/>
          </a:stretch>
        </p:blipFill>
        <p:spPr>
          <a:xfrm>
            <a:off x="1001975" y="4275912"/>
            <a:ext cx="611125" cy="61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43D"/>
            </a:gs>
            <a:gs pos="100000">
              <a:srgbClr val="ACD3D7"/>
            </a:gs>
          </a:gsLst>
          <a:lin ang="8100019" scaled="0"/>
        </a:gradFill>
      </p:bgPr>
    </p:bg>
    <p:spTree>
      <p:nvGrpSpPr>
        <p:cNvPr id="83" name="Shape 83"/>
        <p:cNvGrpSpPr/>
        <p:nvPr/>
      </p:nvGrpSpPr>
      <p:grpSpPr>
        <a:xfrm>
          <a:off x="0" y="0"/>
          <a:ext cx="0" cy="0"/>
          <a:chOff x="0" y="0"/>
          <a:chExt cx="0" cy="0"/>
        </a:xfrm>
      </p:grpSpPr>
      <p:sp>
        <p:nvSpPr>
          <p:cNvPr id="84" name="Google Shape;84;p14"/>
          <p:cNvSpPr txBox="1"/>
          <p:nvPr>
            <p:ph type="title"/>
          </p:nvPr>
        </p:nvSpPr>
        <p:spPr>
          <a:xfrm>
            <a:off x="311700" y="361025"/>
            <a:ext cx="8520600" cy="7014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022">
                <a:solidFill>
                  <a:schemeClr val="lt1"/>
                </a:solidFill>
                <a:latin typeface="Roboto Serif Medium"/>
                <a:ea typeface="Roboto Serif Medium"/>
                <a:cs typeface="Roboto Serif Medium"/>
                <a:sym typeface="Roboto Serif Medium"/>
              </a:rPr>
              <a:t>Hypothesis</a:t>
            </a:r>
            <a:r>
              <a:rPr lang="en">
                <a:latin typeface="Roboto Serif Medium"/>
                <a:ea typeface="Roboto Serif Medium"/>
                <a:cs typeface="Roboto Serif Medium"/>
                <a:sym typeface="Roboto Serif Medium"/>
              </a:rPr>
              <a:t> </a:t>
            </a:r>
            <a:endParaRPr>
              <a:latin typeface="Roboto Serif Medium"/>
              <a:ea typeface="Roboto Serif Medium"/>
              <a:cs typeface="Roboto Serif Medium"/>
              <a:sym typeface="Roboto Serif Medium"/>
            </a:endParaRPr>
          </a:p>
        </p:txBody>
      </p:sp>
      <p:sp>
        <p:nvSpPr>
          <p:cNvPr id="85" name="Google Shape;85;p14"/>
          <p:cNvSpPr txBox="1"/>
          <p:nvPr>
            <p:ph idx="1" type="body"/>
          </p:nvPr>
        </p:nvSpPr>
        <p:spPr>
          <a:xfrm>
            <a:off x="1033650" y="2268075"/>
            <a:ext cx="7212300" cy="179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Clr>
                <a:schemeClr val="dk1"/>
              </a:buClr>
              <a:buSzPts val="1100"/>
              <a:buFont typeface="Arial"/>
              <a:buNone/>
            </a:pPr>
            <a:r>
              <a:rPr lang="en" sz="2600">
                <a:solidFill>
                  <a:schemeClr val="lt1"/>
                </a:solidFill>
                <a:latin typeface="Roboto Serif Medium"/>
                <a:ea typeface="Roboto Serif Medium"/>
                <a:cs typeface="Roboto Serif Medium"/>
                <a:sym typeface="Roboto Serif Medium"/>
              </a:rPr>
              <a:t>How are people spending money online?</a:t>
            </a:r>
            <a:endParaRPr sz="2600">
              <a:solidFill>
                <a:schemeClr val="lt1"/>
              </a:solidFill>
              <a:latin typeface="Roboto Serif Medium"/>
              <a:ea typeface="Roboto Serif Medium"/>
              <a:cs typeface="Roboto Serif Medium"/>
              <a:sym typeface="Roboto Serif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43D"/>
            </a:gs>
            <a:gs pos="100000">
              <a:srgbClr val="ACD3D7"/>
            </a:gs>
          </a:gsLst>
          <a:lin ang="2700006" scaled="0"/>
        </a:gradFill>
      </p:bgPr>
    </p:bg>
    <p:spTree>
      <p:nvGrpSpPr>
        <p:cNvPr id="89" name="Shape 89"/>
        <p:cNvGrpSpPr/>
        <p:nvPr/>
      </p:nvGrpSpPr>
      <p:grpSpPr>
        <a:xfrm>
          <a:off x="0" y="0"/>
          <a:ext cx="0" cy="0"/>
          <a:chOff x="0" y="0"/>
          <a:chExt cx="0" cy="0"/>
        </a:xfrm>
      </p:grpSpPr>
      <p:sp>
        <p:nvSpPr>
          <p:cNvPr id="90" name="Google Shape;90;p15"/>
          <p:cNvSpPr/>
          <p:nvPr/>
        </p:nvSpPr>
        <p:spPr>
          <a:xfrm>
            <a:off x="674550" y="1002200"/>
            <a:ext cx="7794900" cy="3029100"/>
          </a:xfrm>
          <a:prstGeom prst="rect">
            <a:avLst/>
          </a:prstGeom>
          <a:solidFill>
            <a:schemeClr val="lt1"/>
          </a:solidFill>
          <a:ln>
            <a:noFill/>
          </a:ln>
          <a:effectLst>
            <a:outerShdw blurRad="128588" rotWithShape="0" algn="bl" dir="5160000" dist="19050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5"/>
          <p:cNvSpPr txBox="1"/>
          <p:nvPr>
            <p:ph type="title"/>
          </p:nvPr>
        </p:nvSpPr>
        <p:spPr>
          <a:xfrm>
            <a:off x="828755" y="1076063"/>
            <a:ext cx="7486500" cy="474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66666"/>
                </a:solidFill>
                <a:latin typeface="Roboto Serif Medium"/>
                <a:ea typeface="Roboto Serif Medium"/>
                <a:cs typeface="Roboto Serif Medium"/>
                <a:sym typeface="Roboto Serif Medium"/>
              </a:rPr>
              <a:t>Data cleaning </a:t>
            </a:r>
            <a:endParaRPr>
              <a:solidFill>
                <a:srgbClr val="666666"/>
              </a:solidFill>
              <a:latin typeface="Roboto Serif Medium"/>
              <a:ea typeface="Roboto Serif Medium"/>
              <a:cs typeface="Roboto Serif Medium"/>
              <a:sym typeface="Roboto Serif Medium"/>
            </a:endParaRPr>
          </a:p>
        </p:txBody>
      </p:sp>
      <p:sp>
        <p:nvSpPr>
          <p:cNvPr id="92" name="Google Shape;92;p15"/>
          <p:cNvSpPr txBox="1"/>
          <p:nvPr>
            <p:ph idx="1" type="body"/>
          </p:nvPr>
        </p:nvSpPr>
        <p:spPr>
          <a:xfrm>
            <a:off x="1120500" y="1550075"/>
            <a:ext cx="6903000" cy="2211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Initially</a:t>
            </a:r>
            <a:r>
              <a:rPr lang="en">
                <a:solidFill>
                  <a:srgbClr val="666666"/>
                </a:solidFill>
                <a:latin typeface="Roboto Serif Medium"/>
                <a:ea typeface="Roboto Serif Medium"/>
                <a:cs typeface="Roboto Serif Medium"/>
                <a:sym typeface="Roboto Serif Medium"/>
              </a:rPr>
              <a:t> dropped two columns that </a:t>
            </a:r>
            <a:r>
              <a:rPr lang="en">
                <a:solidFill>
                  <a:srgbClr val="666666"/>
                </a:solidFill>
                <a:latin typeface="Roboto Serif Medium"/>
                <a:ea typeface="Roboto Serif Medium"/>
                <a:cs typeface="Roboto Serif Medium"/>
                <a:sym typeface="Roboto Serif Medium"/>
              </a:rPr>
              <a:t>didn't</a:t>
            </a:r>
            <a:r>
              <a:rPr lang="en">
                <a:solidFill>
                  <a:srgbClr val="666666"/>
                </a:solidFill>
                <a:latin typeface="Roboto Serif Medium"/>
                <a:ea typeface="Roboto Serif Medium"/>
                <a:cs typeface="Roboto Serif Medium"/>
                <a:sym typeface="Roboto Serif Medium"/>
              </a:rPr>
              <a:t> seem to add anything to the data </a:t>
            </a:r>
            <a:endParaRPr>
              <a:solidFill>
                <a:srgbClr val="666666"/>
              </a:solidFill>
              <a:latin typeface="Roboto Serif Medium"/>
              <a:ea typeface="Roboto Serif Medium"/>
              <a:cs typeface="Roboto Serif Medium"/>
              <a:sym typeface="Roboto Serif Medium"/>
            </a:endParaRPr>
          </a:p>
          <a:p>
            <a:pPr indent="-334327" lvl="0" marL="457200" rtl="0" algn="l">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Checked for null values and dropped them</a:t>
            </a:r>
            <a:endParaRPr>
              <a:solidFill>
                <a:srgbClr val="666666"/>
              </a:solidFill>
              <a:latin typeface="Roboto Serif Medium"/>
              <a:ea typeface="Roboto Serif Medium"/>
              <a:cs typeface="Roboto Serif Medium"/>
              <a:sym typeface="Roboto Serif Medium"/>
            </a:endParaRPr>
          </a:p>
          <a:p>
            <a:pPr indent="-334327" lvl="0" marL="457200" rtl="0" algn="l">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Combined</a:t>
            </a:r>
            <a:r>
              <a:rPr lang="en">
                <a:solidFill>
                  <a:srgbClr val="666666"/>
                </a:solidFill>
                <a:latin typeface="Roboto Serif Medium"/>
                <a:ea typeface="Roboto Serif Medium"/>
                <a:cs typeface="Roboto Serif Medium"/>
                <a:sym typeface="Roboto Serif Medium"/>
              </a:rPr>
              <a:t> three locations to make a north-east </a:t>
            </a:r>
            <a:r>
              <a:rPr lang="en">
                <a:solidFill>
                  <a:srgbClr val="666666"/>
                </a:solidFill>
                <a:latin typeface="Roboto Serif Medium"/>
                <a:ea typeface="Roboto Serif Medium"/>
                <a:cs typeface="Roboto Serif Medium"/>
                <a:sym typeface="Roboto Serif Medium"/>
              </a:rPr>
              <a:t>region</a:t>
            </a:r>
            <a:r>
              <a:rPr lang="en">
                <a:solidFill>
                  <a:srgbClr val="666666"/>
                </a:solidFill>
                <a:latin typeface="Roboto Serif Medium"/>
                <a:ea typeface="Roboto Serif Medium"/>
                <a:cs typeface="Roboto Serif Medium"/>
                <a:sym typeface="Roboto Serif Medium"/>
              </a:rPr>
              <a:t> to better analyze the data</a:t>
            </a:r>
            <a:endParaRPr>
              <a:solidFill>
                <a:srgbClr val="666666"/>
              </a:solidFill>
              <a:latin typeface="Roboto Serif Medium"/>
              <a:ea typeface="Roboto Serif Medium"/>
              <a:cs typeface="Roboto Serif Medium"/>
              <a:sym typeface="Roboto Serif Medium"/>
            </a:endParaRPr>
          </a:p>
          <a:p>
            <a:pPr indent="-334327" lvl="0" marL="457200" rtl="0" algn="l">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Combined the “Nest” categories to simplify analysis</a:t>
            </a:r>
            <a:endParaRPr>
              <a:solidFill>
                <a:srgbClr val="666666"/>
              </a:solidFill>
              <a:latin typeface="Roboto Serif Medium"/>
              <a:ea typeface="Roboto Serif Medium"/>
              <a:cs typeface="Roboto Serif Medium"/>
              <a:sym typeface="Roboto Serif Medium"/>
            </a:endParaRPr>
          </a:p>
          <a:p>
            <a:pPr indent="-334327" lvl="0" marL="457200" rtl="0" algn="l">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Changing the date column to datetime</a:t>
            </a:r>
            <a:endParaRPr>
              <a:solidFill>
                <a:srgbClr val="666666"/>
              </a:solidFill>
              <a:latin typeface="Roboto Serif Medium"/>
              <a:ea typeface="Roboto Serif Medium"/>
              <a:cs typeface="Roboto Serif Medium"/>
              <a:sym typeface="Roboto Serif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AFCF5"/>
            </a:gs>
            <a:gs pos="50000">
              <a:srgbClr val="93CAC7"/>
            </a:gs>
            <a:gs pos="100000">
              <a:schemeClr val="accent5"/>
            </a:gs>
          </a:gsLst>
          <a:path path="circle">
            <a:fillToRect r="100%" t="100%"/>
          </a:path>
          <a:tileRect b="-100%" l="-100%"/>
        </a:gradFill>
      </p:bgPr>
    </p:bg>
    <p:spTree>
      <p:nvGrpSpPr>
        <p:cNvPr id="96" name="Shape 96"/>
        <p:cNvGrpSpPr/>
        <p:nvPr/>
      </p:nvGrpSpPr>
      <p:grpSpPr>
        <a:xfrm>
          <a:off x="0" y="0"/>
          <a:ext cx="0" cy="0"/>
          <a:chOff x="0" y="0"/>
          <a:chExt cx="0" cy="0"/>
        </a:xfrm>
      </p:grpSpPr>
      <p:sp>
        <p:nvSpPr>
          <p:cNvPr id="97" name="Google Shape;97;p16"/>
          <p:cNvSpPr/>
          <p:nvPr/>
        </p:nvSpPr>
        <p:spPr>
          <a:xfrm>
            <a:off x="1280314" y="814133"/>
            <a:ext cx="7268100" cy="3596100"/>
          </a:xfrm>
          <a:prstGeom prst="roundRect">
            <a:avLst>
              <a:gd fmla="val 16667" name="adj"/>
            </a:avLst>
          </a:prstGeom>
          <a:solidFill>
            <a:schemeClr val="lt1"/>
          </a:solidFill>
          <a:ln>
            <a:noFill/>
          </a:ln>
          <a:effectLst>
            <a:outerShdw blurRad="114300" rotWithShape="0" algn="bl" dir="1920000" dist="2571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6"/>
          <p:cNvPicPr preferRelativeResize="0"/>
          <p:nvPr/>
        </p:nvPicPr>
        <p:blipFill rotWithShape="1">
          <a:blip r:embed="rId3">
            <a:alphaModFix/>
          </a:blip>
          <a:srcRect b="2676" l="0" r="0" t="0"/>
          <a:stretch/>
        </p:blipFill>
        <p:spPr>
          <a:xfrm>
            <a:off x="5106491" y="1177157"/>
            <a:ext cx="3027489" cy="3020470"/>
          </a:xfrm>
          <a:prstGeom prst="rect">
            <a:avLst/>
          </a:prstGeom>
          <a:noFill/>
          <a:ln>
            <a:noFill/>
          </a:ln>
        </p:spPr>
      </p:pic>
      <p:pic>
        <p:nvPicPr>
          <p:cNvPr id="99" name="Google Shape;99;p16"/>
          <p:cNvPicPr preferRelativeResize="0"/>
          <p:nvPr/>
        </p:nvPicPr>
        <p:blipFill>
          <a:blip r:embed="rId4">
            <a:alphaModFix/>
          </a:blip>
          <a:stretch>
            <a:fillRect/>
          </a:stretch>
        </p:blipFill>
        <p:spPr>
          <a:xfrm>
            <a:off x="1738474" y="1177170"/>
            <a:ext cx="2952124" cy="2870121"/>
          </a:xfrm>
          <a:prstGeom prst="rect">
            <a:avLst/>
          </a:prstGeom>
          <a:noFill/>
          <a:ln>
            <a:noFill/>
          </a:ln>
        </p:spPr>
      </p:pic>
      <p:sp>
        <p:nvSpPr>
          <p:cNvPr id="100" name="Google Shape;100;p16"/>
          <p:cNvSpPr/>
          <p:nvPr/>
        </p:nvSpPr>
        <p:spPr>
          <a:xfrm>
            <a:off x="343400" y="411825"/>
            <a:ext cx="1629300" cy="1746600"/>
          </a:xfrm>
          <a:prstGeom prst="foldedCorner">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Roboto Serif Medium"/>
                <a:ea typeface="Roboto Serif Medium"/>
                <a:cs typeface="Roboto Serif Medium"/>
                <a:sym typeface="Roboto Serif Medium"/>
              </a:rPr>
              <a:t>Who makes up the majority of the market? Who is spending more, and what are they purchasing?</a:t>
            </a:r>
            <a:endParaRPr>
              <a:latin typeface="Roboto Serif Medium"/>
              <a:ea typeface="Roboto Serif Medium"/>
              <a:cs typeface="Roboto Serif Medium"/>
              <a:sym typeface="Roboto Serif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AFCF5"/>
            </a:gs>
            <a:gs pos="62000">
              <a:srgbClr val="93CAC7"/>
            </a:gs>
            <a:gs pos="100000">
              <a:schemeClr val="accent5"/>
            </a:gs>
          </a:gsLst>
          <a:path path="circle">
            <a:fillToRect b="100%" l="100%"/>
          </a:path>
          <a:tileRect r="-100%" t="-100%"/>
        </a:gradFill>
      </p:bgPr>
    </p:bg>
    <p:spTree>
      <p:nvGrpSpPr>
        <p:cNvPr id="104" name="Shape 104"/>
        <p:cNvGrpSpPr/>
        <p:nvPr/>
      </p:nvGrpSpPr>
      <p:grpSpPr>
        <a:xfrm>
          <a:off x="0" y="0"/>
          <a:ext cx="0" cy="0"/>
          <a:chOff x="0" y="0"/>
          <a:chExt cx="0" cy="0"/>
        </a:xfrm>
      </p:grpSpPr>
      <p:sp>
        <p:nvSpPr>
          <p:cNvPr id="105" name="Google Shape;105;p17"/>
          <p:cNvSpPr/>
          <p:nvPr/>
        </p:nvSpPr>
        <p:spPr>
          <a:xfrm>
            <a:off x="613500" y="672300"/>
            <a:ext cx="7917000" cy="3798900"/>
          </a:xfrm>
          <a:prstGeom prst="roundRect">
            <a:avLst>
              <a:gd fmla="val 16667" name="adj"/>
            </a:avLst>
          </a:prstGeom>
          <a:solidFill>
            <a:schemeClr val="lt1"/>
          </a:solidFill>
          <a:ln>
            <a:noFill/>
          </a:ln>
          <a:effectLst>
            <a:outerShdw blurRad="114300" rotWithShape="0" algn="bl" dir="9000000" dist="2381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1012681" y="1003608"/>
            <a:ext cx="3052274" cy="3136367"/>
          </a:xfrm>
          <a:prstGeom prst="rect">
            <a:avLst/>
          </a:prstGeom>
          <a:noFill/>
          <a:ln>
            <a:noFill/>
          </a:ln>
        </p:spPr>
      </p:pic>
      <p:pic>
        <p:nvPicPr>
          <p:cNvPr id="107" name="Google Shape;107;p17"/>
          <p:cNvPicPr preferRelativeResize="0"/>
          <p:nvPr/>
        </p:nvPicPr>
        <p:blipFill>
          <a:blip r:embed="rId4">
            <a:alphaModFix/>
          </a:blip>
          <a:stretch>
            <a:fillRect/>
          </a:stretch>
        </p:blipFill>
        <p:spPr>
          <a:xfrm>
            <a:off x="4312303" y="947341"/>
            <a:ext cx="3679851" cy="3354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FFCF"/>
            </a:gs>
            <a:gs pos="66000">
              <a:srgbClr val="A2DAA4"/>
            </a:gs>
            <a:gs pos="100000">
              <a:srgbClr val="538F5E"/>
            </a:gs>
          </a:gsLst>
          <a:path path="circle">
            <a:fillToRect b="50%" l="50%" r="50%" t="50%"/>
          </a:path>
          <a:tileRect/>
        </a:gradFill>
      </p:bgPr>
    </p:bg>
    <p:spTree>
      <p:nvGrpSpPr>
        <p:cNvPr id="111" name="Shape 111"/>
        <p:cNvGrpSpPr/>
        <p:nvPr/>
      </p:nvGrpSpPr>
      <p:grpSpPr>
        <a:xfrm>
          <a:off x="0" y="0"/>
          <a:ext cx="0" cy="0"/>
          <a:chOff x="0" y="0"/>
          <a:chExt cx="0" cy="0"/>
        </a:xfrm>
      </p:grpSpPr>
      <p:sp>
        <p:nvSpPr>
          <p:cNvPr id="112" name="Google Shape;112;p18"/>
          <p:cNvSpPr/>
          <p:nvPr/>
        </p:nvSpPr>
        <p:spPr>
          <a:xfrm>
            <a:off x="604450" y="4158625"/>
            <a:ext cx="3744600" cy="561300"/>
          </a:xfrm>
          <a:prstGeom prst="round2SameRect">
            <a:avLst>
              <a:gd fmla="val 16667" name="adj1"/>
              <a:gd fmla="val 0" name="adj2"/>
            </a:avLst>
          </a:prstGeom>
          <a:solidFill>
            <a:schemeClr val="lt1"/>
          </a:solidFill>
          <a:ln>
            <a:noFill/>
          </a:ln>
          <a:effectLst>
            <a:outerShdw blurRad="57150" rotWithShape="0" algn="bl" dir="342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8"/>
          <p:cNvSpPr/>
          <p:nvPr/>
        </p:nvSpPr>
        <p:spPr>
          <a:xfrm>
            <a:off x="571000" y="207000"/>
            <a:ext cx="7839600" cy="3692700"/>
          </a:xfrm>
          <a:prstGeom prst="round2SameRect">
            <a:avLst>
              <a:gd fmla="val 16667" name="adj1"/>
              <a:gd fmla="val 0" name="adj2"/>
            </a:avLst>
          </a:prstGeom>
          <a:solidFill>
            <a:schemeClr val="lt1"/>
          </a:solidFill>
          <a:ln>
            <a:noFill/>
          </a:ln>
          <a:effectLst>
            <a:outerShdw blurRad="57150" rotWithShape="0" algn="bl" dir="342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4548905" y="934092"/>
            <a:ext cx="3514958" cy="2811436"/>
          </a:xfrm>
          <a:prstGeom prst="rect">
            <a:avLst/>
          </a:prstGeom>
          <a:noFill/>
          <a:ln>
            <a:noFill/>
          </a:ln>
        </p:spPr>
      </p:pic>
      <p:sp>
        <p:nvSpPr>
          <p:cNvPr id="115" name="Google Shape;115;p18"/>
          <p:cNvSpPr txBox="1"/>
          <p:nvPr/>
        </p:nvSpPr>
        <p:spPr>
          <a:xfrm>
            <a:off x="758000" y="4158625"/>
            <a:ext cx="3465300" cy="5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Roboto Medium"/>
                <a:ea typeface="Roboto Medium"/>
                <a:cs typeface="Roboto Medium"/>
                <a:sym typeface="Roboto Medium"/>
              </a:rPr>
              <a:t>The average price of the item and its impact on the cost of delivery people are willing to spend.</a:t>
            </a:r>
            <a:r>
              <a:rPr lang="en" sz="1300">
                <a:solidFill>
                  <a:schemeClr val="dk2"/>
                </a:solidFill>
                <a:latin typeface="Roboto Medium"/>
                <a:ea typeface="Roboto Medium"/>
                <a:cs typeface="Roboto Medium"/>
                <a:sym typeface="Roboto Medium"/>
              </a:rPr>
              <a:t> </a:t>
            </a:r>
            <a:endParaRPr sz="1300">
              <a:solidFill>
                <a:schemeClr val="dk2"/>
              </a:solidFill>
              <a:latin typeface="Roboto Medium"/>
              <a:ea typeface="Roboto Medium"/>
              <a:cs typeface="Roboto Medium"/>
              <a:sym typeface="Roboto Medium"/>
            </a:endParaRPr>
          </a:p>
        </p:txBody>
      </p:sp>
      <p:pic>
        <p:nvPicPr>
          <p:cNvPr id="116" name="Google Shape;116;p18"/>
          <p:cNvPicPr preferRelativeResize="0"/>
          <p:nvPr/>
        </p:nvPicPr>
        <p:blipFill>
          <a:blip r:embed="rId4">
            <a:alphaModFix/>
          </a:blip>
          <a:stretch>
            <a:fillRect/>
          </a:stretch>
        </p:blipFill>
        <p:spPr>
          <a:xfrm>
            <a:off x="934711" y="934103"/>
            <a:ext cx="3514957" cy="2811437"/>
          </a:xfrm>
          <a:prstGeom prst="rect">
            <a:avLst/>
          </a:prstGeom>
          <a:noFill/>
          <a:ln>
            <a:noFill/>
          </a:ln>
        </p:spPr>
      </p:pic>
      <p:sp>
        <p:nvSpPr>
          <p:cNvPr id="117" name="Google Shape;117;p18"/>
          <p:cNvSpPr txBox="1"/>
          <p:nvPr/>
        </p:nvSpPr>
        <p:spPr>
          <a:xfrm>
            <a:off x="1276302" y="207004"/>
            <a:ext cx="6429000" cy="5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Roboto Serif"/>
                <a:ea typeface="Roboto Serif"/>
                <a:cs typeface="Roboto Serif"/>
                <a:sym typeface="Roboto Serif"/>
              </a:rPr>
              <a:t>Question: Is there a relationship between cost of an item and the delivery charges? Date and shipping?</a:t>
            </a:r>
            <a:endParaRPr b="1">
              <a:solidFill>
                <a:srgbClr val="666666"/>
              </a:solidFill>
              <a:latin typeface="Roboto Serif"/>
              <a:ea typeface="Roboto Serif"/>
              <a:cs typeface="Roboto Serif"/>
              <a:sym typeface="Roboto Serif"/>
            </a:endParaRPr>
          </a:p>
        </p:txBody>
      </p:sp>
      <p:cxnSp>
        <p:nvCxnSpPr>
          <p:cNvPr id="118" name="Google Shape;118;p18"/>
          <p:cNvCxnSpPr/>
          <p:nvPr/>
        </p:nvCxnSpPr>
        <p:spPr>
          <a:xfrm flipH="1" rot="10800000">
            <a:off x="2311336" y="768306"/>
            <a:ext cx="4272300" cy="12000"/>
          </a:xfrm>
          <a:prstGeom prst="straightConnector1">
            <a:avLst/>
          </a:prstGeom>
          <a:noFill/>
          <a:ln cap="flat" cmpd="sng" w="9525">
            <a:solidFill>
              <a:schemeClr val="dk2"/>
            </a:solidFill>
            <a:prstDash val="dash"/>
            <a:round/>
            <a:headEnd len="med" w="med" type="none"/>
            <a:tailEnd len="med" w="med" type="none"/>
          </a:ln>
        </p:spPr>
      </p:cxnSp>
      <p:sp>
        <p:nvSpPr>
          <p:cNvPr id="119" name="Google Shape;119;p18"/>
          <p:cNvSpPr/>
          <p:nvPr/>
        </p:nvSpPr>
        <p:spPr>
          <a:xfrm>
            <a:off x="4666000" y="4158625"/>
            <a:ext cx="3744600" cy="561300"/>
          </a:xfrm>
          <a:prstGeom prst="round2SameRect">
            <a:avLst>
              <a:gd fmla="val 16667" name="adj1"/>
              <a:gd fmla="val 0" name="adj2"/>
            </a:avLst>
          </a:prstGeom>
          <a:solidFill>
            <a:schemeClr val="lt1"/>
          </a:solidFill>
          <a:ln>
            <a:noFill/>
          </a:ln>
          <a:effectLst>
            <a:outerShdw blurRad="57150" rotWithShape="0" algn="bl" dir="342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8"/>
          <p:cNvSpPr txBox="1"/>
          <p:nvPr/>
        </p:nvSpPr>
        <p:spPr>
          <a:xfrm>
            <a:off x="4632548" y="4158623"/>
            <a:ext cx="3811500" cy="5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Roboto Serif Medium"/>
                <a:ea typeface="Roboto Serif Medium"/>
                <a:cs typeface="Roboto Serif Medium"/>
                <a:sym typeface="Roboto Serif Medium"/>
              </a:rPr>
              <a:t>The time of year and the impact it has on the cost of delivery people are willing to spend.</a:t>
            </a:r>
            <a:endParaRPr sz="1100">
              <a:solidFill>
                <a:schemeClr val="dk2"/>
              </a:solidFill>
              <a:latin typeface="Roboto Serif Medium"/>
              <a:ea typeface="Roboto Serif Medium"/>
              <a:cs typeface="Roboto Serif Medium"/>
              <a:sym typeface="Roboto Serif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50000">
              <a:srgbClr val="B7D4AB"/>
            </a:gs>
            <a:gs pos="100000">
              <a:srgbClr val="66AF74"/>
            </a:gs>
          </a:gsLst>
          <a:lin ang="5400012" scaled="0"/>
        </a:gradFill>
      </p:bgPr>
    </p:bg>
    <p:spTree>
      <p:nvGrpSpPr>
        <p:cNvPr id="124" name="Shape 124"/>
        <p:cNvGrpSpPr/>
        <p:nvPr/>
      </p:nvGrpSpPr>
      <p:grpSpPr>
        <a:xfrm>
          <a:off x="0" y="0"/>
          <a:ext cx="0" cy="0"/>
          <a:chOff x="0" y="0"/>
          <a:chExt cx="0" cy="0"/>
        </a:xfrm>
      </p:grpSpPr>
      <p:sp>
        <p:nvSpPr>
          <p:cNvPr id="125" name="Google Shape;125;p19"/>
          <p:cNvSpPr/>
          <p:nvPr/>
        </p:nvSpPr>
        <p:spPr>
          <a:xfrm>
            <a:off x="474375" y="212000"/>
            <a:ext cx="6503700" cy="4564200"/>
          </a:xfrm>
          <a:prstGeom prst="round2SameRect">
            <a:avLst>
              <a:gd fmla="val 16667" name="adj1"/>
              <a:gd fmla="val 0" name="adj2"/>
            </a:avLst>
          </a:prstGeom>
          <a:solidFill>
            <a:schemeClr val="lt1"/>
          </a:solidFill>
          <a:ln>
            <a:noFill/>
          </a:ln>
          <a:effectLst>
            <a:outerShdw blurRad="57150" rotWithShape="0" algn="bl" dir="342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6" name="Google Shape;126;p19"/>
          <p:cNvPicPr preferRelativeResize="0"/>
          <p:nvPr/>
        </p:nvPicPr>
        <p:blipFill>
          <a:blip r:embed="rId3">
            <a:alphaModFix/>
          </a:blip>
          <a:stretch>
            <a:fillRect/>
          </a:stretch>
        </p:blipFill>
        <p:spPr>
          <a:xfrm>
            <a:off x="846739" y="765001"/>
            <a:ext cx="5679724" cy="3705900"/>
          </a:xfrm>
          <a:prstGeom prst="rect">
            <a:avLst/>
          </a:prstGeom>
          <a:noFill/>
          <a:ln>
            <a:noFill/>
          </a:ln>
        </p:spPr>
      </p:pic>
      <p:sp>
        <p:nvSpPr>
          <p:cNvPr id="127" name="Google Shape;127;p19"/>
          <p:cNvSpPr/>
          <p:nvPr/>
        </p:nvSpPr>
        <p:spPr>
          <a:xfrm>
            <a:off x="6620025" y="1495325"/>
            <a:ext cx="2049600" cy="1880700"/>
          </a:xfrm>
          <a:prstGeom prst="foldedCorner">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9"/>
          <p:cNvSpPr txBox="1"/>
          <p:nvPr/>
        </p:nvSpPr>
        <p:spPr>
          <a:xfrm>
            <a:off x="6732500" y="1780675"/>
            <a:ext cx="1822800" cy="14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Roboto Serif Medium"/>
                <a:ea typeface="Roboto Serif Medium"/>
                <a:cs typeface="Roboto Serif Medium"/>
                <a:sym typeface="Roboto Serif Medium"/>
              </a:rPr>
              <a:t>Additionally: Are the delivery charge outliers explained by a certain time of year between gender?</a:t>
            </a:r>
            <a:r>
              <a:rPr b="1" lang="en" sz="1200">
                <a:solidFill>
                  <a:srgbClr val="666666"/>
                </a:solidFill>
                <a:latin typeface="Roboto Serif"/>
                <a:ea typeface="Roboto Serif"/>
                <a:cs typeface="Roboto Serif"/>
                <a:sym typeface="Roboto Serif"/>
              </a:rPr>
              <a:t> </a:t>
            </a:r>
            <a:endParaRPr b="1" sz="1200">
              <a:solidFill>
                <a:srgbClr val="666666"/>
              </a:solidFill>
              <a:latin typeface="Roboto Serif"/>
              <a:ea typeface="Roboto Serif"/>
              <a:cs typeface="Roboto Serif"/>
              <a:sym typeface="Rob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8E288"/>
            </a:gs>
            <a:gs pos="46000">
              <a:srgbClr val="3CDBD3"/>
            </a:gs>
            <a:gs pos="100000">
              <a:srgbClr val="FF8360"/>
            </a:gs>
            <a:gs pos="100000">
              <a:srgbClr val="00FFF5"/>
            </a:gs>
          </a:gsLst>
          <a:lin ang="5400012" scaled="0"/>
        </a:gradFill>
      </p:bgPr>
    </p:bg>
    <p:spTree>
      <p:nvGrpSpPr>
        <p:cNvPr id="132" name="Shape 132"/>
        <p:cNvGrpSpPr/>
        <p:nvPr/>
      </p:nvGrpSpPr>
      <p:grpSpPr>
        <a:xfrm>
          <a:off x="0" y="0"/>
          <a:ext cx="0" cy="0"/>
          <a:chOff x="0" y="0"/>
          <a:chExt cx="0" cy="0"/>
        </a:xfrm>
      </p:grpSpPr>
      <p:sp>
        <p:nvSpPr>
          <p:cNvPr id="133" name="Google Shape;133;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Points to talk about here</a:t>
            </a:r>
            <a:endParaRPr/>
          </a:p>
        </p:txBody>
      </p:sp>
      <p:pic>
        <p:nvPicPr>
          <p:cNvPr id="134" name="Google Shape;134;p20"/>
          <p:cNvPicPr preferRelativeResize="0"/>
          <p:nvPr/>
        </p:nvPicPr>
        <p:blipFill>
          <a:blip r:embed="rId3">
            <a:alphaModFix/>
          </a:blip>
          <a:stretch>
            <a:fillRect/>
          </a:stretch>
        </p:blipFill>
        <p:spPr>
          <a:xfrm>
            <a:off x="4259938" y="923050"/>
            <a:ext cx="4432225" cy="3527475"/>
          </a:xfrm>
          <a:prstGeom prst="rect">
            <a:avLst/>
          </a:prstGeom>
          <a:noFill/>
          <a:ln>
            <a:noFill/>
          </a:ln>
        </p:spPr>
      </p:pic>
      <p:sp>
        <p:nvSpPr>
          <p:cNvPr id="135" name="Google Shape;135;p20"/>
          <p:cNvSpPr txBox="1"/>
          <p:nvPr/>
        </p:nvSpPr>
        <p:spPr>
          <a:xfrm>
            <a:off x="4416250" y="4495750"/>
            <a:ext cx="4119600" cy="4755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i="1" lang="en" sz="1000">
                <a:solidFill>
                  <a:schemeClr val="dk1"/>
                </a:solidFill>
                <a:latin typeface="Courier New"/>
                <a:ea typeface="Courier New"/>
                <a:cs typeface="Courier New"/>
                <a:sym typeface="Courier New"/>
              </a:rPr>
              <a:t>This data visualization represents online purchase trends from the year 2019.</a:t>
            </a:r>
            <a:endParaRPr i="1" sz="1000">
              <a:solidFill>
                <a:schemeClr val="dk1"/>
              </a:solidFill>
              <a:latin typeface="Courier New"/>
              <a:ea typeface="Courier New"/>
              <a:cs typeface="Courier New"/>
              <a:sym typeface="Courier New"/>
            </a:endParaRPr>
          </a:p>
        </p:txBody>
      </p:sp>
      <p:sp>
        <p:nvSpPr>
          <p:cNvPr id="136" name="Google Shape;136;p20"/>
          <p:cNvSpPr txBox="1"/>
          <p:nvPr/>
        </p:nvSpPr>
        <p:spPr>
          <a:xfrm>
            <a:off x="365600" y="1079350"/>
            <a:ext cx="37053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FF9900"/>
                </a:solidFill>
                <a:latin typeface="Amatic SC"/>
                <a:ea typeface="Amatic SC"/>
                <a:cs typeface="Amatic SC"/>
                <a:sym typeface="Amatic SC"/>
              </a:rPr>
              <a:t>     Question</a:t>
            </a:r>
            <a:r>
              <a:rPr b="1" i="1" lang="en" sz="2100">
                <a:solidFill>
                  <a:schemeClr val="dk2"/>
                </a:solidFill>
                <a:latin typeface="Amatic SC"/>
                <a:ea typeface="Amatic SC"/>
                <a:cs typeface="Amatic SC"/>
                <a:sym typeface="Amatic SC"/>
              </a:rPr>
              <a:t>- </a:t>
            </a:r>
            <a:r>
              <a:rPr b="1" lang="en" sz="1800">
                <a:solidFill>
                  <a:schemeClr val="dk2"/>
                </a:solidFill>
                <a:latin typeface="Amatic SC"/>
                <a:ea typeface="Amatic SC"/>
                <a:cs typeface="Amatic SC"/>
                <a:sym typeface="Amatic SC"/>
              </a:rPr>
              <a:t>does location influence purchase frequency?</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rPr b="1" i="1" lang="en" sz="2100">
                <a:solidFill>
                  <a:srgbClr val="1155CC"/>
                </a:solidFill>
                <a:latin typeface="Amatic SC"/>
                <a:ea typeface="Amatic SC"/>
                <a:cs typeface="Amatic SC"/>
                <a:sym typeface="Amatic SC"/>
              </a:rPr>
              <a:t>My hypothesis</a:t>
            </a:r>
            <a:r>
              <a:rPr b="1" i="1" lang="en" sz="2100">
                <a:solidFill>
                  <a:schemeClr val="dk2"/>
                </a:solidFill>
                <a:latin typeface="Amatic SC"/>
                <a:ea typeface="Amatic SC"/>
                <a:cs typeface="Amatic SC"/>
                <a:sym typeface="Amatic SC"/>
              </a:rPr>
              <a:t>-</a:t>
            </a:r>
            <a:r>
              <a:rPr lang="en" sz="2100">
                <a:solidFill>
                  <a:schemeClr val="dk2"/>
                </a:solidFill>
                <a:latin typeface="Amatic SC"/>
                <a:ea typeface="Amatic SC"/>
                <a:cs typeface="Amatic SC"/>
                <a:sym typeface="Amatic SC"/>
              </a:rPr>
              <a:t> </a:t>
            </a:r>
            <a:r>
              <a:rPr b="1" lang="en" sz="1900">
                <a:solidFill>
                  <a:schemeClr val="dk2"/>
                </a:solidFill>
                <a:latin typeface="Amatic SC"/>
                <a:ea typeface="Amatic SC"/>
                <a:cs typeface="Amatic SC"/>
                <a:sym typeface="Amatic SC"/>
              </a:rPr>
              <a:t>I hypothesize that California will surpass the Northeast due to its large population and high propensity for e-commerce transactions</a:t>
            </a:r>
            <a:r>
              <a:rPr lang="en" sz="2100">
                <a:solidFill>
                  <a:schemeClr val="dk2"/>
                </a:solidFill>
                <a:latin typeface="Amatic SC"/>
                <a:ea typeface="Amatic SC"/>
                <a:cs typeface="Amatic SC"/>
                <a:sym typeface="Amatic SC"/>
              </a:rPr>
              <a:t>.</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rPr b="1" i="1" lang="en" sz="2100">
                <a:solidFill>
                  <a:srgbClr val="38761D"/>
                </a:solidFill>
                <a:latin typeface="Amatic SC"/>
                <a:ea typeface="Amatic SC"/>
                <a:cs typeface="Amatic SC"/>
                <a:sym typeface="Amatic SC"/>
              </a:rPr>
              <a:t>Answer</a:t>
            </a:r>
            <a:r>
              <a:rPr b="1" i="1" lang="en" sz="2100">
                <a:solidFill>
                  <a:srgbClr val="2F2F2F"/>
                </a:solidFill>
                <a:latin typeface="Amatic SC"/>
                <a:ea typeface="Amatic SC"/>
                <a:cs typeface="Amatic SC"/>
                <a:sym typeface="Amatic SC"/>
              </a:rPr>
              <a:t>- </a:t>
            </a:r>
            <a:r>
              <a:rPr lang="en" sz="1900">
                <a:latin typeface="Amatic SC"/>
                <a:ea typeface="Amatic SC"/>
                <a:cs typeface="Amatic SC"/>
                <a:sym typeface="Amatic SC"/>
              </a:rPr>
              <a:t>Looking at my dataset my hypothesis was incorrect. Who would’ve guessed?</a:t>
            </a:r>
            <a:endParaRPr sz="1900">
              <a:latin typeface="Amatic SC"/>
              <a:ea typeface="Amatic SC"/>
              <a:cs typeface="Amatic SC"/>
              <a:sym typeface="Amatic SC"/>
            </a:endParaRPr>
          </a:p>
          <a:p>
            <a:pPr indent="0" lvl="0" marL="0" rtl="0" algn="l">
              <a:spcBef>
                <a:spcPts val="0"/>
              </a:spcBef>
              <a:spcAft>
                <a:spcPts val="0"/>
              </a:spcAft>
              <a:buNone/>
            </a:pPr>
            <a:r>
              <a:t/>
            </a:r>
            <a:endParaRPr sz="21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a:p>
            <a:pPr indent="0" lvl="0" marL="0" rtl="0" algn="l">
              <a:spcBef>
                <a:spcPts val="0"/>
              </a:spcBef>
              <a:spcAft>
                <a:spcPts val="0"/>
              </a:spcAft>
              <a:buNone/>
            </a:pPr>
            <a:r>
              <a:t/>
            </a:r>
            <a:endParaRPr b="1" sz="1800">
              <a:solidFill>
                <a:schemeClr val="dk2"/>
              </a:solidFill>
              <a:latin typeface="Amatic SC"/>
              <a:ea typeface="Amatic SC"/>
              <a:cs typeface="Amatic SC"/>
              <a:sym typeface="Amatic SC"/>
            </a:endParaRPr>
          </a:p>
        </p:txBody>
      </p:sp>
      <p:sp>
        <p:nvSpPr>
          <p:cNvPr id="137" name="Google Shape;137;p20"/>
          <p:cNvSpPr txBox="1"/>
          <p:nvPr>
            <p:ph type="title"/>
          </p:nvPr>
        </p:nvSpPr>
        <p:spPr>
          <a:xfrm>
            <a:off x="311700" y="10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620">
                <a:solidFill>
                  <a:srgbClr val="38761D"/>
                </a:solidFill>
                <a:highlight>
                  <a:srgbClr val="8E7CC3"/>
                </a:highlight>
                <a:latin typeface="Comic Sans MS"/>
                <a:ea typeface="Comic Sans MS"/>
                <a:cs typeface="Comic Sans MS"/>
                <a:sym typeface="Comic Sans MS"/>
              </a:rPr>
              <a:t>Hypothesis and Visualization</a:t>
            </a:r>
            <a:endParaRPr i="1" sz="3620">
              <a:solidFill>
                <a:srgbClr val="38761D"/>
              </a:solidFill>
              <a:highlight>
                <a:srgbClr val="8E7CC3"/>
              </a:highlight>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360"/>
            </a:gs>
            <a:gs pos="52000">
              <a:srgbClr val="B97B6A"/>
            </a:gs>
            <a:gs pos="100000">
              <a:srgbClr val="E8E288"/>
            </a:gs>
          </a:gsLst>
          <a:lin ang="5400012" scaled="0"/>
        </a:gradFill>
      </p:bgPr>
    </p:bg>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1409" l="0" r="0" t="-1410"/>
          <a:stretch/>
        </p:blipFill>
        <p:spPr>
          <a:xfrm>
            <a:off x="197400" y="122276"/>
            <a:ext cx="5782024" cy="4515950"/>
          </a:xfrm>
          <a:prstGeom prst="rect">
            <a:avLst/>
          </a:prstGeom>
          <a:noFill/>
          <a:ln cap="flat" cmpd="sng" w="9525">
            <a:solidFill>
              <a:schemeClr val="dk2"/>
            </a:solidFill>
            <a:prstDash val="solid"/>
            <a:round/>
            <a:headEnd len="sm" w="sm" type="none"/>
            <a:tailEnd len="sm" w="sm" type="none"/>
          </a:ln>
        </p:spPr>
      </p:pic>
      <p:sp>
        <p:nvSpPr>
          <p:cNvPr id="143" name="Google Shape;143;p21"/>
          <p:cNvSpPr txBox="1"/>
          <p:nvPr>
            <p:ph idx="2" type="body"/>
          </p:nvPr>
        </p:nvSpPr>
        <p:spPr>
          <a:xfrm>
            <a:off x="6273225" y="523925"/>
            <a:ext cx="2384700" cy="2981400"/>
          </a:xfrm>
          <a:prstGeom prst="rect">
            <a:avLst/>
          </a:prstGeom>
        </p:spPr>
        <p:txBody>
          <a:bodyPr anchorCtr="0" anchor="t" bIns="91425" lIns="91425" spcFirstLastPara="1" rIns="91425" wrap="square" tIns="91425">
            <a:noAutofit/>
          </a:bodyPr>
          <a:lstStyle/>
          <a:p>
            <a:pPr indent="-342265" lvl="0" marL="457200" rtl="0" algn="l">
              <a:lnSpc>
                <a:spcPct val="105000"/>
              </a:lnSpc>
              <a:spcBef>
                <a:spcPts val="0"/>
              </a:spcBef>
              <a:spcAft>
                <a:spcPts val="0"/>
              </a:spcAft>
              <a:buSzPts val="1790"/>
              <a:buFont typeface="Amatic SC"/>
              <a:buChar char="●"/>
            </a:pPr>
            <a:r>
              <a:rPr b="1" lang="en" sz="1790">
                <a:latin typeface="Amatic SC"/>
                <a:ea typeface="Amatic SC"/>
                <a:cs typeface="Amatic SC"/>
                <a:sym typeface="Amatic SC"/>
              </a:rPr>
              <a:t>The data reveals a clear trend where apparel sales consistently are purchased more than any other product purchased.</a:t>
            </a:r>
            <a:endParaRPr b="1" sz="1790">
              <a:latin typeface="Amatic SC"/>
              <a:ea typeface="Amatic SC"/>
              <a:cs typeface="Amatic SC"/>
              <a:sym typeface="Amatic SC"/>
            </a:endParaRPr>
          </a:p>
          <a:p>
            <a:pPr indent="-342265" lvl="0" marL="457200" rtl="0" algn="l">
              <a:lnSpc>
                <a:spcPct val="105000"/>
              </a:lnSpc>
              <a:spcBef>
                <a:spcPts val="0"/>
              </a:spcBef>
              <a:spcAft>
                <a:spcPts val="0"/>
              </a:spcAft>
              <a:buSzPts val="1790"/>
              <a:buFont typeface="Amatic SC"/>
              <a:buChar char="●"/>
            </a:pPr>
            <a:r>
              <a:rPr b="1" lang="en" sz="1790">
                <a:latin typeface="Amatic SC"/>
                <a:ea typeface="Amatic SC"/>
                <a:cs typeface="Amatic SC"/>
                <a:sym typeface="Amatic SC"/>
              </a:rPr>
              <a:t>Smart home devices follow closely after.</a:t>
            </a:r>
            <a:endParaRPr b="1" sz="1790">
              <a:latin typeface="Amatic SC"/>
              <a:ea typeface="Amatic SC"/>
              <a:cs typeface="Amatic SC"/>
              <a:sym typeface="Amatic SC"/>
            </a:endParaRPr>
          </a:p>
          <a:p>
            <a:pPr indent="-342265" lvl="0" marL="457200" rtl="0" algn="l">
              <a:lnSpc>
                <a:spcPct val="105000"/>
              </a:lnSpc>
              <a:spcBef>
                <a:spcPts val="0"/>
              </a:spcBef>
              <a:spcAft>
                <a:spcPts val="0"/>
              </a:spcAft>
              <a:buSzPts val="1790"/>
              <a:buFont typeface="Amatic SC"/>
              <a:buChar char="●"/>
            </a:pPr>
            <a:r>
              <a:rPr b="1" lang="en" sz="1790">
                <a:latin typeface="Amatic SC"/>
                <a:ea typeface="Amatic SC"/>
                <a:cs typeface="Amatic SC"/>
                <a:sym typeface="Amatic SC"/>
              </a:rPr>
              <a:t>Finally, the higher purchase of office supplies in Chicago than California may indicate a greater level of business activity or office demand in Chicago.</a:t>
            </a:r>
            <a:endParaRPr b="1" sz="1790">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