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B150-3DD2-4E70-8E71-0C1FDA0C5342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mpler.readthedocs.io/en/late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httpx.org/" TargetMode="External"/><Relationship Id="rId2" Type="http://schemas.openxmlformats.org/officeDocument/2006/relationships/hyperlink" Target="https://requests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blog.skillfactory.ru/glossary/asinhronnoe-programmirovani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skillfactory.ru/glossary/fla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ich.readthedocs.io/en/stable/introduc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oguru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dateparser.readthedocs.io/en/latest/index.html" TargetMode="Externa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9086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Лекция 10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Денисенко Владимир Владимирович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92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FECF4-E187-4C6C-83DB-AEC49527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562074"/>
          </a:xfrm>
        </p:spPr>
        <p:txBody>
          <a:bodyPr>
            <a:normAutofit fontScale="90000"/>
          </a:bodyPr>
          <a:lstStyle/>
          <a:p>
            <a:pPr marL="457200" lvl="1" algn="l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en-US" sz="24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</a:t>
            </a:r>
            <a:r>
              <a:rPr lang="en-US" sz="24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-spy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4E7683-2462-4C7F-B210-71E9A8C0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53727"/>
            <a:ext cx="6134100" cy="2257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0CA847-08AC-415E-81FF-4A00EEF061B9}"/>
              </a:ext>
            </a:extLst>
          </p:cNvPr>
          <p:cNvSpPr txBox="1"/>
          <p:nvPr/>
        </p:nvSpPr>
        <p:spPr>
          <a:xfrm>
            <a:off x="323528" y="3068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Данные, выводимые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py-spy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режиме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endParaRPr lang="ru-RU" dirty="0"/>
          </a:p>
        </p:txBody>
      </p:sp>
      <p:pic>
        <p:nvPicPr>
          <p:cNvPr id="12" name="Рисунок 11" descr="Данные, выводимые py-spy в режиме top">
            <a:extLst>
              <a:ext uri="{FF2B5EF4-FFF2-40B4-BE49-F238E27FC236}">
                <a16:creationId xmlns:a16="http://schemas.microsoft.com/office/drawing/2014/main" id="{AA8D715D-F394-465A-8041-DC9EA54339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0" y="3746848"/>
            <a:ext cx="6881208" cy="205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0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0BFB9DD-23A6-4C1A-AC68-630612DF8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0854"/>
            <a:ext cx="28488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line_profiler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A7A4ED-AF8B-4556-BA9D-11D44988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7D04-F7D8-4A78-A450-3263380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562074"/>
          </a:xfrm>
        </p:spPr>
        <p:txBody>
          <a:bodyPr>
            <a:normAutofit/>
          </a:bodyPr>
          <a:lstStyle/>
          <a:p>
            <a:pPr algn="l"/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Pympler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21F1D-3F74-47EB-883A-A158CE3B9B02}"/>
              </a:ext>
            </a:extLst>
          </p:cNvPr>
          <p:cNvSpPr txBox="1"/>
          <p:nvPr/>
        </p:nvSpPr>
        <p:spPr>
          <a:xfrm>
            <a:off x="179512" y="723757"/>
            <a:ext cx="8784976" cy="6134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asizeof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предоставляет нам различные методы измерения размера объектов.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classtracker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предоставляет нам методы для мониторинга использования памяти объектами, созданными определяемыми пользователем классами.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classtracker_stats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позволяет нам </a:t>
            </a:r>
            <a:r>
              <a:rPr lang="ru-RU" sz="1400" dirty="0" err="1">
                <a:solidFill>
                  <a:srgbClr val="C7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classtracker</a:t>
            </a:r>
            <a:r>
              <a:rPr lang="ru-RU" sz="1600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-разному форматировать данные, полученные с помощью модуля.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tracker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позволяет нам отслеживать изменения в общей памяти с течением времени.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muppy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позволяет нам отслеживать использование памяти списком объектов с течением времени.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garbagegraph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этот модуль позволяет нам анализировать объекты, которые создают эталонный цикл, поэтому его трудно собрать сборщиком мусора.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refbrowser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позволяет нам выполнять древовидное исследование </a:t>
            </a:r>
            <a:r>
              <a:rPr lang="ru-RU" sz="1600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рефереров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объектов.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refgraph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предоставляет способы иллюстрировать объекты и их ссылки в виде ориентированных графов. Он может даже генерировать графические ориентированные графы.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предоставляет функции для суммирования информации для списка объектов.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23B93-3A15-49B6-ADD4-5FCC6892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6543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0645F-C127-4C75-8737-E0EC1C6C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 fontAlgn="base" latinLnBrk="0"/>
            <a:r>
              <a:rPr lang="ru-RU" sz="2400" b="1" i="0" u="none" strike="noStrike" dirty="0">
                <a:solidFill>
                  <a:schemeClr val="accent1"/>
                </a:solidFill>
                <a:effectLst/>
                <a:latin typeface="var(--stk-f--b_family)"/>
              </a:rPr>
              <a:t>Для работы с приложениями</a:t>
            </a:r>
            <a:endParaRPr lang="ru-RU" sz="2400" b="1" i="0" u="none" strike="noStrike" dirty="0">
              <a:solidFill>
                <a:schemeClr val="accent1"/>
              </a:solidFill>
              <a:effectLst/>
              <a:latin typeface="var(--stk-f_family)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32DB37-62FE-4666-98ED-65AD91F6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80183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B287B-6A53-40A5-B477-93EA31D07F42}"/>
              </a:ext>
            </a:extLst>
          </p:cNvPr>
          <p:cNvSpPr txBox="1"/>
          <p:nvPr/>
        </p:nvSpPr>
        <p:spPr>
          <a:xfrm>
            <a:off x="563212" y="8367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Requests</a:t>
            </a:r>
            <a:r>
              <a:rPr lang="ru-RU" sz="1800" b="1" u="none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u="none" strike="noStrike" dirty="0"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смотри лекцию 9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BFDAC-0C2D-42BC-B9E8-6D7F1803C2B0}"/>
              </a:ext>
            </a:extLst>
          </p:cNvPr>
          <p:cNvSpPr txBox="1"/>
          <p:nvPr/>
        </p:nvSpPr>
        <p:spPr>
          <a:xfrm>
            <a:off x="448314" y="1284715"/>
            <a:ext cx="8372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dirty="0">
                <a:effectLst/>
                <a:latin typeface="var(--stk-f--b_family)"/>
                <a:hlinkClick r:id="rId3"/>
              </a:rPr>
              <a:t>HTTPX</a:t>
            </a:r>
            <a:r>
              <a:rPr lang="ru-RU" b="1" i="0" u="none" strike="noStrike" dirty="0">
                <a:solidFill>
                  <a:srgbClr val="2C3142"/>
                </a:solidFill>
                <a:effectLst/>
                <a:latin typeface="var(--stk-f--b_family)"/>
              </a:rPr>
              <a:t>.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 Расширение для </a:t>
            </a:r>
            <a:r>
              <a:rPr lang="ru-RU" b="0" i="0" dirty="0" err="1">
                <a:solidFill>
                  <a:srgbClr val="2C3142"/>
                </a:solidFill>
                <a:effectLst/>
                <a:latin typeface="Rubik"/>
              </a:rPr>
              <a:t>Requests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. Оно поддерживает все функции библиотеки, помогает работать с HTTP и</a:t>
            </a:r>
            <a:r>
              <a:rPr lang="ru-RU" dirty="0">
                <a:solidFill>
                  <a:srgbClr val="2C3142"/>
                </a:solidFill>
                <a:latin typeface="Rubik"/>
              </a:rPr>
              <a:t> </a:t>
            </a:r>
            <a:r>
              <a:rPr lang="ru-RU" dirty="0">
                <a:solidFill>
                  <a:srgbClr val="2C3142"/>
                </a:solidFill>
                <a:latin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асинхронностью</a:t>
            </a:r>
            <a:r>
              <a:rPr lang="ru-RU" dirty="0">
                <a:solidFill>
                  <a:srgbClr val="2C3142"/>
                </a:solidFill>
                <a:latin typeface="Rubik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8CA7F-6CAB-4ECF-818F-0A13C561F9A3}"/>
              </a:ext>
            </a:extLst>
          </p:cNvPr>
          <p:cNvSpPr txBox="1"/>
          <p:nvPr/>
        </p:nvSpPr>
        <p:spPr>
          <a:xfrm>
            <a:off x="428577" y="19310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6464E"/>
                </a:solidFill>
                <a:effectLst/>
                <a:latin typeface="Roboto Mono"/>
              </a:rPr>
              <a:t>pip install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/>
              </a:rPr>
              <a:t>httpx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6CE22AF-48FC-4051-88DA-790426926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17" y="2259756"/>
            <a:ext cx="5781675" cy="2076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89CA3D-3FDA-485F-ABBD-6713988FA28F}"/>
              </a:ext>
            </a:extLst>
          </p:cNvPr>
          <p:cNvSpPr txBox="1"/>
          <p:nvPr/>
        </p:nvSpPr>
        <p:spPr>
          <a:xfrm>
            <a:off x="292092" y="4473597"/>
            <a:ext cx="84233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Широко совместимый с запросами API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Стандартный синхронный интерфейс, но с поддержкой асинхронности, если вам это нужно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Поддержка HTTP/1.1 и HTTP/2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Возможность делать запросы непосредственно к приложениям WSGI или приложениям ASGI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Везде строгие тайм-ауты.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Полностью введите аннотации.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100% тестовое покрытие.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Плюс все стандартные функции </a:t>
            </a:r>
            <a:r>
              <a:rPr lang="ru-RU" sz="1600" dirty="0" err="1"/>
              <a:t>requests</a:t>
            </a:r>
            <a:r>
              <a:rPr lang="ru-RU" sz="1600" dirty="0"/>
              <a:t>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0B416-38A1-4E02-A21B-F24DD9C0A4C9}"/>
              </a:ext>
            </a:extLst>
          </p:cNvPr>
          <p:cNvSpPr txBox="1"/>
          <p:nvPr/>
        </p:nvSpPr>
        <p:spPr>
          <a:xfrm>
            <a:off x="4368327" y="18792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https://www.python-httpx.org/</a:t>
            </a:r>
          </a:p>
        </p:txBody>
      </p:sp>
    </p:spTree>
    <p:extLst>
      <p:ext uri="{BB962C8B-B14F-4D97-AF65-F5344CB8AC3E}">
        <p14:creationId xmlns:p14="http://schemas.microsoft.com/office/powerpoint/2010/main" val="353664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5A544-413F-49F8-88CE-FFFFFB4B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ru-RU" sz="2800" u="sng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Retrying</a:t>
            </a:r>
            <a:endParaRPr lang="ru-RU" sz="6000" u="sng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EC40D-9CBE-4E55-A324-5D0EA9D6AC57}"/>
              </a:ext>
            </a:extLst>
          </p:cNvPr>
          <p:cNvSpPr txBox="1"/>
          <p:nvPr/>
        </p:nvSpPr>
        <p:spPr>
          <a:xfrm>
            <a:off x="395536" y="10529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C3142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Автоматизирует повторные вызовы.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8CD709-52F2-4DC8-873E-BBA49823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5114925" cy="2219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E579E9-B67A-456A-8724-F3426D00981E}"/>
              </a:ext>
            </a:extLst>
          </p:cNvPr>
          <p:cNvSpPr txBox="1"/>
          <p:nvPr/>
        </p:nvSpPr>
        <p:spPr>
          <a:xfrm>
            <a:off x="395536" y="14580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pip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retrying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26894E-566F-4A6C-AE76-E522AA09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" y="4345197"/>
            <a:ext cx="7119420" cy="82120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144EC91-8928-4966-88AC-A4F287E6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332758"/>
            <a:ext cx="4377776" cy="10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F16FA-4242-43EF-B763-A2640D84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706090"/>
          </a:xfrm>
        </p:spPr>
        <p:txBody>
          <a:bodyPr>
            <a:normAutofit/>
          </a:bodyPr>
          <a:lstStyle/>
          <a:p>
            <a:pPr marL="457200" lvl="1">
              <a:lnSpc>
                <a:spcPct val="150000"/>
              </a:lnSpc>
              <a:buClr>
                <a:srgbClr val="4F81BD"/>
              </a:buClr>
              <a:buSzPts val="1800"/>
            </a:pPr>
            <a:r>
              <a:rPr lang="ru-RU" sz="1800" b="1" dirty="0">
                <a:solidFill>
                  <a:schemeClr val="accent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Dramatiq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ru-RU" sz="1800" b="1" dirty="0">
                <a:solidFill>
                  <a:schemeClr val="accent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accent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Celery</a:t>
            </a:r>
            <a:endParaRPr lang="ru-RU" sz="1800" b="1" u="sng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F91AF-05B9-483E-B1BB-1B703DE9F313}"/>
              </a:ext>
            </a:extLst>
          </p:cNvPr>
          <p:cNvSpPr txBox="1"/>
          <p:nvPr/>
        </p:nvSpPr>
        <p:spPr>
          <a:xfrm>
            <a:off x="683568" y="9807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 install celery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DB6C93-C42A-4BF2-B12F-4F60FDB1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5210175" cy="1504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FF4468-896A-47A1-8906-D399D66A9661}"/>
              </a:ext>
            </a:extLst>
          </p:cNvPr>
          <p:cNvSpPr txBox="1"/>
          <p:nvPr/>
        </p:nvSpPr>
        <p:spPr>
          <a:xfrm>
            <a:off x="323528" y="4626941"/>
            <a:ext cx="67687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Активно разрабатывается и используется в производстве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Отличная документация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Автоматическая перезагрузка кода ваших задач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Поддержка </a:t>
            </a:r>
            <a:r>
              <a:rPr lang="ru-RU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Redis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RabbitMQ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Понятный исходный код, который позволяет сообществу развивать библиотеку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245F4-E848-465E-8522-972C7087E2D2}"/>
              </a:ext>
            </a:extLst>
          </p:cNvPr>
          <p:cNvSpPr txBox="1"/>
          <p:nvPr/>
        </p:nvSpPr>
        <p:spPr>
          <a:xfrm>
            <a:off x="587883" y="33417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accent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Dramatiq 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AB7B9-B87C-4E2B-90D1-ED0D6E70B88E}"/>
              </a:ext>
            </a:extLst>
          </p:cNvPr>
          <p:cNvSpPr txBox="1"/>
          <p:nvPr/>
        </p:nvSpPr>
        <p:spPr>
          <a:xfrm>
            <a:off x="457200" y="36450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dramatiq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4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87246-C203-4F8A-BB57-C155BA4F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162472" cy="706090"/>
          </a:xfrm>
        </p:spPr>
        <p:txBody>
          <a:bodyPr>
            <a:normAutofit/>
          </a:bodyPr>
          <a:lstStyle/>
          <a:p>
            <a:r>
              <a:rPr lang="ru-RU" sz="3200" u="sng" dirty="0" err="1">
                <a:solidFill>
                  <a:srgbClr val="2C3142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Flask</a:t>
            </a:r>
            <a:endParaRPr lang="ru-RU" sz="8000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B45AFB-0DDB-401C-A72E-1076A8FF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3770362" cy="2489739"/>
          </a:xfrm>
          <a:prstGeom prst="rect">
            <a:avLst/>
          </a:prstGeom>
        </p:spPr>
      </p:pic>
      <p:pic>
        <p:nvPicPr>
          <p:cNvPr id="13" name="Рисунок 12" descr="Hello World во фреймворке Flask ">
            <a:extLst>
              <a:ext uri="{FF2B5EF4-FFF2-40B4-BE49-F238E27FC236}">
                <a16:creationId xmlns:a16="http://schemas.microsoft.com/office/drawing/2014/main" id="{A4B9E015-20B8-4745-B8D9-F3A097E975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3265170" cy="1772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1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2DFD0-191C-4527-A852-11B6C8ED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8" y="476672"/>
            <a:ext cx="7931224" cy="346050"/>
          </a:xfrm>
        </p:spPr>
        <p:txBody>
          <a:bodyPr>
            <a:noAutofit/>
          </a:bodyPr>
          <a:lstStyle/>
          <a:p>
            <a:pPr algn="l" fontAlgn="base" latinLnBrk="0"/>
            <a:r>
              <a:rPr lang="ru-RU" sz="2000" b="1" i="0" u="none" strike="noStrike" dirty="0">
                <a:solidFill>
                  <a:schemeClr val="accent1"/>
                </a:solidFill>
                <a:effectLst/>
                <a:latin typeface="var(--stk-f--b_family)"/>
              </a:rPr>
              <a:t>Для логирования, обработки и форматирования данных</a:t>
            </a:r>
            <a:endParaRPr lang="ru-RU" sz="2000" b="1" i="0" u="none" strike="noStrike" dirty="0">
              <a:solidFill>
                <a:schemeClr val="accent1"/>
              </a:solidFill>
              <a:effectLst/>
              <a:latin typeface="var(--stk-f_famil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5B360-D60B-4385-BA38-6E6D6CB7DF27}"/>
              </a:ext>
            </a:extLst>
          </p:cNvPr>
          <p:cNvSpPr txBox="1"/>
          <p:nvPr/>
        </p:nvSpPr>
        <p:spPr>
          <a:xfrm>
            <a:off x="606388" y="12687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pip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Rich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BC8B9-DA41-4565-8837-2A4869C09101}"/>
              </a:ext>
            </a:extLst>
          </p:cNvPr>
          <p:cNvSpPr txBox="1"/>
          <p:nvPr/>
        </p:nvSpPr>
        <p:spPr>
          <a:xfrm>
            <a:off x="467544" y="8879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none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Rich</a:t>
            </a:r>
            <a:endParaRPr lang="ru-RU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5B6AE8D-E7E8-42F4-A97B-DDE61336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60717"/>
            <a:ext cx="219573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7B7B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34CC3F7-B288-4CBA-81B5-160D2032296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2"/>
          <a:stretch/>
        </p:blipFill>
        <p:spPr bwMode="auto">
          <a:xfrm>
            <a:off x="323528" y="2348880"/>
            <a:ext cx="8352928" cy="4320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431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18316-2A27-4D26-949C-92E016B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57199"/>
          </a:xfrm>
        </p:spPr>
        <p:txBody>
          <a:bodyPr>
            <a:noAutofit/>
          </a:bodyPr>
          <a:lstStyle/>
          <a:p>
            <a:pPr algn="l"/>
            <a:r>
              <a:rPr lang="ru-RU" sz="2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Rich на Python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C8EE2D-266F-4C41-A331-5D01CF59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3DDFCF-2C7E-4419-9945-CD9EAA37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8" y="836712"/>
            <a:ext cx="4981575" cy="2876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796191-2656-4B4F-980D-7ABE799A004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0"/>
          <a:stretch/>
        </p:blipFill>
        <p:spPr bwMode="auto">
          <a:xfrm>
            <a:off x="468047" y="4221088"/>
            <a:ext cx="6275040" cy="12241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62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73BCB-ACD9-444B-92E8-D587E298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643192" cy="457199"/>
          </a:xfrm>
        </p:spPr>
        <p:txBody>
          <a:bodyPr>
            <a:normAutofit/>
          </a:bodyPr>
          <a:lstStyle/>
          <a:p>
            <a:pPr algn="l"/>
            <a:r>
              <a:rPr lang="en-US" sz="1200" b="1" i="0" dirty="0">
                <a:effectLst/>
                <a:latin typeface="Consolas" panose="020B0609020204030204" pitchFamily="49" charset="0"/>
              </a:rPr>
              <a:t>Pip</a:t>
            </a:r>
            <a:r>
              <a:rPr lang="ru-RU" sz="1200" b="1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install </a:t>
            </a:r>
            <a:r>
              <a:rPr lang="en-US" sz="1200" b="1" i="0" dirty="0" err="1">
                <a:effectLst/>
                <a:latin typeface="Consolas" panose="020B0609020204030204" pitchFamily="49" charset="0"/>
              </a:rPr>
              <a:t>loguru</a:t>
            </a:r>
            <a:endParaRPr lang="ru-RU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F6D68-DD42-4FA0-B800-62E711B8B2D8}"/>
              </a:ext>
            </a:extLst>
          </p:cNvPr>
          <p:cNvSpPr txBox="1"/>
          <p:nvPr/>
        </p:nvSpPr>
        <p:spPr>
          <a:xfrm>
            <a:off x="395536" y="26935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Loguru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E79A25-6956-40E3-A852-38C177B8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86330"/>
            <a:ext cx="4565391" cy="58648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94CBEA2-5A69-446C-AE19-64F4F2F3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" y="2228124"/>
            <a:ext cx="9144000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EED225-12A3-4659-AB3F-A58A7F39A115}"/>
              </a:ext>
            </a:extLst>
          </p:cNvPr>
          <p:cNvSpPr txBox="1"/>
          <p:nvPr/>
        </p:nvSpPr>
        <p:spPr>
          <a:xfrm>
            <a:off x="382220" y="2924216"/>
            <a:ext cx="4585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Dateparser</a:t>
            </a:r>
            <a:r>
              <a:rPr lang="ru-RU" sz="2400" b="1" dirty="0">
                <a:solidFill>
                  <a:srgbClr val="2C3142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C0349F4-11B7-4901-9E68-39A6F9F2C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20" y="3803811"/>
            <a:ext cx="48196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D0FEA8B-9770-411A-8901-E1DE9A71AE85}"/>
              </a:ext>
            </a:extLst>
          </p:cNvPr>
          <p:cNvSpPr txBox="1"/>
          <p:nvPr/>
        </p:nvSpPr>
        <p:spPr>
          <a:xfrm>
            <a:off x="683568" y="186343"/>
            <a:ext cx="806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Профилирование Python-программ и анализ их производительности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BE301-3678-47E8-B734-1B1CFFED6125}"/>
              </a:ext>
            </a:extLst>
          </p:cNvPr>
          <p:cNvSpPr txBox="1"/>
          <p:nvPr/>
        </p:nvSpPr>
        <p:spPr>
          <a:xfrm>
            <a:off x="323528" y="764704"/>
            <a:ext cx="806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Профилирование — это неотъемлемая часть любых работ по оптимизации кода или производительности программ. </a:t>
            </a:r>
            <a:endParaRPr lang="ru-RU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D255ABF-60EE-4E5F-B6E6-3C238617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6" y="1528718"/>
            <a:ext cx="1215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cProfile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3293064-B1CB-47F0-AB44-4FECABF8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375770"/>
            <a:ext cx="3384376" cy="223010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2FBB821-67DA-4D23-B03C-D719F539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3634038"/>
            <a:ext cx="6606480" cy="3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04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359</Words>
  <Application>Microsoft Office PowerPoint</Application>
  <PresentationFormat>Экран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9" baseType="lpstr">
      <vt:lpstr>-apple-system</vt:lpstr>
      <vt:lpstr>Arial</vt:lpstr>
      <vt:lpstr>Calibri</vt:lpstr>
      <vt:lpstr>Consolas</vt:lpstr>
      <vt:lpstr>Courier New</vt:lpstr>
      <vt:lpstr>Fira Sans</vt:lpstr>
      <vt:lpstr>Open Sans</vt:lpstr>
      <vt:lpstr>Roboto Mono</vt:lpstr>
      <vt:lpstr>Rubik</vt:lpstr>
      <vt:lpstr>Segoe UI</vt:lpstr>
      <vt:lpstr>stk</vt:lpstr>
      <vt:lpstr>Symbol</vt:lpstr>
      <vt:lpstr>Times New Roman</vt:lpstr>
      <vt:lpstr>var(--stk-f_family)</vt:lpstr>
      <vt:lpstr>var(--stk-f--b_family)</vt:lpstr>
      <vt:lpstr>Тема Office</vt:lpstr>
      <vt:lpstr>Основы программирования Лекция 10     Денисенко Владимир Владимирович  </vt:lpstr>
      <vt:lpstr>Для работы с приложениями</vt:lpstr>
      <vt:lpstr>Retrying</vt:lpstr>
      <vt:lpstr>Dramatiq vs Celery</vt:lpstr>
      <vt:lpstr>Flask</vt:lpstr>
      <vt:lpstr>Для логирования, обработки и форматирования данных</vt:lpstr>
      <vt:lpstr>Rich на Python</vt:lpstr>
      <vt:lpstr>Pip install loguru</vt:lpstr>
      <vt:lpstr>Презентация PowerPoint</vt:lpstr>
      <vt:lpstr>Py-spy</vt:lpstr>
      <vt:lpstr>line_profiler  </vt:lpstr>
      <vt:lpstr>Pympler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Лекция 1</dc:title>
  <dc:creator>Пользователь Windows</dc:creator>
  <cp:lastModifiedBy>vvd</cp:lastModifiedBy>
  <cp:revision>70</cp:revision>
  <dcterms:created xsi:type="dcterms:W3CDTF">2019-09-04T07:00:51Z</dcterms:created>
  <dcterms:modified xsi:type="dcterms:W3CDTF">2022-11-03T07:55:36Z</dcterms:modified>
</cp:coreProperties>
</file>