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6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mpler.readthedocs.io/en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responses/0.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freezegu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aker.readthedocs.io/en/ma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oryboy.readthedocs.io/en/stabl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" TargetMode="External"/><Relationship Id="rId3" Type="http://schemas.openxmlformats.org/officeDocument/2006/relationships/hyperlink" Target="https://scipy.org/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11" Type="http://schemas.openxmlformats.org/officeDocument/2006/relationships/hyperlink" Target="https://opencv.org/" TargetMode="External"/><Relationship Id="rId5" Type="http://schemas.openxmlformats.org/officeDocument/2006/relationships/hyperlink" Target="https://python-pillow.org/" TargetMode="External"/><Relationship Id="rId10" Type="http://schemas.openxmlformats.org/officeDocument/2006/relationships/hyperlink" Target="https://pypi.org/project/pymystem3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pymorphy2.readthedoc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oguru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dateparser.readthedocs.io/en/latest/index.html" TargetMode="Externa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Лекция 11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ECF4-E187-4C6C-83DB-AEC49527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 fontScale="90000"/>
          </a:bodyPr>
          <a:lstStyle/>
          <a:p>
            <a:pPr marL="457200" lvl="1" algn="l">
              <a:lnSpc>
                <a:spcPct val="150000"/>
              </a:lnSpc>
              <a:buClr>
                <a:srgbClr val="4F81BD"/>
              </a:buClr>
              <a:buSzPts val="1400"/>
            </a:pPr>
            <a:r>
              <a:rPr lang="en-US" sz="2400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en-US" sz="24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-spy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4E7683-2462-4C7F-B210-71E9A8C0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53727"/>
            <a:ext cx="6134100" cy="2257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CA847-08AC-415E-81FF-4A00EEF061B9}"/>
              </a:ext>
            </a:extLst>
          </p:cNvPr>
          <p:cNvSpPr txBox="1"/>
          <p:nvPr/>
        </p:nvSpPr>
        <p:spPr>
          <a:xfrm>
            <a:off x="323528" y="3068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Данные, выводимые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py-spy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режиме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endParaRPr lang="ru-RU" dirty="0"/>
          </a:p>
        </p:txBody>
      </p:sp>
      <p:pic>
        <p:nvPicPr>
          <p:cNvPr id="12" name="Рисунок 11" descr="Данные, выводимые py-spy в режиме top">
            <a:extLst>
              <a:ext uri="{FF2B5EF4-FFF2-40B4-BE49-F238E27FC236}">
                <a16:creationId xmlns:a16="http://schemas.microsoft.com/office/drawing/2014/main" id="{AA8D715D-F394-465A-8041-DC9EA54339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0" y="3746848"/>
            <a:ext cx="6881208" cy="205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0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0BFB9DD-23A6-4C1A-AC68-630612DF8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0854"/>
            <a:ext cx="2848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line_profiler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A7A4ED-AF8B-4556-BA9D-11D44988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7D04-F7D8-4A78-A450-3263380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2074"/>
          </a:xfrm>
        </p:spPr>
        <p:txBody>
          <a:bodyPr>
            <a:normAutofit/>
          </a:bodyPr>
          <a:lstStyle/>
          <a:p>
            <a:pPr algn="l"/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Pympler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21F1D-3F74-47EB-883A-A158CE3B9B02}"/>
              </a:ext>
            </a:extLst>
          </p:cNvPr>
          <p:cNvSpPr txBox="1"/>
          <p:nvPr/>
        </p:nvSpPr>
        <p:spPr>
          <a:xfrm>
            <a:off x="179512" y="723757"/>
            <a:ext cx="8784976" cy="6134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asizeof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нам различные методы измерения размера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classtracker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нам методы для мониторинга использования памяти объектами, созданными определяемыми пользователем классами.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classtracker_stats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 </a:t>
            </a:r>
            <a:r>
              <a:rPr lang="ru-RU" sz="140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classtracker</a:t>
            </a:r>
            <a:r>
              <a:rPr lang="ru-RU" sz="1600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-разному форматировать данные, полученные с помощью модуля.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отслеживать изменения в общей памяти с течением времени.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muppy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отслеживать использование памяти списком объектов с течением времени.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garbagegraph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этот модуль позволяет нам анализировать объекты, которые создают эталонный цикл, поэтому его трудно собрать сборщиком мусора.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refbrowser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позволяет нам выполнять древовидное исследование </a:t>
            </a:r>
            <a:r>
              <a:rPr lang="ru-RU" sz="1600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рефереров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6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refgraph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способы иллюстрировать объекты и их ссылки в виде ориентированных графов. Он может даже генерировать графические ориентированные графы.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b="1" dirty="0" err="1">
                <a:solidFill>
                  <a:srgbClr val="343A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r>
              <a:rPr lang="ru-RU" sz="1600" dirty="0">
                <a:solidFill>
                  <a:srgbClr val="343A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этот модуль предоставляет функции для суммирования информации для списка объектов.</a:t>
            </a:r>
            <a:endParaRPr lang="ru-RU" sz="1400" dirty="0">
              <a:solidFill>
                <a:srgbClr val="343A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23B93-3A15-49B6-ADD4-5FCC6892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6543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645F-C127-4C75-8737-E0EC1C6C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sz="2400" b="1" i="0" u="none" strike="noStrike" dirty="0">
                <a:solidFill>
                  <a:schemeClr val="accent1"/>
                </a:solidFill>
                <a:effectLst/>
                <a:latin typeface="var(--stk-f--b_family)"/>
              </a:rPr>
              <a:t>Для работы с приложениями</a:t>
            </a:r>
            <a:endParaRPr lang="ru-RU" sz="2400" b="1" i="0" u="none" strike="noStrike" dirty="0">
              <a:solidFill>
                <a:schemeClr val="accent1"/>
              </a:solidFill>
              <a:effectLst/>
              <a:latin typeface="var(--stk-f_family)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2B855D-7775-4D66-AC65-3F1B03C9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359646" cy="396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A35130-52C7-44FE-80BD-24E46FE4C4B1}"/>
              </a:ext>
            </a:extLst>
          </p:cNvPr>
          <p:cNvSpPr txBox="1"/>
          <p:nvPr/>
        </p:nvSpPr>
        <p:spPr>
          <a:xfrm>
            <a:off x="429683" y="122346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Responses</a:t>
            </a:r>
            <a:r>
              <a:rPr lang="ru-RU" sz="2400" b="1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34678-A380-4A18-91BB-8F589963407F}"/>
              </a:ext>
            </a:extLst>
          </p:cNvPr>
          <p:cNvSpPr txBox="1"/>
          <p:nvPr/>
        </p:nvSpPr>
        <p:spPr>
          <a:xfrm>
            <a:off x="457200" y="1832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 pip install </a:t>
            </a:r>
            <a:r>
              <a:rPr lang="en-US" i="1" dirty="0">
                <a:solidFill>
                  <a:srgbClr val="000000"/>
                </a:solidFill>
                <a:latin typeface="-apple-system"/>
              </a:rPr>
              <a:t>Responses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6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A544-413F-49F8-88CE-FFFFFB4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ru-RU" sz="32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Freezegun</a:t>
            </a:r>
            <a:endParaRPr lang="ru-RU" sz="8800" u="sng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87844B-372A-4C52-8EEE-418F458B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8670920" cy="3384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8B8B1D-1182-4BDD-8349-DC90BFC1A12C}"/>
              </a:ext>
            </a:extLst>
          </p:cNvPr>
          <p:cNvSpPr txBox="1"/>
          <p:nvPr/>
        </p:nvSpPr>
        <p:spPr>
          <a:xfrm>
            <a:off x="457200" y="9714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-apple-system"/>
              </a:rPr>
              <a:t> pip install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en-US" i="1" dirty="0" err="1">
                <a:solidFill>
                  <a:srgbClr val="000000"/>
                </a:solidFill>
                <a:latin typeface="-apple-system"/>
              </a:rPr>
              <a:t>reezegun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AEE27A-636D-4127-BB04-B80A1165E9A9}"/>
              </a:ext>
            </a:extLst>
          </p:cNvPr>
          <p:cNvSpPr txBox="1"/>
          <p:nvPr/>
        </p:nvSpPr>
        <p:spPr>
          <a:xfrm>
            <a:off x="683335" y="1386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>
                <a:solidFill>
                  <a:srgbClr val="000000"/>
                </a:solidFill>
                <a:effectLst/>
                <a:latin typeface="-apple-system"/>
              </a:rPr>
              <a:t> pip install Faker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5C149-58F8-42C0-932E-E95BCC5BCF5C}"/>
              </a:ext>
            </a:extLst>
          </p:cNvPr>
          <p:cNvSpPr txBox="1"/>
          <p:nvPr/>
        </p:nvSpPr>
        <p:spPr>
          <a:xfrm>
            <a:off x="715266" y="548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Faker</a:t>
            </a:r>
            <a:endParaRPr lang="ru-RU" sz="2800" dirty="0"/>
          </a:p>
        </p:txBody>
      </p:sp>
      <p:pic>
        <p:nvPicPr>
          <p:cNvPr id="15" name="Рисунок 14" descr="Инициализация faker генератора">
            <a:extLst>
              <a:ext uri="{FF2B5EF4-FFF2-40B4-BE49-F238E27FC236}">
                <a16:creationId xmlns:a16="http://schemas.microsoft.com/office/drawing/2014/main" id="{30C5FCDF-37E1-4437-A92C-33FD9A0C27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31236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  Генерируем имена">
            <a:extLst>
              <a:ext uri="{FF2B5EF4-FFF2-40B4-BE49-F238E27FC236}">
                <a16:creationId xmlns:a16="http://schemas.microsoft.com/office/drawing/2014/main" id="{B26980FD-906C-41F9-979D-818A17D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5" y="2636912"/>
            <a:ext cx="459087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 descr="Сгенерированные имена">
            <a:extLst>
              <a:ext uri="{FF2B5EF4-FFF2-40B4-BE49-F238E27FC236}">
                <a16:creationId xmlns:a16="http://schemas.microsoft.com/office/drawing/2014/main" id="{EDBD159D-6119-4A64-BB90-D62078A448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29455"/>
            <a:ext cx="2287007" cy="11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38EEF5-A97E-4846-861A-BFB3DF206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46" y="3713176"/>
            <a:ext cx="56769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89B3F-56FC-4932-BCD2-FE133F71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4" y="1162158"/>
            <a:ext cx="6305550" cy="566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B9128-9886-4865-A7F1-F34CB161DFC5}"/>
              </a:ext>
            </a:extLst>
          </p:cNvPr>
          <p:cNvSpPr txBox="1"/>
          <p:nvPr/>
        </p:nvSpPr>
        <p:spPr>
          <a:xfrm>
            <a:off x="457200" y="5337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Factory_boy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1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2DFD0-191C-4527-A852-11B6C8ED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476672"/>
            <a:ext cx="7931224" cy="346050"/>
          </a:xfrm>
        </p:spPr>
        <p:txBody>
          <a:bodyPr>
            <a:noAutofit/>
          </a:bodyPr>
          <a:lstStyle/>
          <a:p>
            <a:pPr fontAlgn="base"/>
            <a:r>
              <a:rPr lang="ru-RU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STKaiti" panose="02010600040101010101" pitchFamily="2" charset="-122"/>
              </a:rPr>
              <a:t>Для машинного обучения и ИИ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380A1-BE79-4A74-A667-0E020C19A389}"/>
              </a:ext>
            </a:extLst>
          </p:cNvPr>
          <p:cNvSpPr txBox="1"/>
          <p:nvPr/>
        </p:nvSpPr>
        <p:spPr>
          <a:xfrm>
            <a:off x="639019" y="10527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NumPy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SciPy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800" b="1" u="none" strike="noStrike" dirty="0"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математика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F22EE-CA24-48A4-8687-CD00E73CB53A}"/>
              </a:ext>
            </a:extLst>
          </p:cNvPr>
          <p:cNvSpPr txBox="1"/>
          <p:nvPr/>
        </p:nvSpPr>
        <p:spPr>
          <a:xfrm>
            <a:off x="639019" y="16880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Matplotlib</a:t>
            </a:r>
            <a:r>
              <a:rPr lang="ru-RU" b="1" dirty="0">
                <a:solidFill>
                  <a:srgbClr val="0000FF"/>
                </a:solidFill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b="1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визуализации результатов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4429E-249E-4FB0-8735-67763C2807E4}"/>
              </a:ext>
            </a:extLst>
          </p:cNvPr>
          <p:cNvSpPr txBox="1"/>
          <p:nvPr/>
        </p:nvSpPr>
        <p:spPr>
          <a:xfrm>
            <a:off x="656226" y="23398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Pillow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b="1" u="none" strike="noStrike" dirty="0"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обработка изображений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FF197-DAE2-4788-8B25-829779A901D0}"/>
              </a:ext>
            </a:extLst>
          </p:cNvPr>
          <p:cNvSpPr txBox="1"/>
          <p:nvPr/>
        </p:nvSpPr>
        <p:spPr>
          <a:xfrm>
            <a:off x="589181" y="2939156"/>
            <a:ext cx="54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TensorFlow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Keras</a:t>
            </a:r>
            <a:r>
              <a:rPr lang="ru-RU" sz="1800" b="1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PyTorch</a:t>
            </a:r>
            <a:r>
              <a:rPr lang="ru-RU" b="1" u="none" strike="noStrike" dirty="0">
                <a:solidFill>
                  <a:srgbClr val="2C3142"/>
                </a:solidFill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: глубо</a:t>
            </a:r>
            <a:r>
              <a:rPr lang="ru-RU" b="1" dirty="0">
                <a:solidFill>
                  <a:srgbClr val="2C3142"/>
                </a:solidFill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кое обучение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6161C-63B1-4196-9561-954D520F09E1}"/>
              </a:ext>
            </a:extLst>
          </p:cNvPr>
          <p:cNvSpPr txBox="1"/>
          <p:nvPr/>
        </p:nvSpPr>
        <p:spPr>
          <a:xfrm>
            <a:off x="589181" y="36144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Pymorphy2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u="none" strike="noStrike" dirty="0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Pymystem3</a:t>
            </a:r>
            <a:r>
              <a:rPr lang="ru-RU" b="1" dirty="0">
                <a:solidFill>
                  <a:srgbClr val="0000FF"/>
                </a:solidFill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b="1" dirty="0"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анализаторы языка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55250-F814-4877-98D3-BB0B12826F3C}"/>
              </a:ext>
            </a:extLst>
          </p:cNvPr>
          <p:cNvSpPr txBox="1"/>
          <p:nvPr/>
        </p:nvSpPr>
        <p:spPr>
          <a:xfrm>
            <a:off x="610885" y="42897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OpenCV</a:t>
            </a:r>
            <a:r>
              <a:rPr lang="ru-RU" sz="1800" b="1" u="none" strike="noStrike" dirty="0"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: компьютерное зрение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3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18316-2A27-4D26-949C-92E016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57199"/>
          </a:xfrm>
        </p:spPr>
        <p:txBody>
          <a:bodyPr>
            <a:noAutofit/>
          </a:bodyPr>
          <a:lstStyle/>
          <a:p>
            <a:pPr algn="l"/>
            <a:r>
              <a:rPr lang="ru-RU" sz="2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Rich на Python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C8EE2D-266F-4C41-A331-5D01CF59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3DDFCF-2C7E-4419-9945-CD9EAA37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8" y="836712"/>
            <a:ext cx="4981575" cy="2876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796191-2656-4B4F-980D-7ABE799A004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0"/>
          <a:stretch/>
        </p:blipFill>
        <p:spPr bwMode="auto">
          <a:xfrm>
            <a:off x="468047" y="4221088"/>
            <a:ext cx="6275040" cy="1224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621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73BCB-ACD9-444B-92E8-D587E29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643192" cy="457199"/>
          </a:xfrm>
        </p:spPr>
        <p:txBody>
          <a:bodyPr>
            <a:normAutofit/>
          </a:bodyPr>
          <a:lstStyle/>
          <a:p>
            <a:pPr algn="l"/>
            <a:r>
              <a:rPr lang="en-US" sz="1200" b="1" i="0" dirty="0">
                <a:effectLst/>
                <a:latin typeface="Consolas" panose="020B0609020204030204" pitchFamily="49" charset="0"/>
              </a:rPr>
              <a:t>Pip</a:t>
            </a:r>
            <a:r>
              <a:rPr lang="ru-RU" sz="12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install </a:t>
            </a:r>
            <a:r>
              <a:rPr lang="en-US" sz="1200" b="1" i="0" dirty="0" err="1">
                <a:effectLst/>
                <a:latin typeface="Consolas" panose="020B0609020204030204" pitchFamily="49" charset="0"/>
              </a:rPr>
              <a:t>loguru</a:t>
            </a:r>
            <a:endParaRPr lang="ru-RU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F6D68-DD42-4FA0-B800-62E711B8B2D8}"/>
              </a:ext>
            </a:extLst>
          </p:cNvPr>
          <p:cNvSpPr txBox="1"/>
          <p:nvPr/>
        </p:nvSpPr>
        <p:spPr>
          <a:xfrm>
            <a:off x="395536" y="26935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Loguru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E79A25-6956-40E3-A852-38C177B8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86330"/>
            <a:ext cx="4565391" cy="58648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94CBEA2-5A69-446C-AE19-64F4F2F3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" y="2228124"/>
            <a:ext cx="914400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EED225-12A3-4659-AB3F-A58A7F39A115}"/>
              </a:ext>
            </a:extLst>
          </p:cNvPr>
          <p:cNvSpPr txBox="1"/>
          <p:nvPr/>
        </p:nvSpPr>
        <p:spPr>
          <a:xfrm>
            <a:off x="382220" y="2924216"/>
            <a:ext cx="4585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none" strike="noStrike" dirty="0" err="1">
                <a:solidFill>
                  <a:srgbClr val="0000FF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Dateparser</a:t>
            </a:r>
            <a:r>
              <a:rPr lang="ru-RU" sz="2400" b="1" dirty="0">
                <a:solidFill>
                  <a:srgbClr val="2C3142"/>
                </a:solidFill>
                <a:effectLst/>
                <a:latin typeface="stk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0349F4-11B7-4901-9E68-39A6F9F2C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20" y="3803811"/>
            <a:ext cx="4819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3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D0FEA8B-9770-411A-8901-E1DE9A71AE85}"/>
              </a:ext>
            </a:extLst>
          </p:cNvPr>
          <p:cNvSpPr txBox="1"/>
          <p:nvPr/>
        </p:nvSpPr>
        <p:spPr>
          <a:xfrm>
            <a:off x="683568" y="186343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Профилирование Python-программ и анализ их производительности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BE301-3678-47E8-B734-1B1CFFED6125}"/>
              </a:ext>
            </a:extLst>
          </p:cNvPr>
          <p:cNvSpPr txBox="1"/>
          <p:nvPr/>
        </p:nvSpPr>
        <p:spPr>
          <a:xfrm>
            <a:off x="323528" y="764704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Профилирование — это неотъемлемая часть любых работ по оптимизации кода или производительности программ. </a:t>
            </a:r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255ABF-60EE-4E5F-B6E6-3C238617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6" y="1528718"/>
            <a:ext cx="1215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cProfile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3293064-B1CB-47F0-AB44-4FECABF8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75770"/>
            <a:ext cx="3384376" cy="223010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2FBB821-67DA-4D23-B03C-D719F539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3634038"/>
            <a:ext cx="6606480" cy="3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4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263</Words>
  <Application>Microsoft Office PowerPoint</Application>
  <PresentationFormat>Экран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Fira Sans</vt:lpstr>
      <vt:lpstr>Open Sans</vt:lpstr>
      <vt:lpstr>Segoe UI</vt:lpstr>
      <vt:lpstr>stk</vt:lpstr>
      <vt:lpstr>Symbol</vt:lpstr>
      <vt:lpstr>Times New Roman</vt:lpstr>
      <vt:lpstr>var(--stk-f_family)</vt:lpstr>
      <vt:lpstr>var(--stk-f--b_family)</vt:lpstr>
      <vt:lpstr>Тема Office</vt:lpstr>
      <vt:lpstr>Основы программирования Лекция 11     Денисенко Владимир Владимирович  </vt:lpstr>
      <vt:lpstr>Для работы с приложениями</vt:lpstr>
      <vt:lpstr>Freezegun</vt:lpstr>
      <vt:lpstr>Презентация PowerPoint</vt:lpstr>
      <vt:lpstr>Презентация PowerPoint</vt:lpstr>
      <vt:lpstr>Для машинного обучения и ИИ</vt:lpstr>
      <vt:lpstr>Rich на Python</vt:lpstr>
      <vt:lpstr>Pip install loguru</vt:lpstr>
      <vt:lpstr>Презентация PowerPoint</vt:lpstr>
      <vt:lpstr>Py-spy</vt:lpstr>
      <vt:lpstr>line_profiler  </vt:lpstr>
      <vt:lpstr>Pympler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vvd</cp:lastModifiedBy>
  <cp:revision>76</cp:revision>
  <dcterms:created xsi:type="dcterms:W3CDTF">2019-09-04T07:00:51Z</dcterms:created>
  <dcterms:modified xsi:type="dcterms:W3CDTF">2022-11-10T07:43:25Z</dcterms:modified>
</cp:coreProperties>
</file>