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C7FA-3590-44C5-B4E1-547168D95F9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AB8C-B3D5-496F-ADC7-C74D2214F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2161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C7FA-3590-44C5-B4E1-547168D95F9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AB8C-B3D5-496F-ADC7-C74D2214F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45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C7FA-3590-44C5-B4E1-547168D95F9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AB8C-B3D5-496F-ADC7-C74D2214F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3341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C7FA-3590-44C5-B4E1-547168D95F9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AB8C-B3D5-496F-ADC7-C74D2214F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454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C7FA-3590-44C5-B4E1-547168D95F9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AB8C-B3D5-496F-ADC7-C74D2214F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5408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C7FA-3590-44C5-B4E1-547168D95F9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AB8C-B3D5-496F-ADC7-C74D2214F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075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C7FA-3590-44C5-B4E1-547168D95F9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AB8C-B3D5-496F-ADC7-C74D2214F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00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C7FA-3590-44C5-B4E1-547168D95F9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AB8C-B3D5-496F-ADC7-C74D2214F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6590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C7FA-3590-44C5-B4E1-547168D95F9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AB8C-B3D5-496F-ADC7-C74D2214F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9337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C7FA-3590-44C5-B4E1-547168D95F9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AB8C-B3D5-496F-ADC7-C74D2214F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4770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C7FA-3590-44C5-B4E1-547168D95F9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AB8C-B3D5-496F-ADC7-C74D2214F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633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C7FA-3590-44C5-B4E1-547168D95F9C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8AB8C-B3D5-496F-ADC7-C74D2214F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014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12</a:t>
            </a:r>
          </a:p>
        </p:txBody>
      </p:sp>
    </p:spTree>
    <p:extLst>
      <p:ext uri="{BB962C8B-B14F-4D97-AF65-F5344CB8AC3E}">
        <p14:creationId xmlns:p14="http://schemas.microsoft.com/office/powerpoint/2010/main" xmlns="" val="329079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Алгоритм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468118"/>
            <a:ext cx="1013670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алгоритм</a:t>
            </a:r>
            <a:r>
              <a:rPr lang="ru-RU" sz="2800" dirty="0"/>
              <a:t> — это последовательность команд для исполнителя, обладающая свойствами: </a:t>
            </a:r>
          </a:p>
          <a:p>
            <a:pPr lvl="1"/>
            <a:r>
              <a:rPr lang="ru-RU" sz="2800" dirty="0"/>
              <a:t>• полезности, то есть умения решать поставленную задачу; </a:t>
            </a:r>
          </a:p>
          <a:p>
            <a:pPr lvl="1"/>
            <a:r>
              <a:rPr lang="ru-RU" sz="2800" dirty="0"/>
              <a:t>• детерминированности, то есть строгой определённости каждого шага во всех возможных ситуациях; </a:t>
            </a:r>
          </a:p>
          <a:p>
            <a:pPr lvl="1"/>
            <a:r>
              <a:rPr lang="ru-RU" sz="2800" dirty="0"/>
              <a:t>• конечности, то есть способности завершаться для любого множества входных данных; </a:t>
            </a:r>
          </a:p>
          <a:p>
            <a:pPr lvl="1"/>
            <a:r>
              <a:rPr lang="ru-RU" sz="2800" dirty="0"/>
              <a:t>• массовости, то есть применимости к разнообразным входным данным; </a:t>
            </a:r>
          </a:p>
          <a:p>
            <a:pPr lvl="1"/>
            <a:r>
              <a:rPr lang="ru-RU" sz="2800" dirty="0"/>
              <a:t>• корректности, то есть получения верных результатов для всех допустимых входных данных</a:t>
            </a:r>
          </a:p>
        </p:txBody>
      </p:sp>
    </p:spTree>
    <p:extLst>
      <p:ext uri="{BB962C8B-B14F-4D97-AF65-F5344CB8AC3E}">
        <p14:creationId xmlns:p14="http://schemas.microsoft.com/office/powerpoint/2010/main" xmlns="" val="354674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61646" cy="37270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Запись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254" y="1103585"/>
            <a:ext cx="6908316" cy="565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047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64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Сложность алгоритма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CCEDDB-6A18-4D7C-AB61-822D2A97A2A3}"/>
              </a:ext>
            </a:extLst>
          </p:cNvPr>
          <p:cNvSpPr txBox="1"/>
          <p:nvPr/>
        </p:nvSpPr>
        <p:spPr>
          <a:xfrm>
            <a:off x="1040906" y="1211775"/>
            <a:ext cx="8644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887095" algn="l"/>
              </a:tabLst>
            </a:pPr>
            <a:r>
              <a:rPr lang="ru-RU" sz="1800" b="1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Определение</a:t>
            </a:r>
            <a:r>
              <a:rPr lang="ru-RU" sz="1800" b="1" spc="-4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b="1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1.</a:t>
            </a:r>
            <a:r>
              <a:rPr lang="ru-RU" sz="1800" b="1" spc="1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Функция f</a:t>
            </a:r>
            <a:r>
              <a:rPr lang="ru-RU" sz="1800" i="1" spc="-17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(</a:t>
            </a:r>
            <a:r>
              <a:rPr lang="ru-RU" sz="1800" i="1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N</a:t>
            </a:r>
            <a:r>
              <a:rPr lang="ru-RU" sz="1800" i="1" spc="-17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)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имеет порядок сложности</a:t>
            </a:r>
            <a:r>
              <a:rPr lang="ru-RU" sz="1800" i="1" spc="-1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Θ(</a:t>
            </a:r>
            <a:r>
              <a:rPr lang="ru-RU" sz="1800" i="1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g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(</a:t>
            </a:r>
            <a:r>
              <a:rPr lang="ru-RU" sz="1800" i="1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N</a:t>
            </a:r>
            <a:r>
              <a:rPr lang="ru-RU" sz="1800" i="1" spc="-17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))</a:t>
            </a:r>
            <a:r>
              <a:rPr lang="ru-RU" sz="1800" i="1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, </a:t>
            </a:r>
            <a:r>
              <a:rPr lang="ru-RU" sz="1800" i="1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если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существуют</a:t>
            </a:r>
            <a:r>
              <a:rPr lang="ru-RU" sz="1800" i="1" spc="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постоянные</a:t>
            </a:r>
            <a:r>
              <a:rPr lang="ru-RU" sz="1800" i="1" spc="2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1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,</a:t>
            </a:r>
            <a:r>
              <a:rPr lang="ru-RU" sz="1800" i="1" spc="-1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2</a:t>
            </a:r>
            <a:r>
              <a:rPr lang="ru-RU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и</a:t>
            </a:r>
            <a:r>
              <a:rPr lang="ru-RU" sz="1800" i="1" spc="3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N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1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,</a:t>
            </a:r>
            <a:r>
              <a:rPr lang="ru-RU" sz="1800" i="1" spc="3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такие,</a:t>
            </a:r>
            <a:r>
              <a:rPr lang="ru-RU" sz="1800" i="1" spc="3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что</a:t>
            </a:r>
            <a:r>
              <a:rPr lang="ru-RU" sz="1800" i="1" spc="3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для</a:t>
            </a:r>
            <a:r>
              <a:rPr lang="ru-RU" sz="1800" i="1" spc="3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всех</a:t>
            </a:r>
            <a:r>
              <a:rPr lang="ru-RU" sz="1800" i="1" spc="3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N</a:t>
            </a:r>
            <a:r>
              <a:rPr lang="ru-RU" sz="1800" i="1" spc="6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&gt;</a:t>
            </a:r>
            <a:r>
              <a:rPr lang="ru-RU" sz="1800" i="1" spc="-4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spc="-2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N</a:t>
            </a:r>
            <a:r>
              <a:rPr lang="ru-RU" sz="1800" spc="-25" baseline="-250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1    </a:t>
            </a:r>
            <a:r>
              <a:rPr lang="ru-RU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0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≤</a:t>
            </a:r>
            <a:r>
              <a:rPr lang="ru-RU" sz="1800" spc="-6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1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g</a:t>
            </a:r>
            <a:r>
              <a:rPr lang="ru-RU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(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N</a:t>
            </a:r>
            <a:r>
              <a:rPr lang="ru-RU" sz="1800" i="1" spc="-16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)</a:t>
            </a:r>
            <a:r>
              <a:rPr lang="ru-RU" sz="1800" spc="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≤</a:t>
            </a:r>
            <a:r>
              <a:rPr lang="ru-RU" sz="1800" spc="-6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</a:t>
            </a:r>
            <a:r>
              <a:rPr lang="ru-RU" sz="1800" i="1" spc="-16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(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N</a:t>
            </a:r>
            <a:r>
              <a:rPr lang="ru-RU" sz="1800" i="1" spc="-17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)</a:t>
            </a:r>
            <a:r>
              <a:rPr lang="ru-RU" sz="1800" spc="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≤</a:t>
            </a:r>
            <a:r>
              <a:rPr lang="ru-RU" sz="1800" spc="-6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2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g</a:t>
            </a:r>
            <a:r>
              <a:rPr lang="ru-RU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(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N</a:t>
            </a:r>
            <a:r>
              <a:rPr lang="ru-RU" sz="1800" i="1" spc="-16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spc="-2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)</a:t>
            </a:r>
            <a:r>
              <a:rPr lang="ru-RU" sz="1800" i="1" spc="-2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.</a:t>
            </a:r>
          </a:p>
          <a:p>
            <a:pPr algn="just">
              <a:tabLst>
                <a:tab pos="88709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Θ(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</a:t>
            </a:r>
            <a:r>
              <a:rPr lang="ru-RU" sz="1800" i="1" spc="-15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(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n</a:t>
            </a:r>
            <a:r>
              <a:rPr lang="ru-RU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))</a:t>
            </a:r>
            <a:r>
              <a:rPr lang="ru-RU" sz="1800" spc="11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—</a:t>
            </a:r>
            <a:r>
              <a:rPr lang="ru-RU" sz="1800" i="1" spc="11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класс</a:t>
            </a:r>
            <a:r>
              <a:rPr lang="ru-RU" sz="1800" i="1" spc="11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функций,</a:t>
            </a:r>
            <a:r>
              <a:rPr lang="ru-RU" sz="1800" i="1" spc="11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примерно</a:t>
            </a:r>
            <a:r>
              <a:rPr lang="ru-RU" sz="1800" i="1" spc="1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пропорциональных</a:t>
            </a:r>
            <a:r>
              <a:rPr lang="ru-RU" sz="1800" i="1" spc="11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</a:t>
            </a:r>
            <a:r>
              <a:rPr lang="ru-RU" sz="1800" i="1" spc="-15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(</a:t>
            </a:r>
            <a:r>
              <a:rPr lang="ru-RU" sz="1800" i="1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n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)</a:t>
            </a:r>
            <a:r>
              <a:rPr lang="ru-RU" sz="1800" i="1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.</a:t>
            </a:r>
            <a:endParaRPr lang="ru-RU" sz="18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A7868F1-6066-476D-AB26-04CCA2B4E9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17885" y="3429000"/>
            <a:ext cx="4787931" cy="2841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01E25C-0B9E-4F94-B00D-43F88E572FCA}"/>
              </a:ext>
            </a:extLst>
          </p:cNvPr>
          <p:cNvSpPr txBox="1"/>
          <p:nvPr/>
        </p:nvSpPr>
        <p:spPr>
          <a:xfrm>
            <a:off x="1040906" y="2570059"/>
            <a:ext cx="8644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887095" algn="l"/>
              </a:tabLst>
            </a:pPr>
            <a:r>
              <a:rPr lang="ru-RU" sz="1800" b="1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Определение</a:t>
            </a:r>
            <a:r>
              <a:rPr lang="ru-RU" sz="1800" b="1" spc="-6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b="1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2.</a:t>
            </a:r>
            <a:r>
              <a:rPr lang="ru-RU" sz="1800" b="1" spc="-6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Функция</a:t>
            </a:r>
            <a:r>
              <a:rPr lang="ru-RU" sz="1800" i="1" spc="-6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</a:t>
            </a:r>
            <a:r>
              <a:rPr lang="ru-RU" sz="1800" i="1" spc="-5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(</a:t>
            </a:r>
            <a:r>
              <a:rPr lang="ru-RU" sz="1800" i="1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N</a:t>
            </a:r>
            <a:r>
              <a:rPr lang="ru-RU" sz="1800" i="1" spc="-6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)</a:t>
            </a:r>
            <a:r>
              <a:rPr lang="ru-RU" sz="1800" spc="-2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имеет порядок сложности O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(</a:t>
            </a:r>
            <a:r>
              <a:rPr lang="ru-RU" sz="1800" i="1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g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(</a:t>
            </a:r>
            <a:r>
              <a:rPr lang="ru-RU" sz="1800" i="1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N</a:t>
            </a:r>
            <a:r>
              <a:rPr lang="ru-RU" sz="1800" i="1" spc="-6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))</a:t>
            </a:r>
            <a:r>
              <a:rPr lang="ru-RU" sz="1800" i="1" spc="-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, если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существуют постоянные c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1</a:t>
            </a:r>
            <a:r>
              <a:rPr lang="ru-RU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и N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1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, такие, что для всех N &gt;</a:t>
            </a:r>
            <a:r>
              <a:rPr lang="ru-RU" sz="1800" i="1" spc="-6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N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1   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</a:t>
            </a:r>
            <a:r>
              <a:rPr lang="ru-RU" sz="1800" i="1" spc="-1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(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N</a:t>
            </a:r>
            <a:r>
              <a:rPr lang="ru-RU" sz="1800" i="1" spc="-17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)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≤</a:t>
            </a:r>
            <a:r>
              <a:rPr lang="ru-RU" sz="1800" spc="-7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1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g</a:t>
            </a:r>
            <a:r>
              <a:rPr lang="ru-RU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(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N</a:t>
            </a:r>
            <a:r>
              <a:rPr lang="ru-RU" sz="1800" i="1" spc="-17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ru-RU" sz="1800" spc="-6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)</a:t>
            </a:r>
            <a:endParaRPr lang="ru-RU" sz="14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17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738C74E-556B-4EAF-8A1B-EFED763C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06" y="447707"/>
            <a:ext cx="8882137" cy="596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270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01E332-B5D3-4D9F-B62F-A2AD1B886849}"/>
              </a:ext>
            </a:extLst>
          </p:cNvPr>
          <p:cNvSpPr txBox="1"/>
          <p:nvPr/>
        </p:nvSpPr>
        <p:spPr>
          <a:xfrm>
            <a:off x="863353" y="1085696"/>
            <a:ext cx="94436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tabLst>
                <a:tab pos="887095" algn="l"/>
              </a:tabLs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Задача.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Пусть имеется массив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A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длиной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N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элементов. Найти номер первого вхождения элемента со значением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P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.</a:t>
            </a:r>
            <a:endParaRPr lang="ru-RU" sz="11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  <a:p>
            <a:pPr indent="450215" algn="just">
              <a:tabLst>
                <a:tab pos="887095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Сколько операций потребуется, чтобы обнаружить искомый номер с помощью алгоритма, заключающегося в последовательном просмотре элементов массива?</a:t>
            </a:r>
            <a:endParaRPr lang="ru-RU" sz="11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7BAF156-5439-42F5-AFF8-2F71560A92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222" y="2286025"/>
            <a:ext cx="5045013" cy="1051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D327ED-20FC-46C2-B712-F302DAA63752}"/>
              </a:ext>
            </a:extLst>
          </p:cNvPr>
          <p:cNvSpPr txBox="1"/>
          <p:nvPr/>
        </p:nvSpPr>
        <p:spPr>
          <a:xfrm>
            <a:off x="401715" y="449677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tabLst>
                <a:tab pos="887095" algn="l"/>
              </a:tabLst>
            </a:pPr>
            <a:r>
              <a:rPr lang="ru-RU" sz="2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Пример: поиск в массиве</a:t>
            </a:r>
            <a:endParaRPr lang="ru-RU" sz="1600" dirty="0">
              <a:solidFill>
                <a:schemeClr val="accent1"/>
              </a:solidFill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EE30A3A-3737-4842-A839-554884C1E135}"/>
              </a:ext>
            </a:extLst>
          </p:cNvPr>
          <p:cNvSpPr txBox="1"/>
          <p:nvPr/>
        </p:nvSpPr>
        <p:spPr>
          <a:xfrm>
            <a:off x="863353" y="3192776"/>
            <a:ext cx="6094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Задача о наполнении рюкзака </a:t>
            </a:r>
            <a:br>
              <a:rPr lang="ru-RU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endParaRPr lang="ru-RU" sz="28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E5D48D-3D33-45E4-8FAF-07A2429FF086}"/>
              </a:ext>
            </a:extLst>
          </p:cNvPr>
          <p:cNvSpPr txBox="1"/>
          <p:nvPr/>
        </p:nvSpPr>
        <p:spPr>
          <a:xfrm>
            <a:off x="926468" y="4041961"/>
            <a:ext cx="9842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Задача.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Пусть имеется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предметов, каждый из которых имеет объём </a:t>
            </a:r>
            <a:r>
              <a:rPr lang="ru-RU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стоимость </a:t>
            </a:r>
            <a:r>
              <a:rPr lang="ru-RU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предметы неделимы. Имеется рюкзак вместимостью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Требуется поместить в рюкзак набор предметов максимальной стоимости, суммарный объём которых не превышает объёма рюкзака.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9172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6D44D1-48AF-4FAB-A652-C8BE28FD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1"/>
                </a:solidFill>
                <a:effectLst/>
                <a:latin typeface="SFBX1440"/>
                <a:ea typeface="Calibri" panose="020F0502020204030204" pitchFamily="34" charset="0"/>
                <a:cs typeface="Times New Roman" panose="02020603050405020304" pitchFamily="18" charset="0"/>
              </a:rPr>
              <a:t>Рекурсия</a:t>
            </a:r>
            <a:endParaRPr lang="ru-RU" sz="7200" dirty="0">
              <a:solidFill>
                <a:schemeClr val="accent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DEF4C05-7D19-41EF-8090-E08F2A8630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2412" y="1367808"/>
            <a:ext cx="4457700" cy="1352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960DF82-274C-43E0-848C-E04297C901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74184" y="1539258"/>
            <a:ext cx="5029200" cy="11811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198FD5A-0E41-426A-8635-29B3A55F932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96751" y="3309092"/>
            <a:ext cx="5099685" cy="23704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9C92F5C7-4BA4-4A0B-A043-9B36B2ECAAD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241159" y="3018191"/>
            <a:ext cx="2562225" cy="876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9060E82-3CD1-44E9-BC9E-94FBECE2D6D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765033" y="4247809"/>
            <a:ext cx="15144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83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FCD8222-9616-4509-8282-7CB232D3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1"/>
                </a:solidFill>
                <a:effectLst/>
                <a:latin typeface="SFBX1440"/>
                <a:ea typeface="Calibri" panose="020F0502020204030204" pitchFamily="34" charset="0"/>
                <a:cs typeface="Times New Roman" panose="02020603050405020304" pitchFamily="18" charset="0"/>
              </a:rPr>
              <a:t>Представление чисел в алгоритмах</a:t>
            </a:r>
            <a:endParaRPr lang="ru-RU" sz="6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0459E9-098F-4522-AD14-2F64A6029ED7}"/>
              </a:ext>
            </a:extLst>
          </p:cNvPr>
          <p:cNvSpPr txBox="1"/>
          <p:nvPr/>
        </p:nvSpPr>
        <p:spPr>
          <a:xfrm>
            <a:off x="838200" y="1690688"/>
            <a:ext cx="8909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Определение.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(n)-числа — те числа, которые требуют не более n</a:t>
            </a:r>
            <a:b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элементов элементарных типов (цифр) в своём представлении.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CD27263-ECD3-470A-B0F6-BC8570A60E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2486" y="2663163"/>
            <a:ext cx="5940425" cy="21774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B98BE636-0B16-4852-B435-53688E3ACF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47425" y="2409316"/>
            <a:ext cx="2849880" cy="32289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5CE68A4-E132-4FAF-A5A1-DBC3A9EEA29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80073" y="5645150"/>
            <a:ext cx="1952625" cy="8477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F9E162C4-FD43-4CA0-B842-6623A0E4873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061904" y="5964435"/>
            <a:ext cx="52578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638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EE6EAE6-BD97-4CAB-A6F0-9D702C39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chemeClr val="accent1"/>
                </a:solidFill>
                <a:effectLst/>
                <a:latin typeface="SFBX1440"/>
                <a:ea typeface="Calibri" panose="020F0502020204030204" pitchFamily="34" charset="0"/>
                <a:cs typeface="Times New Roman" panose="02020603050405020304" pitchFamily="18" charset="0"/>
              </a:rPr>
              <a:t>Основная теорема о рекурсии</a:t>
            </a:r>
            <a:endParaRPr lang="ru-RU" sz="6000" dirty="0">
              <a:solidFill>
                <a:schemeClr val="accent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6966DDE-624F-4AA7-8608-B1F242F316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6482" y="2388653"/>
            <a:ext cx="6604139" cy="17749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BE350AE-A7B5-4352-9F4C-A99C5A7CA7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1062" y="1419225"/>
            <a:ext cx="33718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2159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284</Words>
  <Application>Microsoft Office PowerPoint</Application>
  <PresentationFormat>Произвольный</PresentationFormat>
  <Paragraphs>23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Основы программирования</vt:lpstr>
      <vt:lpstr>Алгоритм</vt:lpstr>
      <vt:lpstr>Запись</vt:lpstr>
      <vt:lpstr>Сложность алгоритма</vt:lpstr>
      <vt:lpstr>Слайд 5</vt:lpstr>
      <vt:lpstr>Слайд 6</vt:lpstr>
      <vt:lpstr>Рекурсия</vt:lpstr>
      <vt:lpstr>Представление чисел в алгоритмах</vt:lpstr>
      <vt:lpstr>Основная теорема о рекурсии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VVD</dc:creator>
  <cp:lastModifiedBy>DENIS</cp:lastModifiedBy>
  <cp:revision>8</cp:revision>
  <dcterms:created xsi:type="dcterms:W3CDTF">2022-11-17T03:48:28Z</dcterms:created>
  <dcterms:modified xsi:type="dcterms:W3CDTF">2022-11-22T17:52:56Z</dcterms:modified>
</cp:coreProperties>
</file>