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8BF5-46A7-446D-BEF5-A122594BA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3707-A9F7-4FD1-8E51-0EBC24B8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15A59-382A-4671-9276-287CAE60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0A2C8-3811-4920-8E97-76E5B63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17FC8-ACB5-4E02-B0DB-B07E7B9A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A96B4-F187-4CC2-A96D-9AFC5227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E40F7-2ED3-4C5D-9500-9ACEE92E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5D758-E26C-4977-905B-CCABBDE9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5ACAC-D233-4AF8-9ECE-C79A3E44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8CF37-7F83-4BFD-805D-0886708C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8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033EAD-B6C4-4B9F-A328-02D01153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1FAB9B-07D3-4C73-93F7-72C04003C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0C5B2-5784-4519-B69E-E8B1E00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5AB0A-C50B-4061-8A5A-58AB0E55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8FBE0B-815B-4CAD-AC13-B0AA89B2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8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6649-5E1B-4696-BE9B-90EC5A5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41F1B-5EC2-42D0-A01D-F69DECE3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380D4-CB54-4AA2-860C-9B1C484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97A42-B528-43EA-8054-FD93B81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0EE5C-2C99-43B8-8053-3F1B70E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B261C-88D5-42D7-A195-9BAE4A0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6DC04-5B51-484C-A93E-6F7A466E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5675-CC15-4907-987F-34E82C5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E49FB-AEBD-4290-A72A-3C04683E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DB952-1311-40F4-859E-327AE76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D435B-3EF6-4079-A367-D8EC1D66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21956-B346-49A2-ABC4-03E296FB0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43C11-DBDE-4112-A21B-7A5FFA58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A4385F-02A4-4D8A-90FD-B8084846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B0234E-D2AD-4D82-820D-40F1924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7153D7-5015-46D8-9A59-D116A0D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565DF-EFEE-4354-927B-0242F916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5146F1-2C63-4B31-ADCB-1F9F0C1C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068980-0A61-4356-8F76-E91359E3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7860F-FB03-4115-AAE4-61870AEAA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EFF8D6-9B75-4504-A078-AA7A1B1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C9292D-D02E-4702-A365-6689EB34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BE69A-D994-42CA-A1A4-A69569AF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FD580F-350D-4340-AB5A-CF70A004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5FE24-40A1-4884-84C1-A23FBA20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51E657-6F38-42C4-BDA7-923EC515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96214F-B120-4CE7-9470-1DA7052D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65B322-0F4F-4E8C-B773-EE173A26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71D772-26AB-421A-96A5-10FC0046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A20764-5995-4BA5-ACCE-82ACBF6F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873FCF-330B-4B04-8C9D-7D93C7F6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E82FE-BD9E-46EE-A588-43EF771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EC82A-0265-46BF-8882-1059C539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3731F-39FC-42F9-8FD6-ED3D9888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04EF25-1AFE-429C-83BB-FE2056DA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B6ABE3-D4E8-4981-B9BE-4436492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38B9D9-5938-4C23-82B9-46B9F2D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AA0B2-0B52-49FC-8139-3304331E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242936-935A-4F59-92A8-640B8153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EE6FA3-BB71-4E8D-8F09-AB88A1593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09D97D-13A8-4918-BE61-A6E6146A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66A49-85BC-42B6-8B81-8F4295A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E91D7-12DE-4D0F-A70C-D8ED4CD0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9ADFA-B433-4D6B-A7FB-442F017F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393A30-67AF-4036-A6B3-4EB5B786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A33C92-DF35-4F51-8ED9-89751AFB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763E-DD50-4404-872B-F90FB174757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75771-1207-43EC-BBC7-28DCCDC3F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779BD-D023-4594-9299-AFE4F7CB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B16B-BA49-4E83-8FD9-FD93CEFE1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86C86-9DA8-41B9-8A7B-7FCBC58D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99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1778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4AB1E-6C0B-4372-AE14-289C5D82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1987" cy="8171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Range</a:t>
            </a:r>
            <a:endParaRPr lang="ru-RU" sz="3600" b="1" dirty="0">
              <a:solidFill>
                <a:schemeClr val="accen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3945CF-67F6-4712-8C16-FCA427568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38" y="1196121"/>
            <a:ext cx="119066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range(start, stop[, step])</a:t>
            </a:r>
            <a:endParaRPr lang="ru-RU" sz="44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EB6DEA-28EC-440A-AE3D-8E3AF984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8670"/>
            <a:ext cx="1102592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функции 3 параметра: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51515"/>
                </a:solidFill>
                <a:effectLst/>
                <a:latin typeface="Arial Unicode MS"/>
                <a:cs typeface="Segoe UI" panose="020B0502040204020203" pitchFamily="34" charset="0"/>
              </a:rPr>
              <a:t>start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 начало последовательности [включительно] (не обязательный параметр, по умолчанию равен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51515"/>
                </a:solidFill>
                <a:effectLst/>
                <a:latin typeface="Arial Unicode MS"/>
                <a:cs typeface="Segoe UI" panose="020B0502040204020203" pitchFamily="34" charset="0"/>
              </a:rPr>
              <a:t>stop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 задает точку остановки последовательности [значение не включено в последовательность] (обязательный параметр).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151515"/>
                </a:solidFill>
                <a:effectLst/>
                <a:latin typeface="Arial Unicode MS"/>
                <a:cs typeface="Segoe UI" panose="020B0502040204020203" pitchFamily="34" charset="0"/>
              </a:rPr>
              <a:t>step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— шаг последовательности (не обязательный параметр, по умолчанию равен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E6AC1-F6DC-4FA2-879A-CB654871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</a:rPr>
              <a:t>for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Segoe UI Semibold" panose="020B0702040204020203" pitchFamily="34" charset="0"/>
              </a:rPr>
              <a:t>i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</a:rPr>
              <a:t> in range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D5043-BBE6-4C09-B376-03C1AAB1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3" y="1792827"/>
            <a:ext cx="5390803" cy="19036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5316CA-A2F4-4C47-9AF9-3FC74075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76" y="1773371"/>
            <a:ext cx="5857634" cy="192313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143C3BC-95E1-403A-8C5C-36AC50DB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4" y="4251226"/>
            <a:ext cx="335188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43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43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9825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43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end=‘ ‘)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C62ACFC-DBFB-473A-9C9D-57912EA4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73" y="496110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2C988-21C6-4D96-B42A-CE1AED6E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ECC6-11F4-4EAF-ACA6-D8992BF5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707"/>
            <a:ext cx="10515600" cy="1092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Словари в Python </a:t>
            </a:r>
            <a:r>
              <a:rPr lang="ru-RU" sz="1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- неупорядоченные коллекции произвольных объектов с</a:t>
            </a:r>
            <a:br>
              <a:rPr lang="ru-RU" sz="1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</a:br>
            <a:r>
              <a:rPr lang="ru-RU" sz="1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доступом по ключу. Их иногда ещё называют ассоциативными массивами или</a:t>
            </a:r>
            <a:br>
              <a:rPr lang="ru-RU" sz="1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</a:br>
            <a:r>
              <a:rPr lang="ru-RU" sz="18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хеш-таблицами.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FC6D28-B0F4-4368-9E3B-5F374B28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2" y="3098596"/>
            <a:ext cx="5525477" cy="2638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8FC1A-CA54-44CD-A65F-5BE189E273B7}"/>
              </a:ext>
            </a:extLst>
          </p:cNvPr>
          <p:cNvSpPr txBox="1"/>
          <p:nvPr/>
        </p:nvSpPr>
        <p:spPr>
          <a:xfrm>
            <a:off x="2256818" y="26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D32A-00F7-4820-88A5-C214E6879A3F}"/>
              </a:ext>
            </a:extLst>
          </p:cNvPr>
          <p:cNvSpPr txBox="1"/>
          <p:nvPr/>
        </p:nvSpPr>
        <p:spPr>
          <a:xfrm>
            <a:off x="8848928" y="2673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383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FE0F-E23D-4C15-A5DF-65F068A0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577" y="107362"/>
            <a:ext cx="9648217" cy="627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Словари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BC652-26E6-4445-84CA-F820B7AE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9" y="970841"/>
            <a:ext cx="6175820" cy="3125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D12C2-36DD-4FC1-B882-3E762762FDEE}"/>
              </a:ext>
            </a:extLst>
          </p:cNvPr>
          <p:cNvSpPr txBox="1"/>
          <p:nvPr/>
        </p:nvSpPr>
        <p:spPr>
          <a:xfrm>
            <a:off x="2918296" y="420910"/>
            <a:ext cx="210895" cy="36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EF4186-0A14-4C23-BC1D-9F1C9729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9" y="4661399"/>
            <a:ext cx="8467725" cy="183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6941D1-EB25-4A93-A9BE-84A72A4CA279}"/>
              </a:ext>
            </a:extLst>
          </p:cNvPr>
          <p:cNvSpPr txBox="1"/>
          <p:nvPr/>
        </p:nvSpPr>
        <p:spPr>
          <a:xfrm>
            <a:off x="3129191" y="4170577"/>
            <a:ext cx="210895" cy="36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6241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D6825-AED4-4091-928B-6F8E9F2D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 fontScale="90000"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Методы словарей</a:t>
            </a:r>
            <a:r>
              <a:rPr lang="ru-RU" sz="7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F9766-6017-4D3F-B1B6-093B815A7E50}"/>
              </a:ext>
            </a:extLst>
          </p:cNvPr>
          <p:cNvSpPr txBox="1"/>
          <p:nvPr/>
        </p:nvSpPr>
        <p:spPr>
          <a:xfrm>
            <a:off x="838200" y="1264755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AE671-6B62-435E-872B-A534FCEEDD18}"/>
              </a:ext>
            </a:extLst>
          </p:cNvPr>
          <p:cNvSpPr txBox="1"/>
          <p:nvPr/>
        </p:nvSpPr>
        <p:spPr>
          <a:xfrm>
            <a:off x="838200" y="3107846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Get</a:t>
            </a:r>
            <a:endParaRPr lang="en-US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38FDDD-A0D7-4F97-A778-C6BABB49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5" y="1726420"/>
            <a:ext cx="7851695" cy="138142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2B279FD-2B27-49BD-93AE-A7236CB1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0" y="3569511"/>
            <a:ext cx="4939201" cy="18437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3506B4A-199F-4874-BBA1-62C43599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19" y="3416733"/>
            <a:ext cx="6344326" cy="8576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4077D74-0A4C-45EF-8E9F-BDD0B82D7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419" y="4583279"/>
            <a:ext cx="2981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AA076-F96F-4E84-A9CE-9041E80A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3315" cy="704918"/>
          </a:xfrm>
        </p:spPr>
        <p:txBody>
          <a:bodyPr>
            <a:normAutofit fontScale="90000"/>
          </a:bodyPr>
          <a:lstStyle/>
          <a:p>
            <a:r>
              <a:rPr lang="ru-RU" sz="44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Методы словарей</a:t>
            </a:r>
            <a:r>
              <a:rPr lang="ru-RU" sz="8800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AE06A-A986-46A5-9E1E-264352555DB9}"/>
              </a:ext>
            </a:extLst>
          </p:cNvPr>
          <p:cNvSpPr txBox="1"/>
          <p:nvPr/>
        </p:nvSpPr>
        <p:spPr>
          <a:xfrm>
            <a:off x="838200" y="1362032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Pop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08DD95-87B3-4FE9-A786-E1E1E1AD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3" y="1890116"/>
            <a:ext cx="4253698" cy="1300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75F50-B086-4354-A444-EAA8195B0493}"/>
              </a:ext>
            </a:extLst>
          </p:cNvPr>
          <p:cNvSpPr txBox="1"/>
          <p:nvPr/>
        </p:nvSpPr>
        <p:spPr>
          <a:xfrm>
            <a:off x="6318114" y="1362032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Keys</a:t>
            </a:r>
            <a:endParaRPr lang="en-US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763987-02A7-42F7-A7D8-B4936FA7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5252"/>
            <a:ext cx="3772922" cy="994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FABEDD-E7D7-475C-AF5A-452F8F370246}"/>
              </a:ext>
            </a:extLst>
          </p:cNvPr>
          <p:cNvSpPr txBox="1"/>
          <p:nvPr/>
        </p:nvSpPr>
        <p:spPr>
          <a:xfrm>
            <a:off x="838200" y="3900792"/>
            <a:ext cx="6206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Values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69799B-DD4B-4E15-A080-AA5E661D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3" y="4701102"/>
            <a:ext cx="2457450" cy="742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B3C95A5-7D8A-43E5-A153-7C69760A7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315" y="4362456"/>
            <a:ext cx="6412344" cy="21304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34F2B3-CDFD-4DCD-A847-5EBC277CB59B}"/>
              </a:ext>
            </a:extLst>
          </p:cNvPr>
          <p:cNvSpPr txBox="1"/>
          <p:nvPr/>
        </p:nvSpPr>
        <p:spPr>
          <a:xfrm>
            <a:off x="6318114" y="3762201"/>
            <a:ext cx="620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414336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3BAA-E40F-4BDB-8DD1-88593DD9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7672" cy="607641"/>
          </a:xfrm>
        </p:spPr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Списки (</a:t>
            </a:r>
            <a:r>
              <a:rPr lang="en-US" sz="28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list) </a:t>
            </a:r>
            <a:endParaRPr lang="ru-R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AF90-8D26-4E7F-B12E-6414BAFB3BEB}"/>
              </a:ext>
            </a:extLst>
          </p:cNvPr>
          <p:cNvSpPr txBox="1"/>
          <p:nvPr/>
        </p:nvSpPr>
        <p:spPr>
          <a:xfrm>
            <a:off x="423152" y="972766"/>
            <a:ext cx="100827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Списки в Python - упорядоченные изменяемые коллекции объектов произвольных</a:t>
            </a:r>
            <a:b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</a:br>
            <a: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типов (почти как массив, но типы могут отличаться).</a:t>
            </a:r>
            <a:r>
              <a:rPr lang="ru-RU" sz="2000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5A18E-658A-4400-A1D4-A9E6A60B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48" y="1957651"/>
            <a:ext cx="6461577" cy="1189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0C3B46-8675-4B68-B164-75CBD82E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48" y="3428999"/>
            <a:ext cx="5862939" cy="29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F1853-395A-4296-AE98-8C594A6D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569"/>
          </a:xfrm>
        </p:spPr>
        <p:txBody>
          <a:bodyPr/>
          <a:lstStyle/>
          <a:p>
            <a:r>
              <a:rPr lang="ru-RU" sz="44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Списки (</a:t>
            </a:r>
            <a:r>
              <a:rPr lang="en-US" sz="44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list)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538A3-A933-44B9-AFA2-E02AD138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3" y="1690688"/>
            <a:ext cx="5188085" cy="1520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8C8D3-31A0-442B-B90A-CEF20266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" y="3409995"/>
            <a:ext cx="1187933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4496-802B-46B1-95F5-90D1898E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7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Inter"/>
              </a:rPr>
              <a:t>Методы списков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CD5C5-B260-4A4A-A47F-2C1E7BF665C1}"/>
              </a:ext>
            </a:extLst>
          </p:cNvPr>
          <p:cNvSpPr txBox="1"/>
          <p:nvPr/>
        </p:nvSpPr>
        <p:spPr>
          <a:xfrm>
            <a:off x="1006813" y="1186934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FC99E-5B8D-4D2F-B2A8-1BAB9AB1B9C6}"/>
              </a:ext>
            </a:extLst>
          </p:cNvPr>
          <p:cNvSpPr txBox="1"/>
          <p:nvPr/>
        </p:nvSpPr>
        <p:spPr>
          <a:xfrm>
            <a:off x="1006813" y="3244334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AD34D-886A-432F-8C82-86C3CF785698}"/>
              </a:ext>
            </a:extLst>
          </p:cNvPr>
          <p:cNvSpPr txBox="1"/>
          <p:nvPr/>
        </p:nvSpPr>
        <p:spPr>
          <a:xfrm>
            <a:off x="6520775" y="1186934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Append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2D50E-DC6A-4E13-AE6E-1189D2FB2419}"/>
              </a:ext>
            </a:extLst>
          </p:cNvPr>
          <p:cNvSpPr txBox="1"/>
          <p:nvPr/>
        </p:nvSpPr>
        <p:spPr>
          <a:xfrm>
            <a:off x="6678039" y="3321278"/>
            <a:ext cx="6313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Sort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B859B7-0590-4D27-92B6-4B2C3F32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1" y="1791109"/>
            <a:ext cx="6049932" cy="143783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9F4C38-EA62-4A21-B760-D23E9A40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1" y="4244012"/>
            <a:ext cx="5791099" cy="14270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29B622-5331-4E4C-881C-CF5E9858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75" y="1787098"/>
            <a:ext cx="5204455" cy="13956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E838EC-154B-4435-BE51-DEC1A3FDD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774" y="4216896"/>
            <a:ext cx="4947121" cy="1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9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18C75-BBC8-413D-9ACE-B411CE4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5" y="212243"/>
            <a:ext cx="10515600" cy="912475"/>
          </a:xfrm>
        </p:spPr>
        <p:txBody>
          <a:bodyPr/>
          <a:lstStyle/>
          <a:p>
            <a:r>
              <a:rPr lang="ru-RU" b="1" i="0" dirty="0">
                <a:solidFill>
                  <a:schemeClr val="accent1"/>
                </a:solidFill>
                <a:effectLst/>
                <a:latin typeface="Inter"/>
              </a:rPr>
              <a:t>Методы списков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17ED5-9EAA-4CF9-B152-699F6C7E070F}"/>
              </a:ext>
            </a:extLst>
          </p:cNvPr>
          <p:cNvSpPr txBox="1"/>
          <p:nvPr/>
        </p:nvSpPr>
        <p:spPr>
          <a:xfrm>
            <a:off x="565825" y="1364106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Insert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D5962-6751-447E-B382-F19C10548F87}"/>
              </a:ext>
            </a:extLst>
          </p:cNvPr>
          <p:cNvSpPr txBox="1"/>
          <p:nvPr/>
        </p:nvSpPr>
        <p:spPr>
          <a:xfrm>
            <a:off x="6454301" y="1364106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F1111"/>
                </a:solidFill>
                <a:effectLst/>
                <a:latin typeface="Inter"/>
              </a:rPr>
              <a:t>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9052-A802-4116-80FC-3F50F71B0083}"/>
              </a:ext>
            </a:extLst>
          </p:cNvPr>
          <p:cNvSpPr txBox="1"/>
          <p:nvPr/>
        </p:nvSpPr>
        <p:spPr>
          <a:xfrm>
            <a:off x="838200" y="3891224"/>
            <a:ext cx="635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Extend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CD9EB-AA9F-4CDC-B8FF-F83C36BC4428}"/>
              </a:ext>
            </a:extLst>
          </p:cNvPr>
          <p:cNvSpPr txBox="1"/>
          <p:nvPr/>
        </p:nvSpPr>
        <p:spPr>
          <a:xfrm>
            <a:off x="6609944" y="3891224"/>
            <a:ext cx="635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F1111"/>
                </a:solidFill>
                <a:effectLst/>
                <a:latin typeface="Inter"/>
              </a:rPr>
              <a:t>Pop</a:t>
            </a:r>
            <a:endParaRPr lang="en-US" b="1" i="0" dirty="0">
              <a:solidFill>
                <a:srgbClr val="0F1111"/>
              </a:solidFill>
              <a:effectLst/>
              <a:latin typeface="Inter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3BC4F1C-8F92-4486-BA02-056A6D61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" y="2030446"/>
            <a:ext cx="6101535" cy="13985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F5D7AE1-C015-444B-B4A5-88AF39D6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01" y="1958027"/>
            <a:ext cx="5737699" cy="13985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9B2D548-4421-4C3F-92C9-C7A659B7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5" y="4493769"/>
            <a:ext cx="5700772" cy="139855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FBC1C2-B25F-48F4-B985-847FFDF7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84" y="4493769"/>
            <a:ext cx="3832119" cy="17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69427-E142-4400-A6CB-1A98298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2226" cy="87140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Строки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C10E65-3C2B-4453-89EE-B931F724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63" y="3429000"/>
            <a:ext cx="8877300" cy="1933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9DCB3E-123A-4BA2-8DA4-34D5B446B9ED}"/>
              </a:ext>
            </a:extLst>
          </p:cNvPr>
          <p:cNvSpPr txBox="1"/>
          <p:nvPr/>
        </p:nvSpPr>
        <p:spPr>
          <a:xfrm>
            <a:off x="1104088" y="1236526"/>
            <a:ext cx="1047182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454545"/>
                </a:solidFill>
                <a:effectLst/>
              </a:rPr>
              <a:t>Строки в Python - упорядоченные последовательности символов,</a:t>
            </a:r>
            <a:br>
              <a:rPr lang="ru-RU" sz="2800" b="0" i="0" dirty="0">
                <a:solidFill>
                  <a:srgbClr val="454545"/>
                </a:solidFill>
                <a:effectLst/>
              </a:rPr>
            </a:br>
            <a:r>
              <a:rPr lang="ru-RU" sz="2800" b="0" i="0" dirty="0">
                <a:solidFill>
                  <a:srgbClr val="454545"/>
                </a:solidFill>
                <a:effectLst/>
              </a:rPr>
              <a:t>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форме.</a:t>
            </a:r>
            <a:r>
              <a:rPr lang="ru-RU" sz="2800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84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187FE-D165-4AA1-8432-E601B299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Индексы</a:t>
            </a:r>
            <a:endParaRPr lang="ru-RU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1D94E-4B1B-4EF1-9C49-775F6263AD71}"/>
              </a:ext>
            </a:extLst>
          </p:cNvPr>
          <p:cNvSpPr txBox="1"/>
          <p:nvPr/>
        </p:nvSpPr>
        <p:spPr>
          <a:xfrm>
            <a:off x="838200" y="1456997"/>
            <a:ext cx="6099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Взятие элемента по индексу</a:t>
            </a:r>
            <a:r>
              <a:rPr lang="ru-RU" sz="2400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715211-A938-4D5F-8880-99D3C956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0" y="2103328"/>
            <a:ext cx="6099243" cy="3723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6B41F6-9886-47BF-8E92-63117EBA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69" y="2103328"/>
            <a:ext cx="5639979" cy="37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90931-9010-406C-872F-C09BAF4B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Срезы</a:t>
            </a:r>
            <a:r>
              <a:rPr lang="ru-RU" sz="7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D0B43-47F4-4CC6-B093-A229C760B5F7}"/>
              </a:ext>
            </a:extLst>
          </p:cNvPr>
          <p:cNvSpPr txBox="1"/>
          <p:nvPr/>
        </p:nvSpPr>
        <p:spPr>
          <a:xfrm>
            <a:off x="252919" y="1690688"/>
            <a:ext cx="11731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item</a:t>
            </a:r>
            <a:r>
              <a:rPr lang="ru-RU" sz="24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[START:STOP:STEP] - берёт срез от номера START, до STOP (не включая его), с шагом STEP. По умолчанию START = 0, STOP = длине объекта, STEP = 1.</a:t>
            </a:r>
            <a:r>
              <a:rPr lang="ru-RU" sz="2400" dirty="0"/>
              <a:t> </a:t>
            </a:r>
            <a:br>
              <a:rPr lang="ru-RU" sz="2400" dirty="0"/>
            </a:br>
            <a:br>
              <a:rPr lang="ru-RU" sz="2400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5BD397-36E5-4F72-874B-53ACC346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1" y="2509736"/>
            <a:ext cx="4523300" cy="42650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193C21-B14D-4272-B44D-FB03A99D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53" y="2441939"/>
            <a:ext cx="4287466" cy="43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74C3E-0C49-4D49-BCFE-8F6044B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Кортежи (</a:t>
            </a:r>
            <a:r>
              <a:rPr lang="en-US" sz="32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tuple)</a:t>
            </a:r>
            <a:r>
              <a:rPr lang="en-US" sz="6600" dirty="0"/>
              <a:t> </a:t>
            </a:r>
            <a:endParaRPr lang="ru-RU" sz="6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57E69C-A5BA-4C3E-9323-D2F53EC5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" y="2457248"/>
            <a:ext cx="5334000" cy="28384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98D7F8-575D-45F4-BA16-973FF408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0630"/>
            <a:ext cx="5970465" cy="35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3DEE3-1D6A-40E8-A5D6-E37D82B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-96213"/>
            <a:ext cx="9356387" cy="1036908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Множества (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set </a:t>
            </a:r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и </a:t>
            </a:r>
            <a:r>
              <a:rPr lang="en-US" sz="3600" b="1" i="0" dirty="0" err="1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frozenset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)</a:t>
            </a:r>
            <a:r>
              <a:rPr lang="en-US" sz="5400" dirty="0"/>
              <a:t> </a:t>
            </a:r>
            <a:endParaRPr lang="ru-RU" sz="9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747C0-01F5-4093-A03C-A05FAE7CA1E9}"/>
              </a:ext>
            </a:extLst>
          </p:cNvPr>
          <p:cNvSpPr txBox="1"/>
          <p:nvPr/>
        </p:nvSpPr>
        <p:spPr>
          <a:xfrm>
            <a:off x="546370" y="668569"/>
            <a:ext cx="999841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Множество в </a:t>
            </a:r>
            <a:r>
              <a:rPr lang="ru-RU" sz="2000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- "контейнер", содержащий не повторяющиеся элементы в</a:t>
            </a:r>
            <a:b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</a:br>
            <a:r>
              <a:rPr lang="ru-RU" sz="20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случайном порядке.</a:t>
            </a:r>
            <a:r>
              <a:rPr lang="ru-RU" sz="2000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61BA6C-DFF8-4B57-876E-9057A3A9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924"/>
            <a:ext cx="6682545" cy="49322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60C836-1E4F-4248-84BD-D6B3BC8C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3" y="2792251"/>
            <a:ext cx="7131590" cy="12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8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29366B-E4A1-4B98-A893-464F8A339D21}"/>
              </a:ext>
            </a:extLst>
          </p:cNvPr>
          <p:cNvSpPr txBox="1"/>
          <p:nvPr/>
        </p:nvSpPr>
        <p:spPr>
          <a:xfrm>
            <a:off x="637161" y="445321"/>
            <a:ext cx="6099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 err="1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frozenset</a:t>
            </a:r>
            <a:r>
              <a:rPr lang="en-US" sz="3200" dirty="0"/>
              <a:t> </a:t>
            </a:r>
            <a:br>
              <a:rPr lang="en-US" sz="3200" dirty="0"/>
            </a:br>
            <a:endParaRPr lang="ru-RU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E8FBCA-CDEB-40FB-8CB9-7E722A19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1" y="1153681"/>
            <a:ext cx="7728626" cy="56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74BD-07D8-4C78-8812-F7304181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121"/>
            <a:ext cx="11614826" cy="1325563"/>
          </a:xfrm>
        </p:spPr>
        <p:txBody>
          <a:bodyPr>
            <a:normAutofit/>
          </a:bodyPr>
          <a:lstStyle/>
          <a:p>
            <a:r>
              <a:rPr lang="ru-RU" sz="4400" b="1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</a:rPr>
              <a:t>Экранированные последовательности – служебные символы</a:t>
            </a:r>
            <a:r>
              <a:rPr lang="ru-RU" sz="4400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1AF45-10C8-4FA9-93C8-E08BAC22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5" y="1690688"/>
            <a:ext cx="8116415" cy="50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E6CA9-44AC-4FD3-AC2A-EBC87061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454545"/>
                </a:solidFill>
                <a:effectLst/>
                <a:latin typeface="Times New Roman" panose="02020603050405020304" pitchFamily="18" charset="0"/>
              </a:rPr>
              <a:t>Строки в тройных апострофах или кавычках</a:t>
            </a:r>
            <a:endParaRPr lang="ru-RU" sz="7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2399D5-7FC8-4989-A6D7-CCC6F9AD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44" y="1792828"/>
            <a:ext cx="10096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2D70A-7663-41AE-AAA2-6734C2C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73" y="151211"/>
            <a:ext cx="10515600" cy="708025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Базовые операции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AAE331-A2AC-43FC-8FBD-BE43A5DA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763"/>
            <a:ext cx="6148800" cy="35804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E7FAA1-B960-4CF9-901E-3B963085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99" y="1638762"/>
            <a:ext cx="5660579" cy="37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DA8B-B4D0-4337-9B40-49EF2D7C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Инструкция 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if-</a:t>
            </a:r>
            <a:r>
              <a:rPr lang="en-US" sz="3600" b="1" i="0" dirty="0" err="1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elif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Cambria" panose="02040503050406030204" pitchFamily="18" charset="0"/>
              </a:rPr>
              <a:t>-else</a:t>
            </a:r>
            <a:r>
              <a:rPr lang="en-US" sz="7200" dirty="0"/>
              <a:t> </a:t>
            </a:r>
            <a:endParaRPr lang="ru-RU" sz="7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6B4A18-64AC-455C-B894-034D275F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95" y="1690688"/>
            <a:ext cx="3602882" cy="4376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79BB30-94D7-42A6-BC2A-93A73E32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13" y="1690688"/>
            <a:ext cx="3830874" cy="41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8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7839D-E4EE-4F61-A820-1387B81A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5" y="514265"/>
            <a:ext cx="5912796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Логические операторы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0E15E7-E499-4A25-AFB6-503CCE80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4" y="2021428"/>
            <a:ext cx="7381740" cy="36595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D91A7E1-9F2A-456E-A208-65A801CE2F5C}"/>
              </a:ext>
            </a:extLst>
          </p:cNvPr>
          <p:cNvSpPr txBox="1">
            <a:spLocks/>
          </p:cNvSpPr>
          <p:nvPr/>
        </p:nvSpPr>
        <p:spPr>
          <a:xfrm>
            <a:off x="8203659" y="514265"/>
            <a:ext cx="3831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>
                <a:solidFill>
                  <a:srgbClr val="4F81BD"/>
                </a:solidFill>
                <a:latin typeface="Helvetica" panose="020B0604020202020204" pitchFamily="34" charset="0"/>
              </a:rPr>
              <a:t>Трехместное </a:t>
            </a:r>
            <a:br>
              <a:rPr lang="ru-RU" sz="3200" b="1">
                <a:solidFill>
                  <a:srgbClr val="4F81BD"/>
                </a:solidFill>
                <a:latin typeface="Helvetica" panose="020B0604020202020204" pitchFamily="34" charset="0"/>
              </a:rPr>
            </a:br>
            <a:r>
              <a:rPr lang="ru-RU" sz="3200" b="1">
                <a:solidFill>
                  <a:srgbClr val="4F81BD"/>
                </a:solidFill>
                <a:latin typeface="Helvetica" panose="020B0604020202020204" pitchFamily="34" charset="0"/>
              </a:rPr>
              <a:t>выражение </a:t>
            </a:r>
            <a:r>
              <a:rPr lang="en-US" sz="3200" b="1">
                <a:solidFill>
                  <a:srgbClr val="4F81BD"/>
                </a:solidFill>
                <a:latin typeface="Helvetica" panose="020B0604020202020204" pitchFamily="34" charset="0"/>
              </a:rPr>
              <a:t>if/else</a:t>
            </a:r>
            <a:r>
              <a:rPr lang="en-US" sz="6600"/>
              <a:t> </a:t>
            </a:r>
            <a:endParaRPr lang="ru-RU" sz="6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855D2-90B1-4D19-89A0-6F8665A9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82" y="1839828"/>
            <a:ext cx="2924175" cy="2362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DE003E-F27D-4724-A5D8-B25DC33C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659" y="5323765"/>
            <a:ext cx="3505200" cy="714375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BD58F89F-8E7C-499D-A218-BC9EAFBF24E5}"/>
              </a:ext>
            </a:extLst>
          </p:cNvPr>
          <p:cNvSpPr/>
          <p:nvPr/>
        </p:nvSpPr>
        <p:spPr>
          <a:xfrm>
            <a:off x="9600453" y="4202028"/>
            <a:ext cx="484632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BB33501-011B-4D7F-BC23-D25AC210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2" y="-64966"/>
            <a:ext cx="3150140" cy="1325563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Цикл 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while</a:t>
            </a:r>
            <a:r>
              <a:rPr lang="en-US" sz="7200" dirty="0"/>
              <a:t> </a:t>
            </a:r>
            <a:endParaRPr lang="ru-RU" sz="72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25D09C-6A87-4490-9180-07F749B5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2" y="1070853"/>
            <a:ext cx="3635307" cy="4974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C74EB-C3CA-4D95-B8AD-882ABFA7703B}"/>
              </a:ext>
            </a:extLst>
          </p:cNvPr>
          <p:cNvSpPr txBox="1"/>
          <p:nvPr/>
        </p:nvSpPr>
        <p:spPr>
          <a:xfrm>
            <a:off x="7142940" y="203511"/>
            <a:ext cx="3713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Цикл </a:t>
            </a:r>
            <a:r>
              <a:rPr lang="en-US" sz="36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for</a:t>
            </a:r>
            <a:r>
              <a:rPr lang="en-US" sz="3600" dirty="0"/>
              <a:t> </a:t>
            </a:r>
            <a:br>
              <a:rPr lang="en-US" sz="1600" dirty="0"/>
            </a:br>
            <a:endParaRPr lang="ru-RU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0020F6-8305-4E33-A1EA-106140CB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3" y="755556"/>
            <a:ext cx="5353050" cy="2171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E7301E-E722-4081-9834-CBE3B75EE533}"/>
              </a:ext>
            </a:extLst>
          </p:cNvPr>
          <p:cNvSpPr txBox="1"/>
          <p:nvPr/>
        </p:nvSpPr>
        <p:spPr>
          <a:xfrm>
            <a:off x="5292457" y="3381857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Оператор </a:t>
            </a:r>
            <a:r>
              <a:rPr lang="en-US" sz="18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continue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23905FD-54E2-4864-A49E-D38C3140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57" y="3796989"/>
            <a:ext cx="5019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6F50C-A2F8-4986-A385-78781D7B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Оператор </a:t>
            </a:r>
            <a:r>
              <a:rPr lang="en-US" sz="32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break</a:t>
            </a:r>
            <a:r>
              <a:rPr lang="ru-RU" sz="32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			</a:t>
            </a:r>
            <a:r>
              <a:rPr lang="en-US" sz="32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Else</a:t>
            </a:r>
            <a:r>
              <a:rPr lang="ru-RU" sz="3200" b="1" i="0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	</a:t>
            </a:r>
            <a:r>
              <a:rPr lang="en-US" sz="6600" dirty="0"/>
              <a:t> </a:t>
            </a:r>
            <a:endParaRPr lang="ru-RU" sz="6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6180A-A735-4D9E-BF50-DC84EBA0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62"/>
            <a:ext cx="5353050" cy="3019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21F06-18A5-4DA9-BD71-E44EBA00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91" y="1695552"/>
            <a:ext cx="5830111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1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329</Words>
  <Application>Microsoft Office PowerPoint</Application>
  <PresentationFormat>Широкоэкранный</PresentationFormat>
  <Paragraphs>59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Cambria</vt:lpstr>
      <vt:lpstr>Consolas</vt:lpstr>
      <vt:lpstr>Courier New</vt:lpstr>
      <vt:lpstr>Helvetica</vt:lpstr>
      <vt:lpstr>Inter</vt:lpstr>
      <vt:lpstr>Segoe UI</vt:lpstr>
      <vt:lpstr>Segoe UI Semibold</vt:lpstr>
      <vt:lpstr>Times New Roman</vt:lpstr>
      <vt:lpstr>Тема Office</vt:lpstr>
      <vt:lpstr>Лекция 5</vt:lpstr>
      <vt:lpstr>Строки</vt:lpstr>
      <vt:lpstr>Экранированные последовательности – служебные символы </vt:lpstr>
      <vt:lpstr>Строки в тройных апострофах или кавычках</vt:lpstr>
      <vt:lpstr>Базовые операции</vt:lpstr>
      <vt:lpstr>Инструкция if-elif-else </vt:lpstr>
      <vt:lpstr>Логические операторы</vt:lpstr>
      <vt:lpstr>Цикл while </vt:lpstr>
      <vt:lpstr>Оператор break   Else  </vt:lpstr>
      <vt:lpstr>Range</vt:lpstr>
      <vt:lpstr>for i in range</vt:lpstr>
      <vt:lpstr>Словари</vt:lpstr>
      <vt:lpstr>Словари</vt:lpstr>
      <vt:lpstr>Методы словарей </vt:lpstr>
      <vt:lpstr>Методы словарей </vt:lpstr>
      <vt:lpstr>Списки (list) </vt:lpstr>
      <vt:lpstr>Списки (list) </vt:lpstr>
      <vt:lpstr>Методы списков</vt:lpstr>
      <vt:lpstr>Методы списков</vt:lpstr>
      <vt:lpstr>Индексы</vt:lpstr>
      <vt:lpstr>Срезы </vt:lpstr>
      <vt:lpstr>Кортежи (tuple) </vt:lpstr>
      <vt:lpstr>Множества (set и frozenset)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vvd</dc:creator>
  <cp:lastModifiedBy>vvd</cp:lastModifiedBy>
  <cp:revision>16</cp:revision>
  <dcterms:created xsi:type="dcterms:W3CDTF">2022-09-20T07:10:33Z</dcterms:created>
  <dcterms:modified xsi:type="dcterms:W3CDTF">2022-09-22T09:16:36Z</dcterms:modified>
</cp:coreProperties>
</file>