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8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66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32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63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9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90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89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2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52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82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35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50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5B150-3DD2-4E70-8E71-0C1FDA0C5342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81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u.wikipedia.org/wiki/AP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ython-scripts.com/requests#install-reques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890863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Основы программирования</a:t>
            </a:r>
            <a:br>
              <a:rPr lang="ru-RU" dirty="0"/>
            </a:br>
            <a:r>
              <a:rPr lang="ru-RU" dirty="0"/>
              <a:t>Лекция 9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ru-RU" dirty="0"/>
              <a:t>Денисенко Владимир Владимирович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929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EF9A7C-646A-4D87-A4D5-DA14289602A7}"/>
              </a:ext>
            </a:extLst>
          </p:cNvPr>
          <p:cNvSpPr txBox="1"/>
          <p:nvPr/>
        </p:nvSpPr>
        <p:spPr>
          <a:xfrm>
            <a:off x="323528" y="116632"/>
            <a:ext cx="4572000" cy="457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800" b="1" dirty="0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HTTP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заголовки</a:t>
            </a:r>
            <a:r>
              <a:rPr lang="en-US" sz="1800" b="1" dirty="0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в Requests</a:t>
            </a: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3311D5-EF4E-49D8-BF21-4646C5A29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74386"/>
            <a:ext cx="7704856" cy="388983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E887107-F35E-4DE1-A275-71BF55086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921970"/>
            <a:ext cx="5692831" cy="136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1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D22D7A2-7E87-45BE-BAEB-9F74D8430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3568" y="260648"/>
            <a:ext cx="713913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Python Requests </a:t>
            </a:r>
            <a:r>
              <a:rPr lang="en-US" sz="1800" dirty="0" err="1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параметры</a:t>
            </a:r>
            <a:r>
              <a:rPr lang="en-US" sz="1800" dirty="0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запроса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4C36A1-8CB6-443F-B300-935B2E44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2696"/>
            <a:ext cx="6374826" cy="25202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1200EE-E8B1-4F59-B85D-85C403646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95" y="3789040"/>
            <a:ext cx="6924175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2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37D04-F7D8-4A78-A450-3263380D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562074"/>
          </a:xfrm>
        </p:spPr>
        <p:txBody>
          <a:bodyPr>
            <a:normAutofit/>
          </a:bodyPr>
          <a:lstStyle/>
          <a:p>
            <a:pPr marL="457200" lvl="1">
              <a:lnSpc>
                <a:spcPct val="150000"/>
              </a:lnSpc>
            </a:pPr>
            <a:r>
              <a:rPr lang="ru-RU" sz="1800" b="1" dirty="0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Настройка </a:t>
            </a:r>
            <a:r>
              <a:rPr lang="en-US" sz="1800" b="1" dirty="0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HTTP</a:t>
            </a:r>
            <a:r>
              <a:rPr lang="ru-RU" sz="1800" b="1" dirty="0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заголовка запроса (</a:t>
            </a:r>
            <a:r>
              <a:rPr lang="en-US" sz="1800" b="1" dirty="0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headers</a:t>
            </a:r>
            <a:r>
              <a:rPr lang="ru-RU" sz="1800" b="1" dirty="0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)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37FF66-F718-4DB0-857E-40AD02E8C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04875"/>
            <a:ext cx="7247432" cy="324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40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33A7D-ED0E-41FB-887D-0434F6EE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-57868"/>
            <a:ext cx="7931224" cy="562074"/>
          </a:xfrm>
        </p:spPr>
        <p:txBody>
          <a:bodyPr>
            <a:normAutofit/>
          </a:bodyPr>
          <a:lstStyle/>
          <a:p>
            <a:pPr marL="457200" lvl="1">
              <a:lnSpc>
                <a:spcPct val="150000"/>
              </a:lnSpc>
            </a:pPr>
            <a:r>
              <a:rPr lang="en-US" sz="1800" b="1" dirty="0" err="1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Примеры</a:t>
            </a:r>
            <a:r>
              <a:rPr lang="en-US" sz="1800" b="1" dirty="0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HTTP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методов</a:t>
            </a:r>
            <a:r>
              <a:rPr lang="en-US" sz="1800" b="1" dirty="0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в Requests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EAE3A8-E303-49F5-B361-15793B5EA605}"/>
              </a:ext>
            </a:extLst>
          </p:cNvPr>
          <p:cNvSpPr txBox="1"/>
          <p:nvPr/>
        </p:nvSpPr>
        <p:spPr>
          <a:xfrm>
            <a:off x="323528" y="620688"/>
            <a:ext cx="65344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Помимо GET, большой популярностью пользуются такие методы, как POST, PUT, DELETE, HEAD, PATCH и OPTIONS. 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A4266B-436F-45F2-8085-933EBA997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84784"/>
            <a:ext cx="763284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14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B962A-E340-4D7A-B441-4D52553A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88640"/>
            <a:ext cx="7859216" cy="457199"/>
          </a:xfrm>
        </p:spPr>
        <p:txBody>
          <a:bodyPr/>
          <a:lstStyle/>
          <a:p>
            <a:pPr marL="457200" lvl="1" algn="just">
              <a:lnSpc>
                <a:spcPct val="150000"/>
              </a:lnSpc>
              <a:buClr>
                <a:srgbClr val="4F81BD"/>
              </a:buClr>
              <a:buSzPts val="1400"/>
            </a:pPr>
            <a:r>
              <a:rPr lang="en-US" sz="1800" dirty="0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Python Requests </a:t>
            </a:r>
            <a:r>
              <a:rPr lang="en-US" sz="1800" dirty="0" err="1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тело</a:t>
            </a:r>
            <a:r>
              <a:rPr lang="en-US" sz="1800" dirty="0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сообщения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13AF34-6E0B-4EDC-8A93-B9B7E560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8611570" cy="388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7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040180-E077-4266-A047-20B2ED7E1247}"/>
              </a:ext>
            </a:extLst>
          </p:cNvPr>
          <p:cNvSpPr txBox="1"/>
          <p:nvPr/>
        </p:nvSpPr>
        <p:spPr>
          <a:xfrm>
            <a:off x="251520" y="264145"/>
            <a:ext cx="5832648" cy="457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800" b="1" dirty="0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Python Requests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анализ</a:t>
            </a:r>
            <a:r>
              <a:rPr lang="en-US" sz="1800" b="1" dirty="0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запроса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F977D-325C-46BE-8E37-B59D06983E62}"/>
              </a:ext>
            </a:extLst>
          </p:cNvPr>
          <p:cNvSpPr txBox="1"/>
          <p:nvPr/>
        </p:nvSpPr>
        <p:spPr>
          <a:xfrm>
            <a:off x="611560" y="1124744"/>
            <a:ext cx="73448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Подготовка запроса включает в себя такие вещи, как </a:t>
            </a:r>
            <a:r>
              <a:rPr lang="ru-RU" sz="1800" b="1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проверка заголовков</a:t>
            </a:r>
            <a:r>
              <a:rPr lang="ru-RU" sz="180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и </a:t>
            </a:r>
            <a:r>
              <a:rPr lang="ru-RU" sz="1800" b="1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сериализация</a:t>
            </a:r>
            <a:r>
              <a:rPr lang="ru-RU" sz="1800" b="1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содержимого JSON</a:t>
            </a:r>
            <a:r>
              <a:rPr lang="ru-RU" sz="180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80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открыть .</a:t>
            </a:r>
            <a:r>
              <a:rPr lang="ru-RU" sz="180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request</a:t>
            </a:r>
            <a:r>
              <a:rPr lang="ru-RU" sz="180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можно просмотреть </a:t>
            </a:r>
            <a:r>
              <a:rPr lang="ru-RU" sz="180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PreparedRequest</a:t>
            </a:r>
            <a:r>
              <a:rPr lang="ru-RU" sz="180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F9E4AE-2D35-4372-96C2-6C23C2599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06" y="2276872"/>
            <a:ext cx="8207098" cy="253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38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EDF606-322D-45A6-9D4E-B2EB3E385840}"/>
              </a:ext>
            </a:extLst>
          </p:cNvPr>
          <p:cNvSpPr txBox="1"/>
          <p:nvPr/>
        </p:nvSpPr>
        <p:spPr>
          <a:xfrm>
            <a:off x="611560" y="3196"/>
            <a:ext cx="6408712" cy="457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buClr>
                <a:srgbClr val="4F81BD"/>
              </a:buClr>
              <a:buSzPts val="1400"/>
            </a:pPr>
            <a:r>
              <a:rPr lang="en-US" sz="1800" dirty="0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Python Requests </a:t>
            </a:r>
            <a:r>
              <a:rPr lang="en-US" sz="1800" dirty="0" err="1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аутентификация</a:t>
            </a:r>
            <a:r>
              <a:rPr lang="en-US" sz="1800" dirty="0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HTTP AUTH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422491-DE34-4911-9170-2D2C41482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20688"/>
            <a:ext cx="6298050" cy="280831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152C60-3F40-41C4-85D2-EF64E2F40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645024"/>
            <a:ext cx="643409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4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9B5A72-FB6E-41DC-A8BF-F4F13003395A}"/>
              </a:ext>
            </a:extLst>
          </p:cNvPr>
          <p:cNvSpPr txBox="1"/>
          <p:nvPr/>
        </p:nvSpPr>
        <p:spPr>
          <a:xfrm>
            <a:off x="107504" y="116632"/>
            <a:ext cx="7848872" cy="832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buClr>
                <a:srgbClr val="4F81BD"/>
              </a:buClr>
              <a:buSzPts val="1400"/>
            </a:pPr>
            <a:r>
              <a:rPr lang="en-US" sz="1800" b="1" dirty="0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Python Requests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производительность</a:t>
            </a:r>
            <a:r>
              <a:rPr lang="en-US" sz="1800" b="1" dirty="0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приложений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Clr>
                <a:srgbClr val="4F81BD"/>
              </a:buClr>
              <a:buSzPts val="1400"/>
            </a:pP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6F0982-B5A3-496D-B8C7-65D6EF024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764704"/>
            <a:ext cx="7903887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07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89903F-E419-41D7-9AE8-D35E9BBEDC70}"/>
              </a:ext>
            </a:extLst>
          </p:cNvPr>
          <p:cNvSpPr txBox="1"/>
          <p:nvPr/>
        </p:nvSpPr>
        <p:spPr>
          <a:xfrm>
            <a:off x="611560" y="188640"/>
            <a:ext cx="7128792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800" b="1" dirty="0" err="1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Объект</a:t>
            </a:r>
            <a:r>
              <a:rPr lang="en-US" sz="1800" b="1" dirty="0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Session в Requests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872229-0B96-48A5-9C1A-CD5922D99A9F}"/>
              </a:ext>
            </a:extLst>
          </p:cNvPr>
          <p:cNvSpPr txBox="1"/>
          <p:nvPr/>
        </p:nvSpPr>
        <p:spPr>
          <a:xfrm>
            <a:off x="467544" y="40351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CE7CC3-3225-441D-9147-3E30320C8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65260"/>
            <a:ext cx="8073598" cy="361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32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89903F-E419-41D7-9AE8-D35E9BBEDC70}"/>
              </a:ext>
            </a:extLst>
          </p:cNvPr>
          <p:cNvSpPr txBox="1"/>
          <p:nvPr/>
        </p:nvSpPr>
        <p:spPr>
          <a:xfrm>
            <a:off x="-108520" y="116632"/>
            <a:ext cx="9073008" cy="457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800" b="1" dirty="0" err="1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HTTPAdapter</a:t>
            </a:r>
            <a:r>
              <a:rPr lang="ru-RU" sz="1800" b="1" dirty="0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— Максимальное количество повторов запроса в </a:t>
            </a:r>
            <a:r>
              <a:rPr lang="en-US" sz="1800" b="1" dirty="0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Requests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872229-0B96-48A5-9C1A-CD5922D99A9F}"/>
              </a:ext>
            </a:extLst>
          </p:cNvPr>
          <p:cNvSpPr txBox="1"/>
          <p:nvPr/>
        </p:nvSpPr>
        <p:spPr>
          <a:xfrm>
            <a:off x="467544" y="40351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44C20B-1BC0-4E31-9FA7-19065B16A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841815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5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0645F-C127-4C75-8737-E0EC1C6C9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ctr">
              <a:spcBef>
                <a:spcPts val="2400"/>
              </a:spcBef>
              <a:spcAft>
                <a:spcPts val="2625"/>
              </a:spcAft>
            </a:pPr>
            <a:r>
              <a:rPr lang="en-US" sz="2400" b="1" kern="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Requests в Python</a:t>
            </a:r>
            <a:endParaRPr lang="ru-RU" sz="2400" b="1" kern="0" dirty="0">
              <a:solidFill>
                <a:srgbClr val="365F9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D32DB37-62FE-4666-98ED-65AD91F68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180183"/>
            <a:ext cx="65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8B982B-8346-4ECC-AD39-B9381BEE46A9}"/>
              </a:ext>
            </a:extLst>
          </p:cNvPr>
          <p:cNvSpPr txBox="1"/>
          <p:nvPr/>
        </p:nvSpPr>
        <p:spPr>
          <a:xfrm>
            <a:off x="179512" y="1037222"/>
            <a:ext cx="4572000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4F81BD"/>
              </a:buClr>
              <a:buSzPts val="1800"/>
              <a:buFont typeface="+mj-lt"/>
              <a:buAutoNum type="arabicPeriod"/>
            </a:pPr>
            <a:r>
              <a:rPr lang="en-US" b="1" dirty="0">
                <a:solidFill>
                  <a:srgbClr val="4F81B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API</a:t>
            </a:r>
            <a:endParaRPr lang="ru-RU" b="1" dirty="0">
              <a:solidFill>
                <a:srgbClr val="4F81BD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40BF8C-ACED-433C-8B3E-95AFD93A7AB2}"/>
              </a:ext>
            </a:extLst>
          </p:cNvPr>
          <p:cNvSpPr txBox="1"/>
          <p:nvPr/>
        </p:nvSpPr>
        <p:spPr>
          <a:xfrm>
            <a:off x="575057" y="1662716"/>
            <a:ext cx="7453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Аббревиатура</a:t>
            </a:r>
            <a:r>
              <a:rPr lang="en-US" sz="180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API</a:t>
            </a:r>
            <a:r>
              <a:rPr lang="en-US" sz="180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80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соответствует английскому</a:t>
            </a:r>
            <a:r>
              <a:rPr lang="en-US" sz="180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application programming interface — </a:t>
            </a:r>
            <a:r>
              <a:rPr lang="ru-RU" sz="180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программный интерфейс приложения</a:t>
            </a:r>
            <a:r>
              <a:rPr lang="en-US" sz="180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27EAA7-9570-4143-B971-EE205800D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03" y="3212976"/>
            <a:ext cx="7956376" cy="35377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9C5C0-5530-4A1F-852F-0B8BD2D08394}"/>
              </a:ext>
            </a:extLst>
          </p:cNvPr>
          <p:cNvSpPr txBox="1"/>
          <p:nvPr/>
        </p:nvSpPr>
        <p:spPr>
          <a:xfrm>
            <a:off x="2286000" y="269550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en-US" sz="18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SOAP vs REST vs </a:t>
            </a:r>
            <a:r>
              <a:rPr lang="en-US" sz="1800" dirty="0" err="1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GraphQL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4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7379B0A-52EE-4D9A-B3D9-AE505A18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requests и API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14E02-9930-4FB3-ABC6-866BFB9C8DBD}"/>
              </a:ext>
            </a:extLst>
          </p:cNvPr>
          <p:cNvSpPr txBox="1"/>
          <p:nvPr/>
        </p:nvSpPr>
        <p:spPr>
          <a:xfrm>
            <a:off x="611560" y="1417638"/>
            <a:ext cx="685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>
                <a:solidFill>
                  <a:srgbClr val="333A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JSON – текстовый формат данных, используемый практически во всех скриптовых языках программирования, однако его истоки находятся у JavaScript. 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3873E7-D396-4491-809B-DEB75A45AE2C}"/>
              </a:ext>
            </a:extLst>
          </p:cNvPr>
          <p:cNvSpPr txBox="1"/>
          <p:nvPr/>
        </p:nvSpPr>
        <p:spPr>
          <a:xfrm>
            <a:off x="179512" y="9807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en-US" sz="18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JSON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FD1F0DE-F316-4F6C-B2CC-7A2E09CEA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07" y="2852936"/>
            <a:ext cx="6858000" cy="38551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1DFA26-252F-4340-8451-5CD653AB8A79}"/>
              </a:ext>
            </a:extLst>
          </p:cNvPr>
          <p:cNvSpPr txBox="1"/>
          <p:nvPr/>
        </p:nvSpPr>
        <p:spPr>
          <a:xfrm>
            <a:off x="683568" y="2416026"/>
            <a:ext cx="115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199690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F16FA-4242-43EF-B763-A2640D84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706090"/>
          </a:xfrm>
        </p:spPr>
        <p:txBody>
          <a:bodyPr>
            <a:normAutofit/>
          </a:bodyPr>
          <a:lstStyle/>
          <a:p>
            <a:pPr indent="450215" algn="just"/>
            <a:r>
              <a:rPr lang="ru-RU" sz="18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Структура </a:t>
            </a:r>
            <a:r>
              <a:rPr lang="en-US" sz="18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JSON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 descr="Схематический вид объекта JSON">
            <a:extLst>
              <a:ext uri="{FF2B5EF4-FFF2-40B4-BE49-F238E27FC236}">
                <a16:creationId xmlns:a16="http://schemas.microsoft.com/office/drawing/2014/main" id="{16F0ED8E-D3C9-493B-8A9B-5D6A01D78C7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4" y="1268760"/>
            <a:ext cx="3888432" cy="18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Схематический вид массива при работе с JSON">
            <a:extLst>
              <a:ext uri="{FF2B5EF4-FFF2-40B4-BE49-F238E27FC236}">
                <a16:creationId xmlns:a16="http://schemas.microsoft.com/office/drawing/2014/main" id="{6999025F-F20E-4AC9-872F-E14036B67E9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193" y="1340768"/>
            <a:ext cx="3943985" cy="10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Представление объектов в масиве при использовании JSON">
            <a:extLst>
              <a:ext uri="{FF2B5EF4-FFF2-40B4-BE49-F238E27FC236}">
                <a16:creationId xmlns:a16="http://schemas.microsoft.com/office/drawing/2014/main" id="{3431B623-8D2B-4DDC-9750-3A894F864CF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128" y="3356992"/>
            <a:ext cx="4415156" cy="2948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840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587246-C203-4F8A-BB57-C155BA4F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258816" cy="706090"/>
          </a:xfrm>
        </p:spPr>
        <p:txBody>
          <a:bodyPr>
            <a:normAutofit/>
          </a:bodyPr>
          <a:lstStyle/>
          <a:p>
            <a:pPr indent="450215" algn="just"/>
            <a:r>
              <a:rPr lang="ru-RU" sz="18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Основной принцип работы </a:t>
            </a:r>
            <a:r>
              <a:rPr lang="en-US" sz="18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JSON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BCEDE-C4F9-4A70-8B02-7A8B2140AD92}"/>
              </a:ext>
            </a:extLst>
          </p:cNvPr>
          <p:cNvSpPr txBox="1"/>
          <p:nvPr/>
        </p:nvSpPr>
        <p:spPr>
          <a:xfrm>
            <a:off x="179512" y="1196752"/>
            <a:ext cx="78488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indent="-228600" algn="just">
              <a:buFont typeface="+mj-lt"/>
              <a:buAutoNum type="alphaLcParenR"/>
            </a:pPr>
            <a:r>
              <a:rPr lang="ru-RU" sz="180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Запрос на сервер отправляется по клику пользователя, например, когда он открывает элемент описания чего-либо для его детального прочтения.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buFont typeface="+mj-lt"/>
              <a:buAutoNum type="alphaLcParenR"/>
            </a:pPr>
            <a:r>
              <a:rPr lang="ru-RU" sz="180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Запрос генерируется при помощи AJAX с использованием JavaScript и программного сценарного файла PHP. Сам сценарий запущен на сервере, значит, поиск данных завершится успешно.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buFont typeface="+mj-lt"/>
              <a:buAutoNum type="alphaLcParenR"/>
            </a:pPr>
            <a:r>
              <a:rPr lang="ru-RU" sz="180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Программный файл PHP запоминает всю предоставленную с сервера информацию в виде строки кода.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buFont typeface="+mj-lt"/>
              <a:buAutoNum type="alphaLcParenR"/>
            </a:pPr>
            <a:r>
              <a:rPr lang="ru-RU" sz="180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 берет эту строку, восстанавливает ее до необходимого состояния и выводит информацию на странице пользователя в браузере.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buFont typeface="+mj-lt"/>
              <a:buAutoNum type="alphaLcParenR"/>
            </a:pPr>
            <a:r>
              <a:rPr lang="ru-RU" sz="180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выполнение этой задачи понадобится меньше секунды, и главную роль здесь выполняет встроенный в браузер JavaScript. Если же он по каким-то причинам не функционирует или отсутствует, действие произведено не будет.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10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2DFD0-191C-4527-A852-11B6C8ED7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88" y="476672"/>
            <a:ext cx="7931224" cy="346050"/>
          </a:xfrm>
        </p:spPr>
        <p:txBody>
          <a:bodyPr>
            <a:noAutofit/>
          </a:bodyPr>
          <a:lstStyle/>
          <a:p>
            <a:pPr marL="457200" lvl="1">
              <a:lnSpc>
                <a:spcPct val="150000"/>
              </a:lnSpc>
            </a:pPr>
            <a:r>
              <a:rPr lang="en-US" sz="1800" u="sng" strike="noStrike" dirty="0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hlinkClick r:id="rId2"/>
              </a:rPr>
              <a:t>Python установка библиотеки requests</a:t>
            </a:r>
            <a:endParaRPr lang="ru-RU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2B61E0-BCA0-40A1-8E9C-DFE15D44C3E1}"/>
              </a:ext>
            </a:extLst>
          </p:cNvPr>
          <p:cNvSpPr txBox="1"/>
          <p:nvPr/>
        </p:nvSpPr>
        <p:spPr>
          <a:xfrm>
            <a:off x="395536" y="1052736"/>
            <a:ext cx="4572000" cy="472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pip install requests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0FC4B99-15A9-4D3A-85EB-19D2033CDA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3608" y="1755315"/>
            <a:ext cx="6912768" cy="36179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5F64DD-BDA2-4DD8-885A-EE27DF963757}"/>
              </a:ext>
            </a:extLst>
          </p:cNvPr>
          <p:cNvSpPr txBox="1"/>
          <p:nvPr/>
        </p:nvSpPr>
        <p:spPr>
          <a:xfrm>
            <a:off x="827584" y="57332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solidFill>
                  <a:srgbClr val="454545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1800" dirty="0">
                <a:solidFill>
                  <a:srgbClr val="454545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454545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31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18316-2A27-4D26-949C-92E016BD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457199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Python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библиотека</a:t>
            </a:r>
            <a:r>
              <a:rPr lang="en-US" sz="1800" b="1" dirty="0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Requests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метод</a:t>
            </a:r>
            <a:r>
              <a:rPr lang="en-US" sz="1800" b="1" dirty="0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GET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FC8EE2D-266F-4C41-A331-5D01CF596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5B42715-EB0C-481F-8FE3-64CD821CB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4" y="1058807"/>
            <a:ext cx="5559756" cy="600164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54545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requests.get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('https://api.github.com’)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&lt;Response [200]&gt;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0C26A8-2450-4600-90BB-AAF52A6ED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1" y="1916831"/>
            <a:ext cx="7270492" cy="11279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2E8E85-B740-4C2F-921D-BCCA2F584884}"/>
              </a:ext>
            </a:extLst>
          </p:cNvPr>
          <p:cNvSpPr txBox="1"/>
          <p:nvPr/>
        </p:nvSpPr>
        <p:spPr>
          <a:xfrm>
            <a:off x="-29597" y="3044748"/>
            <a:ext cx="4572000" cy="457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800" b="1" dirty="0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HTTP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коды</a:t>
            </a:r>
            <a:r>
              <a:rPr lang="en-US" sz="1800" b="1" dirty="0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состояний</a:t>
            </a: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B836190-7B71-489A-AC96-009271BE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3" y="3501268"/>
            <a:ext cx="4811078" cy="165250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E31939E-D968-45C2-8B67-B206BADC4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80" y="5229200"/>
            <a:ext cx="4743361" cy="158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1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73BCB-ACD9-444B-92E8-D587E298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476672"/>
            <a:ext cx="7643192" cy="45719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1800" b="1" dirty="0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HTTP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коды</a:t>
            </a:r>
            <a:r>
              <a:rPr lang="en-US" sz="1800" b="1" dirty="0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состояний</a:t>
            </a: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3C9BF6-7658-415B-BDC3-41A9CFEC1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59436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3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0EDD67B-5E59-4CF2-9CAF-721846881B59}"/>
              </a:ext>
            </a:extLst>
          </p:cNvPr>
          <p:cNvSpPr txBox="1"/>
          <p:nvPr/>
        </p:nvSpPr>
        <p:spPr>
          <a:xfrm>
            <a:off x="1547664" y="188640"/>
            <a:ext cx="6318448" cy="457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800" b="1" dirty="0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Получить содержимое страницы в Requests</a:t>
            </a: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6F960FD-680D-4B8A-8578-8460C73C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36712"/>
            <a:ext cx="7476831" cy="144016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EF8E660-FF66-4645-95E6-5532BEEE73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" r="990" b="50494"/>
          <a:stretch/>
        </p:blipFill>
        <p:spPr>
          <a:xfrm>
            <a:off x="406385" y="2408284"/>
            <a:ext cx="7205735" cy="201622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0C337CD-F94A-4F15-84DD-5F11A7B35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4582311"/>
            <a:ext cx="6264696" cy="220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045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322</Words>
  <Application>Microsoft Office PowerPoint</Application>
  <PresentationFormat>Экран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</vt:lpstr>
      <vt:lpstr>Courier</vt:lpstr>
      <vt:lpstr>Courier New</vt:lpstr>
      <vt:lpstr>Helvetica</vt:lpstr>
      <vt:lpstr>Times New Roman</vt:lpstr>
      <vt:lpstr>Тема Office</vt:lpstr>
      <vt:lpstr>Основы программирования Лекция 9     Денисенко Владимир Владимирович  </vt:lpstr>
      <vt:lpstr>Requests в Python</vt:lpstr>
      <vt:lpstr>requests и API </vt:lpstr>
      <vt:lpstr>Структура JSON</vt:lpstr>
      <vt:lpstr>Основной принцип работы JSON</vt:lpstr>
      <vt:lpstr>Python установка библиотеки requests</vt:lpstr>
      <vt:lpstr>Python библиотека Requests метод GET</vt:lpstr>
      <vt:lpstr>HTTP коды состояний</vt:lpstr>
      <vt:lpstr>Презентация PowerPoint</vt:lpstr>
      <vt:lpstr>Презентация PowerPoint</vt:lpstr>
      <vt:lpstr>Python Requests параметры запроса</vt:lpstr>
      <vt:lpstr>Настройка HTTP заголовка запроса (headers)</vt:lpstr>
      <vt:lpstr>Примеры HTTP методов в Requests</vt:lpstr>
      <vt:lpstr>Python Requests тело сообщения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Языки программирования Лекция 1</dc:title>
  <dc:creator>Пользователь Windows</dc:creator>
  <cp:lastModifiedBy>vvd</cp:lastModifiedBy>
  <cp:revision>70</cp:revision>
  <dcterms:created xsi:type="dcterms:W3CDTF">2019-09-04T07:00:51Z</dcterms:created>
  <dcterms:modified xsi:type="dcterms:W3CDTF">2022-10-20T07:03:25Z</dcterms:modified>
</cp:coreProperties>
</file>