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42F0A-92A6-4247-9B16-44B85CF6671B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98F53-6324-4310-B023-5D845E856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24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98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995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1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15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04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5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9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8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7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40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D720F-A986-45CF-94C3-5BB9355E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139" y="-70782"/>
            <a:ext cx="9418320" cy="404164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Sentiment Analysis of Microblog Data Streams</a:t>
            </a:r>
            <a:endParaRPr lang="ru-RU" sz="6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3A9F0C-1F8A-4781-97D8-9368FEC58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9267" y="5320771"/>
            <a:ext cx="4318000" cy="1655762"/>
          </a:xfrm>
        </p:spPr>
        <p:txBody>
          <a:bodyPr/>
          <a:lstStyle/>
          <a:p>
            <a:pPr algn="l"/>
            <a:r>
              <a:rPr lang="en-US" dirty="0"/>
              <a:t>Student: Yaroslav Balashov</a:t>
            </a:r>
          </a:p>
          <a:p>
            <a:pPr algn="l"/>
            <a:r>
              <a:rPr lang="en-US" dirty="0"/>
              <a:t>Group: M4138c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13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CDC8F-851B-4B3F-95DA-3AF383E1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i="0" dirty="0">
                <a:effectLst/>
                <a:latin typeface="Gotham SSm A"/>
              </a:rPr>
              <a:t>Preprocessing tweets</a:t>
            </a:r>
            <a:br>
              <a:rPr lang="en-US" b="1" i="0" dirty="0">
                <a:effectLst/>
                <a:latin typeface="Gotham SSm A"/>
              </a:rPr>
            </a:b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17D50-159B-434A-9A94-F8B628B7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effectLst/>
                <a:latin typeface="Helvetica Neue"/>
              </a:rPr>
              <a:t>Let’s transform this text objects to &lt;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Helvetica Neue"/>
              </a:rPr>
              <a:t>TextObjectName</a:t>
            </a:r>
            <a:r>
              <a:rPr lang="en-US" sz="2800" i="0" dirty="0">
                <a:solidFill>
                  <a:schemeClr val="tx1"/>
                </a:solidFill>
                <a:effectLst/>
                <a:latin typeface="Helvetica Neue"/>
              </a:rPr>
              <a:t>&gt; </a:t>
            </a:r>
          </a:p>
          <a:p>
            <a:pPr marL="0" indent="0" algn="l">
              <a:buNone/>
            </a:pPr>
            <a:endParaRPr lang="en-US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/>
            <a:r>
              <a:rPr lang="en-US" sz="3200" i="0" dirty="0">
                <a:solidFill>
                  <a:schemeClr val="tx1"/>
                </a:solidFill>
                <a:effectLst/>
                <a:latin typeface="Helvetica Neue"/>
              </a:rPr>
              <a:t>URL</a:t>
            </a:r>
          </a:p>
          <a:p>
            <a:r>
              <a:rPr lang="en-US" sz="3200" i="0" dirty="0">
                <a:solidFill>
                  <a:schemeClr val="tx1"/>
                </a:solidFill>
                <a:effectLst/>
                <a:latin typeface="Helvetica Neue"/>
              </a:rPr>
              <a:t>Punctuation</a:t>
            </a:r>
          </a:p>
          <a:p>
            <a:r>
              <a:rPr lang="en-US" sz="3200" i="0" dirty="0">
                <a:solidFill>
                  <a:schemeClr val="tx1"/>
                </a:solidFill>
                <a:effectLst/>
                <a:latin typeface="Helvetica Neue"/>
              </a:rPr>
              <a:t>Hashtag</a:t>
            </a: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Mention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F627311-0255-4798-AEAB-371E25678B48}"/>
              </a:ext>
            </a:extLst>
          </p:cNvPr>
          <p:cNvSpPr txBox="1">
            <a:spLocks/>
          </p:cNvSpPr>
          <p:nvPr/>
        </p:nvSpPr>
        <p:spPr>
          <a:xfrm>
            <a:off x="8275075" y="2118254"/>
            <a:ext cx="2387601" cy="210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Helvetica Neue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852B614-AE0B-4C86-9DB2-FE80BCF63007}"/>
              </a:ext>
            </a:extLst>
          </p:cNvPr>
          <p:cNvSpPr txBox="1">
            <a:spLocks/>
          </p:cNvSpPr>
          <p:nvPr/>
        </p:nvSpPr>
        <p:spPr>
          <a:xfrm>
            <a:off x="8568264" y="3429000"/>
            <a:ext cx="3513667" cy="210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0" dirty="0">
              <a:effectLst/>
              <a:latin typeface="Helvetica Neue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8316B8F-9F64-4B5E-99DA-70AC5FC41280}"/>
              </a:ext>
            </a:extLst>
          </p:cNvPr>
          <p:cNvSpPr txBox="1">
            <a:spLocks/>
          </p:cNvSpPr>
          <p:nvPr/>
        </p:nvSpPr>
        <p:spPr>
          <a:xfrm>
            <a:off x="4901592" y="1910248"/>
            <a:ext cx="366667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sz="320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>
              <a:buFont typeface="Wingdings 2" charset="2"/>
              <a:buNone/>
            </a:pPr>
            <a:endParaRPr lang="en-US" sz="3200" dirty="0">
              <a:solidFill>
                <a:schemeClr val="tx1"/>
              </a:solidFill>
              <a:effectLst/>
              <a:latin typeface="Helvetica Neue"/>
            </a:endParaRP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Numeric</a:t>
            </a:r>
          </a:p>
          <a:p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Cashtag</a:t>
            </a:r>
            <a:endParaRPr lang="en-US" sz="3200" dirty="0">
              <a:solidFill>
                <a:schemeClr val="tx1"/>
              </a:solidFill>
              <a:latin typeface="Helvetica Neue"/>
            </a:endParaRP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Data time</a:t>
            </a: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Email</a:t>
            </a: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Contraction</a:t>
            </a:r>
          </a:p>
          <a:p>
            <a:pPr marL="36900" indent="0">
              <a:buNone/>
            </a:pPr>
            <a:endParaRPr lang="en-US" sz="32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6FE18144-EF81-4EB1-A234-BDDD4815487D}"/>
              </a:ext>
            </a:extLst>
          </p:cNvPr>
          <p:cNvSpPr txBox="1">
            <a:spLocks/>
          </p:cNvSpPr>
          <p:nvPr/>
        </p:nvSpPr>
        <p:spPr>
          <a:xfrm>
            <a:off x="8286683" y="3256207"/>
            <a:ext cx="391692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>
                <a:solidFill>
                  <a:schemeClr val="tx1"/>
                </a:solidFill>
                <a:effectLst/>
                <a:latin typeface="Helvetica Neue"/>
              </a:rPr>
              <a:t>EMPHASIS</a:t>
            </a:r>
            <a:endParaRPr lang="en-US" sz="2800" dirty="0">
              <a:solidFill>
                <a:schemeClr val="tx1"/>
              </a:solidFill>
              <a:latin typeface="Helvetica Neue"/>
            </a:endParaRPr>
          </a:p>
          <a:p>
            <a:r>
              <a:rPr lang="en-US" sz="2800" i="0" dirty="0" err="1">
                <a:solidFill>
                  <a:schemeClr val="tx1"/>
                </a:solidFill>
                <a:effectLst/>
                <a:latin typeface="Helvetica Neue"/>
              </a:rPr>
              <a:t>ElONGATED</a:t>
            </a:r>
            <a:endParaRPr lang="en-US" sz="2800" dirty="0">
              <a:solidFill>
                <a:schemeClr val="tx1"/>
              </a:solidFill>
              <a:latin typeface="Helvetica Neue"/>
            </a:endParaRPr>
          </a:p>
          <a:p>
            <a:pPr algn="l"/>
            <a:r>
              <a:rPr lang="en-US" sz="2800" i="0" dirty="0">
                <a:solidFill>
                  <a:schemeClr val="tx1"/>
                </a:solidFill>
                <a:effectLst/>
                <a:latin typeface="Helvetica Neue"/>
              </a:rPr>
              <a:t>EMOJI&amp;EMOTICON</a:t>
            </a:r>
          </a:p>
          <a:p>
            <a:pPr algn="l"/>
            <a:r>
              <a:rPr lang="en-US" sz="2800" i="0" dirty="0">
                <a:solidFill>
                  <a:schemeClr val="tx1"/>
                </a:solidFill>
                <a:effectLst/>
                <a:latin typeface="Helvetica Neue"/>
              </a:rPr>
              <a:t>NON-ASCII</a:t>
            </a:r>
          </a:p>
        </p:txBody>
      </p:sp>
    </p:spTree>
    <p:extLst>
      <p:ext uri="{BB962C8B-B14F-4D97-AF65-F5344CB8AC3E}">
        <p14:creationId xmlns:p14="http://schemas.microsoft.com/office/powerpoint/2010/main" val="428192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D9DF-F1C3-4459-BD0E-A5C431C7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sentiment Classifier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11BF5-1EF5-477E-968E-0ACDAE6C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61" y="1580050"/>
            <a:ext cx="10353762" cy="4058751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Gotham SSm A"/>
              </a:rPr>
              <a:t>Clean t</a:t>
            </a:r>
            <a:r>
              <a:rPr lang="en-US" sz="2800" dirty="0">
                <a:solidFill>
                  <a:schemeClr val="tx1"/>
                </a:solidFill>
                <a:effectLst/>
                <a:latin typeface="Gotham SSm A"/>
              </a:rPr>
              <a:t>weets (previous slide)</a:t>
            </a:r>
            <a:endParaRPr lang="ru-RU" sz="2800" dirty="0">
              <a:solidFill>
                <a:schemeClr val="tx1"/>
              </a:solidFill>
              <a:effectLst/>
              <a:latin typeface="Gotham SSm A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Gotham SSm A"/>
              </a:rPr>
              <a:t>Tokenizing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Gotham SSm A"/>
              </a:rPr>
              <a:t>Language detecting and removing </a:t>
            </a:r>
            <a:r>
              <a:rPr lang="en-US" sz="2800" dirty="0" err="1">
                <a:solidFill>
                  <a:schemeClr val="tx1"/>
                </a:solidFill>
                <a:effectLst/>
                <a:latin typeface="Gotham SSm A"/>
              </a:rPr>
              <a:t>stopwords</a:t>
            </a:r>
            <a:endParaRPr lang="en-US" sz="2800" dirty="0">
              <a:solidFill>
                <a:schemeClr val="tx1"/>
              </a:solidFill>
              <a:effectLst/>
              <a:latin typeface="Gotham SSm A"/>
            </a:endParaRP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Gotham SSm A"/>
              </a:rPr>
              <a:t>Converting words given lexicon dictionary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Gotham SSm A"/>
              </a:rPr>
              <a:t>Vectorizing data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Gotham SSm A"/>
              </a:rPr>
              <a:t>Fit the model according to the given training data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Gotham SSm A"/>
              </a:rPr>
              <a:t>Predict class labels for samples in test data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53570E-0A4D-44F7-8E9D-83C676FD0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724" y="1580050"/>
            <a:ext cx="4168615" cy="17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1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485A2-18BF-470F-AB53-3828F40A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organization given tweet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BCA0E-3006-4667-9586-93DCCF15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Hypothesis: </a:t>
            </a:r>
            <a:r>
              <a:rPr lang="en-US" sz="2800" dirty="0"/>
              <a:t>No need to convert </a:t>
            </a:r>
            <a:r>
              <a:rPr lang="en-US" sz="2800" u="sng" dirty="0"/>
              <a:t>hashtags</a:t>
            </a:r>
            <a:r>
              <a:rPr lang="en-US" sz="2800" dirty="0"/>
              <a:t> and </a:t>
            </a:r>
            <a:r>
              <a:rPr lang="en-US" sz="2800" u="sng" dirty="0"/>
              <a:t>mentions</a:t>
            </a:r>
            <a:r>
              <a:rPr lang="en-US" sz="2800" dirty="0"/>
              <a:t> in the preprocessing tweets, when we want to predict organization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Let’s build all subsets of </a:t>
            </a:r>
            <a:r>
              <a:rPr lang="en-US" sz="2400" dirty="0"/>
              <a:t>&lt;URL, EMOJI, HASHTAG, EMAIL, MENTION, CASHTAG, DATE, TIME, EMPHASIS, ELONG&gt; and find the subset, which has a best score</a:t>
            </a:r>
          </a:p>
          <a:p>
            <a:endParaRPr lang="en-US" sz="24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600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2048A-5B5C-4981-82A1-B7FA6599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54420"/>
            <a:ext cx="10353762" cy="970450"/>
          </a:xfrm>
        </p:spPr>
        <p:txBody>
          <a:bodyPr/>
          <a:lstStyle/>
          <a:p>
            <a:r>
              <a:rPr lang="en-US" dirty="0"/>
              <a:t>Classify organization given tweet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E38E0-4E3D-44CB-88EE-3D64E3AC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8292"/>
            <a:ext cx="10353762" cy="1696551"/>
          </a:xfrm>
        </p:spPr>
        <p:txBody>
          <a:bodyPr/>
          <a:lstStyle/>
          <a:p>
            <a:r>
              <a:rPr lang="en-US" dirty="0"/>
              <a:t>Best ignore pattern subset: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&lt;URL, HASHTAG, MENTION, TIME, ELONG&gt;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D4730C-47AB-44EB-896D-EF2A4236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79" y="1580050"/>
            <a:ext cx="4035348" cy="1714653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EEBEEDE-6AB6-4048-BDE2-9B4B672E1DC5}"/>
              </a:ext>
            </a:extLst>
          </p:cNvPr>
          <p:cNvSpPr txBox="1">
            <a:spLocks/>
          </p:cNvSpPr>
          <p:nvPr/>
        </p:nvSpPr>
        <p:spPr>
          <a:xfrm>
            <a:off x="913795" y="3536579"/>
            <a:ext cx="5334605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try only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&lt;HASHTAG, MENTION&gt;</a:t>
            </a: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7F9C66-36E6-4502-99D1-D5ECB2E0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55" y="4061952"/>
            <a:ext cx="3563245" cy="151227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4DE06A8E-BD2A-4C13-AA0E-18AB3D23554F}"/>
              </a:ext>
            </a:extLst>
          </p:cNvPr>
          <p:cNvSpPr txBox="1">
            <a:spLocks/>
          </p:cNvSpPr>
          <p:nvPr/>
        </p:nvSpPr>
        <p:spPr>
          <a:xfrm>
            <a:off x="6171595" y="3536578"/>
            <a:ext cx="5334605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Ignore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nothing</a:t>
            </a:r>
            <a:r>
              <a:rPr lang="en-US" dirty="0"/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C19DDE-89DE-4B23-B92F-1743773C4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60" y="4061952"/>
            <a:ext cx="3703382" cy="1512270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B9C1BF40-129C-489A-B035-2A1C700C9AE0}"/>
              </a:ext>
            </a:extLst>
          </p:cNvPr>
          <p:cNvSpPr txBox="1">
            <a:spLocks/>
          </p:cNvSpPr>
          <p:nvPr/>
        </p:nvSpPr>
        <p:spPr>
          <a:xfrm>
            <a:off x="913794" y="5896669"/>
            <a:ext cx="10702473" cy="7034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Summary: </a:t>
            </a:r>
            <a:r>
              <a:rPr lang="en-US" dirty="0">
                <a:solidFill>
                  <a:schemeClr val="tx1"/>
                </a:solidFill>
              </a:rPr>
              <a:t>Profit </a:t>
            </a:r>
            <a:r>
              <a:rPr lang="en-US" dirty="0">
                <a:solidFill>
                  <a:srgbClr val="00B050"/>
                </a:solidFill>
              </a:rPr>
              <a:t>+0.11 </a:t>
            </a:r>
            <a:r>
              <a:rPr lang="en-US" dirty="0">
                <a:solidFill>
                  <a:schemeClr val="tx1"/>
                </a:solidFill>
              </a:rPr>
              <a:t>score. Significant influence comes from ignoring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hashtags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mentions.</a:t>
            </a:r>
          </a:p>
          <a:p>
            <a:pPr marL="36900" indent="0">
              <a:buFont typeface="Wingdings 2" charset="2"/>
              <a:buNone/>
            </a:pP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9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F1758-1040-4A9D-82DE-3331815E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61" y="3149600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dirty="0"/>
              <a:t>Thanks for attention!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68104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709</TotalTime>
  <Words>193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Calisto MT</vt:lpstr>
      <vt:lpstr>Gotham SSm A</vt:lpstr>
      <vt:lpstr>Helvetica Neue</vt:lpstr>
      <vt:lpstr>Wingdings 2</vt:lpstr>
      <vt:lpstr>Сланец</vt:lpstr>
      <vt:lpstr>Sentiment Analysis of Microblog Data Streams</vt:lpstr>
      <vt:lpstr>Preprocessing tweets </vt:lpstr>
      <vt:lpstr>Tweet sentiment Classifier</vt:lpstr>
      <vt:lpstr>Classify organization given tweet</vt:lpstr>
      <vt:lpstr>Classify organization given tweet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Microblog Data Streams</dc:title>
  <dc:creator>Yaroslav Balashov</dc:creator>
  <cp:lastModifiedBy>Yaroslav Balashov</cp:lastModifiedBy>
  <cp:revision>11</cp:revision>
  <dcterms:created xsi:type="dcterms:W3CDTF">2020-10-22T20:41:18Z</dcterms:created>
  <dcterms:modified xsi:type="dcterms:W3CDTF">2020-10-23T09:16:20Z</dcterms:modified>
</cp:coreProperties>
</file>