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17"/>
  </p:notesMasterIdLst>
  <p:handoutMasterIdLst>
    <p:handoutMasterId r:id="rId18"/>
  </p:handoutMasterIdLst>
  <p:sldIdLst>
    <p:sldId id="28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7" r:id="rId14"/>
    <p:sldId id="28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/>
    <p:restoredTop sz="86418"/>
  </p:normalViewPr>
  <p:slideViewPr>
    <p:cSldViewPr snapToGrid="0" snapToObjects="1">
      <p:cViewPr varScale="1">
        <p:scale>
          <a:sx n="83" d="100"/>
          <a:sy n="83" d="100"/>
        </p:scale>
        <p:origin x="232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9FC27-1572-4D4C-A876-3602461D1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2124-6905-8E43-9D5B-A2F0E8BC4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8E5-C46F-864F-8B81-087FC58D5E60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DB67-33BE-7041-BE41-DEDFEB856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45A5-28CF-0247-B2DA-B19F1C7071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8E74-28D8-B54F-8305-C8E5C99D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4E97-2B51-2F45-9406-7216492572E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5D6E-762A-E148-986B-034774A1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45D6E-762A-E148-986B-034774A19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720" y="1217484"/>
            <a:ext cx="8068928" cy="226503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9322" y="4927959"/>
            <a:ext cx="4747326" cy="58737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B25677-A240-AD4B-B223-E2BC7E599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8807" y="3714750"/>
            <a:ext cx="5248243" cy="5873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F9B4A6B-41A5-8444-B222-9A6BDB6C0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7720" y="4927959"/>
            <a:ext cx="3244600" cy="5873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12556"/>
            <a:ext cx="12188825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 rot="16200000">
            <a:off x="5047315" y="-3994803"/>
            <a:ext cx="644028" cy="9062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42988"/>
            <a:ext cx="10374283" cy="541556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10415153" y="1042988"/>
            <a:ext cx="797330" cy="52808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640"/>
            <a:ext cx="9062258" cy="601915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E14-DF04-6944-BD39-E08613B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01480"/>
            <a:ext cx="8803178" cy="6213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7019B-2A84-0746-B7BD-63FF9902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8E62-B8B0-7041-9347-61A23A44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FA55-2A74-5941-AA64-C4D04AE8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912"/>
            <a:ext cx="8803178" cy="621314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39528"/>
            <a:ext cx="10058400" cy="5409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9562"/>
            <a:ext cx="12188825" cy="258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50" y="3239457"/>
            <a:ext cx="8622449" cy="950966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184" y="4538579"/>
            <a:ext cx="8548656" cy="438869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8" y="214212"/>
            <a:ext cx="8803179" cy="631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11180"/>
            <a:ext cx="8803178" cy="7362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3907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0189"/>
            <a:ext cx="4937760" cy="4442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39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0188"/>
            <a:ext cx="4937760" cy="4442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3406"/>
            <a:ext cx="8304904" cy="621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612556"/>
            <a:ext cx="2472271" cy="21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1829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509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562790"/>
            <a:ext cx="290945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502" y="1068404"/>
            <a:ext cx="8531923" cy="5303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84" y="2906460"/>
            <a:ext cx="2918038" cy="34654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612556"/>
            <a:ext cx="261851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612556"/>
            <a:ext cx="464820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147" y="5578810"/>
            <a:ext cx="12195147" cy="1279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457525"/>
            <a:ext cx="12195148" cy="121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7587"/>
            <a:ext cx="10113264" cy="53997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509044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6207332"/>
            <a:ext cx="10113264" cy="3412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12556"/>
            <a:ext cx="12192000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54655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0776" y="883920"/>
            <a:ext cx="8304904" cy="621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0899"/>
            <a:ext cx="10058400" cy="43048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2556"/>
            <a:ext cx="2472271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2556"/>
            <a:ext cx="4822804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Ben </a:t>
            </a:r>
            <a:r>
              <a:rPr lang="en-US" dirty="0" err="1"/>
              <a:t>leslie</a:t>
            </a:r>
            <a:r>
              <a:rPr lang="en-US" dirty="0"/>
              <a:t> &amp; </a:t>
            </a:r>
            <a:r>
              <a:rPr lang="en-US" dirty="0" err="1"/>
              <a:t>gernot</a:t>
            </a:r>
            <a:r>
              <a:rPr lang="en-US" dirty="0"/>
              <a:t> </a:t>
            </a:r>
            <a:r>
              <a:rPr lang="en-US" dirty="0" err="1"/>
              <a:t>heiser</a:t>
            </a:r>
            <a:r>
              <a:rPr lang="en-US" dirty="0"/>
              <a:t>: the sel4 core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2556"/>
            <a:ext cx="1312025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8" r:id="rId10"/>
    <p:sldLayoutId id="2147483714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l4.systems/Found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</p:spTree>
    <p:extLst>
      <p:ext uri="{BB962C8B-B14F-4D97-AF65-F5344CB8AC3E}">
        <p14:creationId xmlns:p14="http://schemas.microsoft.com/office/powerpoint/2010/main" val="40803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Notifications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440407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3946151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2015E7-4DF8-E146-AFFC-255CD1E2B553}"/>
              </a:ext>
            </a:extLst>
          </p:cNvPr>
          <p:cNvGrpSpPr/>
          <p:nvPr/>
        </p:nvGrpSpPr>
        <p:grpSpPr>
          <a:xfrm>
            <a:off x="4111897" y="3703356"/>
            <a:ext cx="472053" cy="385344"/>
            <a:chOff x="4308284" y="2241270"/>
            <a:chExt cx="472053" cy="3853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EC4948-FCB8-9645-8F45-20E18A20668C}"/>
                </a:ext>
              </a:extLst>
            </p:cNvPr>
            <p:cNvGrpSpPr/>
            <p:nvPr/>
          </p:nvGrpSpPr>
          <p:grpSpPr>
            <a:xfrm>
              <a:off x="4587666" y="2241270"/>
              <a:ext cx="192671" cy="385344"/>
              <a:chOff x="2397370" y="1484784"/>
              <a:chExt cx="288032" cy="576066"/>
            </a:xfrm>
          </p:grpSpPr>
          <p:sp>
            <p:nvSpPr>
              <p:cNvPr id="75" name="Isosceles Triangle 98">
                <a:extLst>
                  <a:ext uri="{FF2B5EF4-FFF2-40B4-BE49-F238E27FC236}">
                    <a16:creationId xmlns:a16="http://schemas.microsoft.com/office/drawing/2014/main" id="{43D99713-DF83-E440-B295-7433E6C2EF81}"/>
                  </a:ext>
                </a:extLst>
              </p:cNvPr>
              <p:cNvSpPr/>
              <p:nvPr/>
            </p:nvSpPr>
            <p:spPr>
              <a:xfrm rot="5400000">
                <a:off x="2397370" y="1484784"/>
                <a:ext cx="288032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7475E5-EF06-5049-9A28-141A47BED7F6}"/>
                  </a:ext>
                </a:extLst>
              </p:cNvPr>
              <p:cNvCxnSpPr/>
              <p:nvPr/>
            </p:nvCxnSpPr>
            <p:spPr>
              <a:xfrm>
                <a:off x="2397371" y="1772817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B027B0-B131-9A4A-9DB7-CC15B77E3589}"/>
                </a:ext>
              </a:extLst>
            </p:cNvPr>
            <p:cNvGrpSpPr/>
            <p:nvPr/>
          </p:nvGrpSpPr>
          <p:grpSpPr>
            <a:xfrm>
              <a:off x="4452787" y="2241271"/>
              <a:ext cx="192671" cy="385343"/>
              <a:chOff x="2051718" y="1484784"/>
              <a:chExt cx="288032" cy="576064"/>
            </a:xfrm>
          </p:grpSpPr>
          <p:sp>
            <p:nvSpPr>
              <p:cNvPr id="73" name="Isosceles Triangle 96">
                <a:extLst>
                  <a:ext uri="{FF2B5EF4-FFF2-40B4-BE49-F238E27FC236}">
                    <a16:creationId xmlns:a16="http://schemas.microsoft.com/office/drawing/2014/main" id="{008FD803-ADD5-4947-A5CC-61A4206B25A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3ED2744-A21F-1641-97DD-F96F890FFC34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7C2D972-1661-4841-BECE-6DB113E4A549}"/>
                </a:ext>
              </a:extLst>
            </p:cNvPr>
            <p:cNvGrpSpPr/>
            <p:nvPr/>
          </p:nvGrpSpPr>
          <p:grpSpPr>
            <a:xfrm>
              <a:off x="4308284" y="2241271"/>
              <a:ext cx="192671" cy="385343"/>
              <a:chOff x="1691679" y="1484784"/>
              <a:chExt cx="288032" cy="576064"/>
            </a:xfrm>
          </p:grpSpPr>
          <p:sp>
            <p:nvSpPr>
              <p:cNvPr id="71" name="Isosceles Triangle 94">
                <a:extLst>
                  <a:ext uri="{FF2B5EF4-FFF2-40B4-BE49-F238E27FC236}">
                    <a16:creationId xmlns:a16="http://schemas.microsoft.com/office/drawing/2014/main" id="{75D9C78D-E896-944D-AE45-676049D35860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BA3CC9B-E18D-7449-9091-2B72E5D39524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4B5105-0A23-7E4E-983D-8FF342F9B42C}"/>
              </a:ext>
            </a:extLst>
          </p:cNvPr>
          <p:cNvGrpSpPr/>
          <p:nvPr/>
        </p:nvGrpSpPr>
        <p:grpSpPr>
          <a:xfrm>
            <a:off x="6878363" y="3682399"/>
            <a:ext cx="472053" cy="385345"/>
            <a:chOff x="1979714" y="1484783"/>
            <a:chExt cx="705693" cy="576067"/>
          </a:xfrm>
          <a:effectLst/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280F69-692C-6143-869D-EAE19B766184}"/>
                </a:ext>
              </a:extLst>
            </p:cNvPr>
            <p:cNvGrpSpPr/>
            <p:nvPr/>
          </p:nvGrpSpPr>
          <p:grpSpPr>
            <a:xfrm>
              <a:off x="2397375" y="1484783"/>
              <a:ext cx="288032" cy="576067"/>
              <a:chOff x="2397370" y="1484783"/>
              <a:chExt cx="288032" cy="576066"/>
            </a:xfrm>
          </p:grpSpPr>
          <p:sp>
            <p:nvSpPr>
              <p:cNvPr id="89" name="Isosceles Triangle 98">
                <a:extLst>
                  <a:ext uri="{FF2B5EF4-FFF2-40B4-BE49-F238E27FC236}">
                    <a16:creationId xmlns:a16="http://schemas.microsoft.com/office/drawing/2014/main" id="{16D7793F-5267-BF46-A881-DF6E988DE0F8}"/>
                  </a:ext>
                </a:extLst>
              </p:cNvPr>
              <p:cNvSpPr/>
              <p:nvPr/>
            </p:nvSpPr>
            <p:spPr>
              <a:xfrm rot="5400000">
                <a:off x="2397369" y="1484784"/>
                <a:ext cx="288033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9898A7-F89E-B44F-9765-D51258A6745C}"/>
                  </a:ext>
                </a:extLst>
              </p:cNvPr>
              <p:cNvCxnSpPr/>
              <p:nvPr/>
            </p:nvCxnSpPr>
            <p:spPr>
              <a:xfrm>
                <a:off x="2397373" y="1772816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30C4C2-8753-5149-ABE9-9251D7A886FD}"/>
                </a:ext>
              </a:extLst>
            </p:cNvPr>
            <p:cNvGrpSpPr/>
            <p:nvPr/>
          </p:nvGrpSpPr>
          <p:grpSpPr>
            <a:xfrm>
              <a:off x="2195738" y="1484784"/>
              <a:ext cx="288032" cy="576065"/>
              <a:chOff x="2051718" y="1484784"/>
              <a:chExt cx="288032" cy="576064"/>
            </a:xfrm>
          </p:grpSpPr>
          <p:sp>
            <p:nvSpPr>
              <p:cNvPr id="87" name="Isosceles Triangle 96">
                <a:extLst>
                  <a:ext uri="{FF2B5EF4-FFF2-40B4-BE49-F238E27FC236}">
                    <a16:creationId xmlns:a16="http://schemas.microsoft.com/office/drawing/2014/main" id="{D714AD64-0A7B-4F49-BCBE-A3862595076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D5FF72-BD02-D24E-A17A-413C98AB27A7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BB8699-A4DC-6447-95CA-532FFCBCE896}"/>
                </a:ext>
              </a:extLst>
            </p:cNvPr>
            <p:cNvGrpSpPr/>
            <p:nvPr/>
          </p:nvGrpSpPr>
          <p:grpSpPr>
            <a:xfrm>
              <a:off x="1979714" y="1484784"/>
              <a:ext cx="288032" cy="576065"/>
              <a:chOff x="1691679" y="1484784"/>
              <a:chExt cx="288032" cy="576064"/>
            </a:xfrm>
          </p:grpSpPr>
          <p:sp>
            <p:nvSpPr>
              <p:cNvPr id="85" name="Isosceles Triangle 94">
                <a:extLst>
                  <a:ext uri="{FF2B5EF4-FFF2-40B4-BE49-F238E27FC236}">
                    <a16:creationId xmlns:a16="http://schemas.microsoft.com/office/drawing/2014/main" id="{1F76D491-9EB4-6D4D-BEB4-E3C21A04EA3A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243571-DFC8-7D4C-877B-67B9FCB676F5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B53686-4799-084F-8AD3-D5983427A5CF}"/>
              </a:ext>
            </a:extLst>
          </p:cNvPr>
          <p:cNvCxnSpPr>
            <a:cxnSpLocks/>
          </p:cNvCxnSpPr>
          <p:nvPr/>
        </p:nvCxnSpPr>
        <p:spPr>
          <a:xfrm flipH="1">
            <a:off x="5948802" y="3946151"/>
            <a:ext cx="92956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4053E1C-C6C1-024E-ADBD-3FE850139C61}"/>
              </a:ext>
            </a:extLst>
          </p:cNvPr>
          <p:cNvSpPr/>
          <p:nvPr/>
        </p:nvSpPr>
        <p:spPr>
          <a:xfrm>
            <a:off x="6212562" y="160103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triggering of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signal PD’s Notification through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invokes target PD’s </a:t>
            </a:r>
            <a:r>
              <a:rPr lang="en-AU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 provides source PD’s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uses seL4’s badged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is asynchronous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75BEC4-07C2-1B4E-8B6E-EFA5B672BDEA}"/>
              </a:ext>
            </a:extLst>
          </p:cNvPr>
          <p:cNvCxnSpPr>
            <a:cxnSpLocks/>
          </p:cNvCxnSpPr>
          <p:nvPr/>
        </p:nvCxnSpPr>
        <p:spPr>
          <a:xfrm>
            <a:off x="4111897" y="3946151"/>
            <a:ext cx="93174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42D5D3-281B-F445-8B0B-8C1CCE312669}"/>
              </a:ext>
            </a:extLst>
          </p:cNvPr>
          <p:cNvSpPr txBox="1"/>
          <p:nvPr/>
        </p:nvSpPr>
        <p:spPr>
          <a:xfrm>
            <a:off x="452140" y="1152360"/>
            <a:ext cx="5411445" cy="2089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Notifications are binary semaphores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signals from same PD may not invoke </a:t>
            </a:r>
            <a:r>
              <a:rPr lang="en-AU" i="1" dirty="0">
                <a:solidFill>
                  <a:schemeClr val="tx1"/>
                </a:solidFill>
              </a:rPr>
              <a:t>notification procedure </a:t>
            </a:r>
            <a:r>
              <a:rPr lang="en-AU" dirty="0">
                <a:solidFill>
                  <a:schemeClr val="tx1"/>
                </a:solidFill>
              </a:rPr>
              <a:t>multiple times</a:t>
            </a:r>
          </a:p>
          <a:p>
            <a:r>
              <a:rPr lang="en-AU" dirty="0">
                <a:solidFill>
                  <a:schemeClr val="tx1"/>
                </a:solidFill>
              </a:rPr>
              <a:t>Processing of signals from multiple PDs should happen in priority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Ideally enforced by Core Platform tooling</a:t>
            </a:r>
          </a:p>
          <a:p>
            <a:r>
              <a:rPr lang="en-AU" dirty="0">
                <a:solidFill>
                  <a:schemeClr val="tx1"/>
                </a:solidFill>
              </a:rPr>
              <a:t>For now limit of 64 CCs per PD (seL4 limitation)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06278E9-0D34-A74E-94CE-0816C99EDA6B}"/>
              </a:ext>
            </a:extLst>
          </p:cNvPr>
          <p:cNvSpPr/>
          <p:nvPr/>
        </p:nvSpPr>
        <p:spPr>
          <a:xfrm>
            <a:off x="6085245" y="5119792"/>
            <a:ext cx="2753955" cy="674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 associated with a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exactly one per PD</a:t>
            </a:r>
          </a:p>
        </p:txBody>
      </p:sp>
    </p:spTree>
    <p:extLst>
      <p:ext uri="{BB962C8B-B14F-4D97-AF65-F5344CB8AC3E}">
        <p14:creationId xmlns:p14="http://schemas.microsoft.com/office/powerpoint/2010/main" val="3257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3" grpId="0"/>
      <p:bldP spid="46" grpId="0" animBg="1"/>
      <p:bldP spid="92" grpId="0" animBg="1"/>
      <p:bldP spid="94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Protected Procedure Calls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MyAdventureWithAlice@gmail.com</a:t>
            </a:r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1665373" y="1261686"/>
            <a:ext cx="4886465" cy="2032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execution of code in a different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Callee (“server”) must have a 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Caller (“client”) and callee must share a CC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 arguments may reference locations in the CC’s MR (using reference wrappers)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Arguments limited to 16 words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PPCs may nest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8745CE-EE71-5B44-9C5A-F0545CFA43FA}"/>
              </a:ext>
            </a:extLst>
          </p:cNvPr>
          <p:cNvCxnSpPr>
            <a:cxnSpLocks/>
          </p:cNvCxnSpPr>
          <p:nvPr/>
        </p:nvCxnSpPr>
        <p:spPr>
          <a:xfrm>
            <a:off x="9077930" y="2364147"/>
            <a:ext cx="952302" cy="0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3D60F5-5006-184C-A5D8-FB5FDCBF5080}"/>
              </a:ext>
            </a:extLst>
          </p:cNvPr>
          <p:cNvSpPr txBox="1"/>
          <p:nvPr/>
        </p:nvSpPr>
        <p:spPr>
          <a:xfrm>
            <a:off x="3756623" y="3698589"/>
            <a:ext cx="4525966" cy="2032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Asymmetric relationship:</a:t>
            </a:r>
          </a:p>
          <a:p>
            <a:r>
              <a:rPr lang="en-AU" dirty="0">
                <a:solidFill>
                  <a:schemeClr val="tx1"/>
                </a:solidFill>
              </a:rPr>
              <a:t>Client trusts server</a:t>
            </a:r>
          </a:p>
          <a:p>
            <a:r>
              <a:rPr lang="en-AU" dirty="0">
                <a:solidFill>
                  <a:schemeClr val="tx1"/>
                </a:solidFill>
              </a:rPr>
              <a:t>PPC must not block</a:t>
            </a:r>
          </a:p>
          <a:p>
            <a:r>
              <a:rPr lang="en-AU" dirty="0">
                <a:solidFill>
                  <a:schemeClr val="tx1"/>
                </a:solidFill>
              </a:rPr>
              <a:t>Server must be higher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than client</a:t>
            </a:r>
          </a:p>
          <a:p>
            <a:r>
              <a:rPr lang="en-AU" dirty="0">
                <a:solidFill>
                  <a:schemeClr val="tx1"/>
                </a:solidFill>
              </a:rPr>
              <a:t>Remember: PPC runs on client’s SC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and thus the client’s core!</a:t>
            </a:r>
          </a:p>
          <a:p>
            <a:r>
              <a:rPr lang="en-AU" dirty="0">
                <a:solidFill>
                  <a:schemeClr val="tx1"/>
                </a:solidFill>
              </a:rPr>
              <a:t>PPCs form acyclic, directed graph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95192-A41C-EB47-B6D8-E4AC9F183257}"/>
              </a:ext>
            </a:extLst>
          </p:cNvPr>
          <p:cNvSpPr txBox="1"/>
          <p:nvPr/>
        </p:nvSpPr>
        <p:spPr>
          <a:xfrm>
            <a:off x="4052236" y="4295388"/>
            <a:ext cx="4140041" cy="519445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179E26-82CA-3B44-B12E-E14C4421973A}"/>
              </a:ext>
            </a:extLst>
          </p:cNvPr>
          <p:cNvCxnSpPr>
            <a:cxnSpLocks/>
            <a:stCxn id="57" idx="1"/>
            <a:endCxn id="48" idx="3"/>
          </p:cNvCxnSpPr>
          <p:nvPr/>
        </p:nvCxnSpPr>
        <p:spPr>
          <a:xfrm flipH="1">
            <a:off x="8192277" y="3595491"/>
            <a:ext cx="569753" cy="95962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36084EE-3AD5-B047-9513-AE2634B566E3}"/>
              </a:ext>
            </a:extLst>
          </p:cNvPr>
          <p:cNvSpPr/>
          <p:nvPr/>
        </p:nvSpPr>
        <p:spPr>
          <a:xfrm>
            <a:off x="8762030" y="3386635"/>
            <a:ext cx="2902748" cy="4177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Enforceable by build tools!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Virtual Machine (VM)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396316"/>
            <a:ext cx="2104460" cy="9866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D8D71-ABC4-214F-ACFF-CBA259003F49}"/>
              </a:ext>
            </a:extLst>
          </p:cNvPr>
          <p:cNvGrpSpPr/>
          <p:nvPr/>
        </p:nvGrpSpPr>
        <p:grpSpPr>
          <a:xfrm>
            <a:off x="2989770" y="3474720"/>
            <a:ext cx="1594180" cy="1843192"/>
            <a:chOff x="2989770" y="2897204"/>
            <a:chExt cx="1594180" cy="1843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1073A-E3CF-954C-925A-84F274A875A6}"/>
                </a:ext>
              </a:extLst>
            </p:cNvPr>
            <p:cNvSpPr/>
            <p:nvPr/>
          </p:nvSpPr>
          <p:spPr>
            <a:xfrm>
              <a:off x="2989770" y="2897204"/>
              <a:ext cx="1594180" cy="1843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C3F9B3-B007-0D4C-BC35-DE19A806C1EE}"/>
                </a:ext>
              </a:extLst>
            </p:cNvPr>
            <p:cNvSpPr/>
            <p:nvPr/>
          </p:nvSpPr>
          <p:spPr>
            <a:xfrm>
              <a:off x="3166712" y="3888365"/>
              <a:ext cx="1280160" cy="587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Guest OS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2AC4F4-DA52-084D-A242-A62E12FEF245}"/>
                </a:ext>
              </a:extLst>
            </p:cNvPr>
            <p:cNvSpPr/>
            <p:nvPr/>
          </p:nvSpPr>
          <p:spPr>
            <a:xfrm>
              <a:off x="3166712" y="3390265"/>
              <a:ext cx="1280160" cy="329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A7FD7-B26D-F143-A186-FBB723E9B773}"/>
              </a:ext>
            </a:extLst>
          </p:cNvPr>
          <p:cNvSpPr/>
          <p:nvPr/>
        </p:nvSpPr>
        <p:spPr>
          <a:xfrm>
            <a:off x="6023563" y="132811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VM is a PD with extra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extra execution mode (guest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behaves like any 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share MRs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signal/be signalled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client or server of a PPC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A8EEA-8374-F645-BCFE-8FB51AA7F622}"/>
              </a:ext>
            </a:extLst>
          </p:cNvPr>
          <p:cNvSpPr txBox="1"/>
          <p:nvPr/>
        </p:nvSpPr>
        <p:spPr>
          <a:xfrm>
            <a:off x="5437738" y="3610606"/>
            <a:ext cx="349754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 yet fully specified</a:t>
            </a:r>
          </a:p>
          <a:p>
            <a:r>
              <a:rPr lang="en-AU" dirty="0">
                <a:solidFill>
                  <a:schemeClr val="tx1"/>
                </a:solidFill>
              </a:rPr>
              <a:t>Not supported in first version</a:t>
            </a:r>
          </a:p>
        </p:txBody>
      </p:sp>
    </p:spTree>
    <p:extLst>
      <p:ext uri="{BB962C8B-B14F-4D97-AF65-F5344CB8AC3E}">
        <p14:creationId xmlns:p14="http://schemas.microsoft.com/office/powerpoint/2010/main" val="15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69E5E-E5DB-D74A-ADFE-4780C347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Platform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192F-79B5-2144-82F5-90151AE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9E8E-C90D-304E-8DEA-C064397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4B80-5B54-FC47-B0FE-0334F04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0C22-B2A6-9B41-8780-7160E3C2AF50}"/>
              </a:ext>
            </a:extLst>
          </p:cNvPr>
          <p:cNvSpPr txBox="1"/>
          <p:nvPr/>
        </p:nvSpPr>
        <p:spPr>
          <a:xfrm>
            <a:off x="1038823" y="1405422"/>
            <a:ext cx="5057177" cy="77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Initially all PDs will be single-core</a:t>
            </a:r>
          </a:p>
          <a:p>
            <a:r>
              <a:rPr lang="en-AU" dirty="0">
                <a:solidFill>
                  <a:schemeClr val="tx1"/>
                </a:solidFill>
              </a:rPr>
              <a:t>Single scheduling context means single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CE2B1-41D4-E74C-B6EA-EAC1CBA8883C}"/>
              </a:ext>
            </a:extLst>
          </p:cNvPr>
          <p:cNvSpPr/>
          <p:nvPr/>
        </p:nvSpPr>
        <p:spPr>
          <a:xfrm>
            <a:off x="2978042" y="2067408"/>
            <a:ext cx="3687947" cy="94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restriction be removed in the near future for </a:t>
            </a:r>
            <a:r>
              <a:rPr lang="en-AU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 client 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without a PPC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F65C6-C27E-8B4A-8E85-2AAC8C9BF00D}"/>
              </a:ext>
            </a:extLst>
          </p:cNvPr>
          <p:cNvSpPr txBox="1"/>
          <p:nvPr/>
        </p:nvSpPr>
        <p:spPr>
          <a:xfrm>
            <a:off x="754423" y="4552522"/>
            <a:ext cx="5057177" cy="646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For now targeting static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PDs known at build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59944-2F32-494C-A28E-38C0E52634B4}"/>
              </a:ext>
            </a:extLst>
          </p:cNvPr>
          <p:cNvSpPr/>
          <p:nvPr/>
        </p:nvSpPr>
        <p:spPr>
          <a:xfrm>
            <a:off x="4614856" y="4995805"/>
            <a:ext cx="3687947" cy="707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(eventually) support late loading/re-loading of (known) PDs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23968E-3DFF-6D43-9B8C-E87D989CD9C4}"/>
              </a:ext>
            </a:extLst>
          </p:cNvPr>
          <p:cNvSpPr/>
          <p:nvPr/>
        </p:nvSpPr>
        <p:spPr>
          <a:xfrm>
            <a:off x="5728822" y="2819723"/>
            <a:ext cx="2876386" cy="12666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Supporting multi-threaded servers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bit more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≤ 1 thread per core</a:t>
            </a:r>
          </a:p>
        </p:txBody>
      </p:sp>
    </p:spTree>
    <p:extLst>
      <p:ext uri="{BB962C8B-B14F-4D97-AF65-F5344CB8AC3E}">
        <p14:creationId xmlns:p14="http://schemas.microsoft.com/office/powerpoint/2010/main" val="19996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Summary: seL4 Core Platform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F0DBB7-2C0A-154B-96D4-92FE71D7F772}"/>
              </a:ext>
            </a:extLst>
          </p:cNvPr>
          <p:cNvSpPr/>
          <p:nvPr/>
        </p:nvSpPr>
        <p:spPr>
          <a:xfrm>
            <a:off x="1665373" y="1261686"/>
            <a:ext cx="5102295" cy="1610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Designed to ease construction of well-designed seL4-based 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mostly complete: RFC-5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integrate with the seL4 Driver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We’ll provide best-practice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231918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9E0A-D4BB-3A4A-9953-3E3C1BC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3BA01C-5871-3A4F-822A-691110665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A457-701E-2E4B-B212-D821903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CC3D-010C-0A4E-B8EC-5786F34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F82F-C111-1D40-998D-AAFE989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0ED9-7D5E-E844-9B51-BE1FD02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seL4 Core Platform?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8B513-509F-AD40-8B29-0E027DF9B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5035-3EBF-7B46-80AF-F92A90EE88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7EDF-745C-F049-BDDE-A6677E8E0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0B80091-6157-A441-9951-CBA5660C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51" y="1352696"/>
            <a:ext cx="2667000" cy="40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8322E-8212-7649-B789-303646BD0980}"/>
              </a:ext>
            </a:extLst>
          </p:cNvPr>
          <p:cNvSpPr txBox="1"/>
          <p:nvPr/>
        </p:nvSpPr>
        <p:spPr>
          <a:xfrm>
            <a:off x="1239339" y="2487476"/>
            <a:ext cx="546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seL4 API is (for good reason):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low-level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architecture-dependent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spartan</a:t>
            </a:r>
          </a:p>
          <a:p>
            <a:r>
              <a:rPr lang="en-AU" dirty="0"/>
              <a:t>… and requires a lot of expertise to use correctly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FFFC5-EF92-3C41-9192-C88A246754F1}"/>
              </a:ext>
            </a:extLst>
          </p:cNvPr>
          <p:cNvSpPr txBox="1"/>
          <p:nvPr/>
        </p:nvSpPr>
        <p:spPr>
          <a:xfrm>
            <a:off x="3114906" y="5270556"/>
            <a:ext cx="4033425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Almost all present deployments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embedded/cyber-physical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simple, static architectures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87F0216-DE81-6B4F-86A1-B26CF4AD090F}"/>
              </a:ext>
            </a:extLst>
          </p:cNvPr>
          <p:cNvSpPr/>
          <p:nvPr/>
        </p:nvSpPr>
        <p:spPr>
          <a:xfrm>
            <a:off x="2235332" y="1496834"/>
            <a:ext cx="4561726" cy="621314"/>
          </a:xfrm>
          <a:prstGeom prst="wedgeRectCallout">
            <a:avLst>
              <a:gd name="adj1" fmla="val 86149"/>
              <a:gd name="adj2" fmla="val 222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569E-AC57-E241-8ACE-CF862B3A814D}"/>
              </a:ext>
            </a:extLst>
          </p:cNvPr>
          <p:cNvSpPr/>
          <p:nvPr/>
        </p:nvSpPr>
        <p:spPr>
          <a:xfrm>
            <a:off x="2156999" y="1361790"/>
            <a:ext cx="4726113" cy="837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seL4 we achieved unprecedented levels of security and user-unfriendliness [2015]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29405-E1D4-8E41-8AAD-B7513D7807D7}"/>
              </a:ext>
            </a:extLst>
          </p:cNvPr>
          <p:cNvSpPr/>
          <p:nvPr/>
        </p:nvSpPr>
        <p:spPr>
          <a:xfrm>
            <a:off x="702733" y="4478867"/>
            <a:ext cx="5466262" cy="65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See https://</a:t>
            </a:r>
            <a:r>
              <a:rPr lang="en-AU" dirty="0" err="1"/>
              <a:t>microkerneldude.wordpress.com</a:t>
            </a:r>
            <a:r>
              <a:rPr lang="en-AU" dirty="0"/>
              <a:t>/2020/</a:t>
            </a:r>
            <a:br>
              <a:rPr lang="en-AU" dirty="0"/>
            </a:br>
            <a:r>
              <a:rPr lang="en-AU" dirty="0"/>
              <a:t>03/11/sel4-design-principles/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2618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AFC-F614-6447-8B8E-91A4CA0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 of the seL4 Core Platform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5C1AC8-6DEE-0B44-A8B1-3C06519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Small OS for IoT, cyber-physical and other embedded use cases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Ease development and deployment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Provide reasonable degree of application portability, defined HW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implementation diversity through well-defined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code re-use between related deployments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”correct” use of seL4 mechanisms by default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near-minimal trusted computing base (TCB)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Leverage seL4-enforced isolation for strong security/safety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seL4’s superior performance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Be amenable to formal verification of the TCB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69E3-C4CA-3547-ACF0-7FA21ADF93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296C-C8A1-2C4B-BEB3-B24107FC66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6D628-7530-0248-A061-99007DD1A0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64A58-11F8-8D4A-903C-13B6CD6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seL4 Core Platform is  POSIX-Compliant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4664-26BC-294E-A6E1-501777324C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E9CE-D838-094F-A0E7-DC1ADB4D08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7F62-FDD0-4749-815C-1E182757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651D2-3BBC-5241-8E9F-67B27F49553C}"/>
              </a:ext>
            </a:extLst>
          </p:cNvPr>
          <p:cNvSpPr/>
          <p:nvPr/>
        </p:nvSpPr>
        <p:spPr>
          <a:xfrm>
            <a:off x="2695909" y="2137497"/>
            <a:ext cx="3556235" cy="939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Posix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past its use-by date,</a:t>
            </a:r>
          </a:p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too inefficient for seL4.</a:t>
            </a:r>
          </a:p>
          <a:p>
            <a:r>
              <a:rPr lang="en-AU" sz="1800" i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Curtis Millar’s talk for details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D80E8-8801-1E4A-A691-2548DD0C374C}"/>
              </a:ext>
            </a:extLst>
          </p:cNvPr>
          <p:cNvGrpSpPr/>
          <p:nvPr/>
        </p:nvGrpSpPr>
        <p:grpSpPr>
          <a:xfrm>
            <a:off x="4308772" y="825429"/>
            <a:ext cx="3020787" cy="1004041"/>
            <a:chOff x="4474027" y="890741"/>
            <a:chExt cx="3020787" cy="10040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5584B-D3A6-4E4B-9A7D-B31AE204F2CE}"/>
                </a:ext>
              </a:extLst>
            </p:cNvPr>
            <p:cNvSpPr txBox="1"/>
            <p:nvPr/>
          </p:nvSpPr>
          <p:spPr>
            <a:xfrm>
              <a:off x="4599269" y="1310007"/>
              <a:ext cx="2770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Of Course </a:t>
              </a:r>
              <a:r>
                <a:rPr lang="en-AU" sz="32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6C22FDD-DF3B-B942-BB92-37C59B7265F5}"/>
                </a:ext>
              </a:extLst>
            </p:cNvPr>
            <p:cNvSpPr/>
            <p:nvPr/>
          </p:nvSpPr>
          <p:spPr>
            <a:xfrm rot="5400000">
              <a:off x="5692033" y="-327265"/>
              <a:ext cx="584776" cy="3020787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A76B5-DDA6-744F-8701-72CF7A5AEC6B}"/>
              </a:ext>
            </a:extLst>
          </p:cNvPr>
          <p:cNvSpPr/>
          <p:nvPr/>
        </p:nvSpPr>
        <p:spPr>
          <a:xfrm>
            <a:off x="6511353" y="2908116"/>
            <a:ext cx="2401325" cy="698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legacy software use virtual machines!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B0E79-6C94-424C-A7D9-29D8BE8E90F1}"/>
              </a:ext>
            </a:extLst>
          </p:cNvPr>
          <p:cNvSpPr/>
          <p:nvPr/>
        </p:nvSpPr>
        <p:spPr>
          <a:xfrm>
            <a:off x="1791433" y="3606293"/>
            <a:ext cx="3556235" cy="258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Platform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communication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Real-time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Deadlock-free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integrity properties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enforced by build tools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Suitable for formal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5F1-E3F1-8242-A433-C8E51AC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Hardware: Embedded SoCs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57B60-F714-8742-AE2E-F42F306C06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A4B0D-A568-174B-A0FD-396DE9103D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A549-9AE1-ED47-9FC5-3D60D64AD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E87DE-EA93-B94B-B68D-E670D295E698}"/>
              </a:ext>
            </a:extLst>
          </p:cNvPr>
          <p:cNvSpPr/>
          <p:nvPr/>
        </p:nvSpPr>
        <p:spPr>
          <a:xfrm>
            <a:off x="1561075" y="1730414"/>
            <a:ext cx="2970103" cy="1786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Homogenous multicore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L2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memory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Accelerators (GPUs etc) are “devices”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963C9-A07E-9740-802F-FAEEFC7A0E1A}"/>
              </a:ext>
            </a:extLst>
          </p:cNvPr>
          <p:cNvGrpSpPr/>
          <p:nvPr/>
        </p:nvGrpSpPr>
        <p:grpSpPr>
          <a:xfrm>
            <a:off x="5280422" y="3791440"/>
            <a:ext cx="4763732" cy="1852848"/>
            <a:chOff x="5870121" y="3558298"/>
            <a:chExt cx="4763732" cy="1852848"/>
          </a:xfrm>
        </p:grpSpPr>
        <p:sp>
          <p:nvSpPr>
            <p:cNvPr id="7" name="Google Shape;144;p18">
              <a:extLst>
                <a:ext uri="{FF2B5EF4-FFF2-40B4-BE49-F238E27FC236}">
                  <a16:creationId xmlns:a16="http://schemas.microsoft.com/office/drawing/2014/main" id="{556A0E57-7D06-9E4E-89BE-CC9F81126754}"/>
                </a:ext>
              </a:extLst>
            </p:cNvPr>
            <p:cNvSpPr/>
            <p:nvPr/>
          </p:nvSpPr>
          <p:spPr>
            <a:xfrm>
              <a:off x="5870121" y="3558298"/>
              <a:ext cx="4763732" cy="1852848"/>
            </a:xfrm>
            <a:prstGeom prst="roundRect">
              <a:avLst>
                <a:gd name="adj" fmla="val 2508"/>
              </a:avLst>
            </a:prstGeom>
            <a:solidFill>
              <a:srgbClr val="D6DB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92A5CA-83CE-6E42-968B-095B17BD594F}"/>
                </a:ext>
              </a:extLst>
            </p:cNvPr>
            <p:cNvGrpSpPr/>
            <p:nvPr/>
          </p:nvGrpSpPr>
          <p:grpSpPr>
            <a:xfrm>
              <a:off x="5956074" y="3614414"/>
              <a:ext cx="1552118" cy="1030804"/>
              <a:chOff x="5956074" y="3614414"/>
              <a:chExt cx="1552118" cy="1030804"/>
            </a:xfrm>
          </p:grpSpPr>
          <p:sp>
            <p:nvSpPr>
              <p:cNvPr id="8" name="Google Shape;145;p18">
                <a:extLst>
                  <a:ext uri="{FF2B5EF4-FFF2-40B4-BE49-F238E27FC236}">
                    <a16:creationId xmlns:a16="http://schemas.microsoft.com/office/drawing/2014/main" id="{FA495FC8-0C9A-CC45-898D-AC868730973A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Google Shape;145;p18">
                <a:extLst>
                  <a:ext uri="{FF2B5EF4-FFF2-40B4-BE49-F238E27FC236}">
                    <a16:creationId xmlns:a16="http://schemas.microsoft.com/office/drawing/2014/main" id="{04EC2B87-0CD8-0A48-838C-6DC6141C794B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Google Shape;145;p18">
                <a:extLst>
                  <a:ext uri="{FF2B5EF4-FFF2-40B4-BE49-F238E27FC236}">
                    <a16:creationId xmlns:a16="http://schemas.microsoft.com/office/drawing/2014/main" id="{319426E7-38CD-894B-9BE3-6BC615B0F61B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Google Shape;145;p18">
              <a:extLst>
                <a:ext uri="{FF2B5EF4-FFF2-40B4-BE49-F238E27FC236}">
                  <a16:creationId xmlns:a16="http://schemas.microsoft.com/office/drawing/2014/main" id="{04710A16-4A25-D941-BCB0-9B894C79D1BF}"/>
                </a:ext>
              </a:extLst>
            </p:cNvPr>
            <p:cNvSpPr/>
            <p:nvPr/>
          </p:nvSpPr>
          <p:spPr>
            <a:xfrm>
              <a:off x="5956073" y="4855852"/>
              <a:ext cx="3249259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L2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F20CF2B-1543-A546-9A49-1B6DFFF9711D}"/>
                </a:ext>
              </a:extLst>
            </p:cNvPr>
            <p:cNvGrpSpPr/>
            <p:nvPr/>
          </p:nvGrpSpPr>
          <p:grpSpPr>
            <a:xfrm>
              <a:off x="7653215" y="3614414"/>
              <a:ext cx="1552118" cy="1030804"/>
              <a:chOff x="5956074" y="3614414"/>
              <a:chExt cx="1552118" cy="1030804"/>
            </a:xfrm>
          </p:grpSpPr>
          <p:sp>
            <p:nvSpPr>
              <p:cNvPr id="21" name="Google Shape;145;p18">
                <a:extLst>
                  <a:ext uri="{FF2B5EF4-FFF2-40B4-BE49-F238E27FC236}">
                    <a16:creationId xmlns:a16="http://schemas.microsoft.com/office/drawing/2014/main" id="{8FC6ACCF-21D9-574F-8492-F95EC7F72BA8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Google Shape;145;p18">
                <a:extLst>
                  <a:ext uri="{FF2B5EF4-FFF2-40B4-BE49-F238E27FC236}">
                    <a16:creationId xmlns:a16="http://schemas.microsoft.com/office/drawing/2014/main" id="{C640A84A-24AB-A342-B5CB-31DA80F8632A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3" name="Google Shape;145;p18">
                <a:extLst>
                  <a:ext uri="{FF2B5EF4-FFF2-40B4-BE49-F238E27FC236}">
                    <a16:creationId xmlns:a16="http://schemas.microsoft.com/office/drawing/2014/main" id="{36982CB4-043F-A84E-8D89-B53E8B2773D9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Google Shape;145;p18">
              <a:extLst>
                <a:ext uri="{FF2B5EF4-FFF2-40B4-BE49-F238E27FC236}">
                  <a16:creationId xmlns:a16="http://schemas.microsoft.com/office/drawing/2014/main" id="{BFF583FF-C50D-0447-9226-73E5253EA1ED}"/>
                </a:ext>
              </a:extLst>
            </p:cNvPr>
            <p:cNvSpPr/>
            <p:nvPr/>
          </p:nvSpPr>
          <p:spPr>
            <a:xfrm>
              <a:off x="9350356" y="3614414"/>
              <a:ext cx="1216852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Devices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AFC9-DFA2-BC4C-B5F6-807C48071747}"/>
              </a:ext>
            </a:extLst>
          </p:cNvPr>
          <p:cNvGrpSpPr/>
          <p:nvPr/>
        </p:nvGrpSpPr>
        <p:grpSpPr>
          <a:xfrm>
            <a:off x="5280422" y="1730414"/>
            <a:ext cx="4760803" cy="1976920"/>
            <a:chOff x="5870121" y="1570748"/>
            <a:chExt cx="4760803" cy="1976920"/>
          </a:xfrm>
        </p:grpSpPr>
        <p:sp>
          <p:nvSpPr>
            <p:cNvPr id="25" name="Google Shape;146;p18">
              <a:extLst>
                <a:ext uri="{FF2B5EF4-FFF2-40B4-BE49-F238E27FC236}">
                  <a16:creationId xmlns:a16="http://schemas.microsoft.com/office/drawing/2014/main" id="{0C0A986F-462C-824E-A5EB-397912C41C1E}"/>
                </a:ext>
              </a:extLst>
            </p:cNvPr>
            <p:cNvSpPr/>
            <p:nvPr/>
          </p:nvSpPr>
          <p:spPr>
            <a:xfrm>
              <a:off x="5870121" y="1570748"/>
              <a:ext cx="4760803" cy="1976920"/>
            </a:xfrm>
            <a:prstGeom prst="roundRect">
              <a:avLst>
                <a:gd name="adj" fmla="val 3087"/>
              </a:avLst>
            </a:prstGeom>
            <a:solidFill>
              <a:srgbClr val="9AA8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S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oftware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Google Shape;147;p18">
              <a:extLst>
                <a:ext uri="{FF2B5EF4-FFF2-40B4-BE49-F238E27FC236}">
                  <a16:creationId xmlns:a16="http://schemas.microsoft.com/office/drawing/2014/main" id="{2189C44A-5BCF-2140-962D-71FB80C3F3C4}"/>
                </a:ext>
              </a:extLst>
            </p:cNvPr>
            <p:cNvSpPr/>
            <p:nvPr/>
          </p:nvSpPr>
          <p:spPr>
            <a:xfrm>
              <a:off x="5956073" y="3036600"/>
              <a:ext cx="3249259" cy="424328"/>
            </a:xfrm>
            <a:prstGeom prst="roundRect">
              <a:avLst>
                <a:gd name="adj" fmla="val 143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AA418E5-7EB7-7E4B-8AD4-B77A63E2162B}"/>
                </a:ext>
              </a:extLst>
            </p:cNvPr>
            <p:cNvGrpSpPr/>
            <p:nvPr/>
          </p:nvGrpSpPr>
          <p:grpSpPr>
            <a:xfrm>
              <a:off x="5956073" y="2403438"/>
              <a:ext cx="4611135" cy="519073"/>
              <a:chOff x="5956073" y="2460586"/>
              <a:chExt cx="4611135" cy="519073"/>
            </a:xfrm>
          </p:grpSpPr>
          <p:sp>
            <p:nvSpPr>
              <p:cNvPr id="11" name="Google Shape;148;p18">
                <a:extLst>
                  <a:ext uri="{FF2B5EF4-FFF2-40B4-BE49-F238E27FC236}">
                    <a16:creationId xmlns:a16="http://schemas.microsoft.com/office/drawing/2014/main" id="{0E5730EB-085A-FC48-95DA-B115C323E904}"/>
                  </a:ext>
                </a:extLst>
              </p:cNvPr>
              <p:cNvSpPr/>
              <p:nvPr/>
            </p:nvSpPr>
            <p:spPr>
              <a:xfrm>
                <a:off x="5956073" y="2460586"/>
                <a:ext cx="4611135" cy="519073"/>
              </a:xfrm>
              <a:prstGeom prst="roundRect">
                <a:avLst>
                  <a:gd name="adj" fmla="val 10774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seL4 Core Platform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Google Shape;149;p18">
                <a:extLst>
                  <a:ext uri="{FF2B5EF4-FFF2-40B4-BE49-F238E27FC236}">
                    <a16:creationId xmlns:a16="http://schemas.microsoft.com/office/drawing/2014/main" id="{793E3313-8291-DF42-9C30-549394D05D2D}"/>
                  </a:ext>
                </a:extLst>
              </p:cNvPr>
              <p:cNvSpPr/>
              <p:nvPr/>
            </p:nvSpPr>
            <p:spPr>
              <a:xfrm>
                <a:off x="9346411" y="2571647"/>
                <a:ext cx="1108094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Drivers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9;p18">
                <a:extLst>
                  <a:ext uri="{FF2B5EF4-FFF2-40B4-BE49-F238E27FC236}">
                    <a16:creationId xmlns:a16="http://schemas.microsoft.com/office/drawing/2014/main" id="{D1419909-5AFA-9545-A031-B361C555DD5F}"/>
                  </a:ext>
                </a:extLst>
              </p:cNvPr>
              <p:cNvSpPr/>
              <p:nvPr/>
            </p:nvSpPr>
            <p:spPr>
              <a:xfrm>
                <a:off x="8473733" y="2560364"/>
                <a:ext cx="769323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N/W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pic>
          <p:nvPicPr>
            <p:cNvPr id="14" name="Google Shape;158;p18">
              <a:extLst>
                <a:ext uri="{FF2B5EF4-FFF2-40B4-BE49-F238E27FC236}">
                  <a16:creationId xmlns:a16="http://schemas.microsoft.com/office/drawing/2014/main" id="{A5280CDC-0A48-B445-8648-FC9364D2D5B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72775" y="3068996"/>
              <a:ext cx="905100" cy="34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B4C716C1-EE09-834A-9E7D-BD5A71C6D630}"/>
                </a:ext>
              </a:extLst>
            </p:cNvPr>
            <p:cNvSpPr/>
            <p:nvPr/>
          </p:nvSpPr>
          <p:spPr>
            <a:xfrm>
              <a:off x="5964442" y="1923398"/>
              <a:ext cx="4611135" cy="369184"/>
            </a:xfrm>
            <a:prstGeom prst="roundRect">
              <a:avLst>
                <a:gd name="adj" fmla="val 1077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Application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Core Platform Abstractions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</p:spTree>
    <p:extLst>
      <p:ext uri="{BB962C8B-B14F-4D97-AF65-F5344CB8AC3E}">
        <p14:creationId xmlns:p14="http://schemas.microsoft.com/office/powerpoint/2010/main" val="394325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Protection Domain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E7253-33F1-1A43-BFC9-D6D85E434F6C}"/>
              </a:ext>
            </a:extLst>
          </p:cNvPr>
          <p:cNvSpPr/>
          <p:nvPr/>
        </p:nvSpPr>
        <p:spPr>
          <a:xfrm>
            <a:off x="1383472" y="1227725"/>
            <a:ext cx="3862807" cy="2296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Superficially similar to Unix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 but much more l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ightweight</a:t>
            </a:r>
          </a:p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Consists of several seL4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Priority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B41532-6F16-254D-BDA8-E8AB3B0988D5}"/>
              </a:ext>
            </a:extLst>
          </p:cNvPr>
          <p:cNvSpPr/>
          <p:nvPr/>
        </p:nvSpPr>
        <p:spPr>
          <a:xfrm>
            <a:off x="5271690" y="3747515"/>
            <a:ext cx="4020452" cy="1274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Optional: Protected procedure (PP)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E239-9BC0-F44B-810F-AAC61D67650A}"/>
              </a:ext>
            </a:extLst>
          </p:cNvPr>
          <p:cNvSpPr txBox="1"/>
          <p:nvPr/>
        </p:nvSpPr>
        <p:spPr>
          <a:xfrm>
            <a:off x="6096000" y="2833420"/>
            <a:ext cx="217239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Runs once, on </a:t>
            </a:r>
          </a:p>
          <a:p>
            <a:r>
              <a:rPr lang="en-AU" dirty="0">
                <a:solidFill>
                  <a:schemeClr val="tx1"/>
                </a:solidFill>
              </a:rPr>
              <a:t>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86052-AADF-A44A-BC0C-D559CFF4241F}"/>
              </a:ext>
            </a:extLst>
          </p:cNvPr>
          <p:cNvSpPr txBox="1"/>
          <p:nvPr/>
        </p:nvSpPr>
        <p:spPr>
          <a:xfrm>
            <a:off x="8438962" y="3112377"/>
            <a:ext cx="3080490" cy="1206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when PD’s notification is signalled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  <a:p>
            <a:r>
              <a:rPr lang="en-AU" dirty="0">
                <a:solidFill>
                  <a:schemeClr val="tx1"/>
                </a:solidFill>
              </a:rPr>
              <a:t>Bound to a Core!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5CFC4-5134-F04C-B149-AC3A2ABDF7B8}"/>
              </a:ext>
            </a:extLst>
          </p:cNvPr>
          <p:cNvSpPr txBox="1"/>
          <p:nvPr/>
        </p:nvSpPr>
        <p:spPr>
          <a:xfrm>
            <a:off x="6652671" y="5264208"/>
            <a:ext cx="2749513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from other PD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but </a:t>
            </a:r>
            <a:r>
              <a:rPr lang="en-AU" i="1" dirty="0">
                <a:solidFill>
                  <a:schemeClr val="tx1"/>
                </a:solidFill>
              </a:rPr>
              <a:t>caller PD’s SC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D9EFF-30C7-0142-AEB0-C6ADF6C2DA17}"/>
              </a:ext>
            </a:extLst>
          </p:cNvPr>
          <p:cNvSpPr txBox="1"/>
          <p:nvPr/>
        </p:nvSpPr>
        <p:spPr>
          <a:xfrm>
            <a:off x="5607025" y="4039041"/>
            <a:ext cx="1594179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E7FD-458D-444A-9E21-BEAE9CE5BCE6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flipH="1">
            <a:off x="6404115" y="3479751"/>
            <a:ext cx="778080" cy="55929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CA88A5-5CD3-DF49-B80C-A1BB3203F5FB}"/>
              </a:ext>
            </a:extLst>
          </p:cNvPr>
          <p:cNvSpPr txBox="1"/>
          <p:nvPr/>
        </p:nvSpPr>
        <p:spPr>
          <a:xfrm>
            <a:off x="5665335" y="4295388"/>
            <a:ext cx="2302933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D6B9D9-5242-FE40-805C-132D784FEEF4}"/>
              </a:ext>
            </a:extLst>
          </p:cNvPr>
          <p:cNvCxnSpPr>
            <a:cxnSpLocks/>
            <a:stCxn id="45" idx="1"/>
            <a:endCxn id="48" idx="3"/>
          </p:cNvCxnSpPr>
          <p:nvPr/>
        </p:nvCxnSpPr>
        <p:spPr>
          <a:xfrm flipH="1">
            <a:off x="7968268" y="3715419"/>
            <a:ext cx="470694" cy="746989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98EF645-01E8-2E4C-A37D-3665C46DB840}"/>
              </a:ext>
            </a:extLst>
          </p:cNvPr>
          <p:cNvSpPr txBox="1"/>
          <p:nvPr/>
        </p:nvSpPr>
        <p:spPr>
          <a:xfrm>
            <a:off x="6597087" y="4592167"/>
            <a:ext cx="2171232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9DA7AE-6594-944B-9763-4A9DDA4D5F9C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H="1" flipV="1">
            <a:off x="7682703" y="4926206"/>
            <a:ext cx="344725" cy="33800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8BBE2E-99F6-2145-A53D-C8A93315B723}"/>
              </a:ext>
            </a:extLst>
          </p:cNvPr>
          <p:cNvSpPr txBox="1"/>
          <p:nvPr/>
        </p:nvSpPr>
        <p:spPr>
          <a:xfrm>
            <a:off x="5911565" y="1117780"/>
            <a:ext cx="4113406" cy="1497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All three execute atomically with respect to each other!</a:t>
            </a:r>
          </a:p>
          <a:p>
            <a:r>
              <a:rPr lang="en-AU" dirty="0">
                <a:solidFill>
                  <a:schemeClr val="tx1"/>
                </a:solidFill>
              </a:rPr>
              <a:t>They may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signal another PD’s 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call another PD’s PP</a:t>
            </a:r>
          </a:p>
        </p:txBody>
      </p:sp>
    </p:spTree>
    <p:extLst>
      <p:ext uri="{BB962C8B-B14F-4D97-AF65-F5344CB8AC3E}">
        <p14:creationId xmlns:p14="http://schemas.microsoft.com/office/powerpoint/2010/main" val="9650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Memory Region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4" y="1328116"/>
            <a:ext cx="3378618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Represents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contiguous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integer multiple of page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page-aligned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FB0DA-2BB8-DD42-8462-AC27BCA2049E}"/>
              </a:ext>
            </a:extLst>
          </p:cNvPr>
          <p:cNvSpPr/>
          <p:nvPr/>
        </p:nvSpPr>
        <p:spPr>
          <a:xfrm>
            <a:off x="1173690" y="1954590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mapped into one or more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a virtual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defined caching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specific permissions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6FF08-5E0C-6949-B07C-DB8D5D432300}"/>
              </a:ext>
            </a:extLst>
          </p:cNvPr>
          <p:cNvCxnSpPr/>
          <p:nvPr/>
        </p:nvCxnSpPr>
        <p:spPr>
          <a:xfrm flipV="1">
            <a:off x="1358621" y="4740396"/>
            <a:ext cx="2029472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7A118-75A4-5E46-878B-0527048D5BF3}"/>
              </a:ext>
            </a:extLst>
          </p:cNvPr>
          <p:cNvCxnSpPr>
            <a:cxnSpLocks/>
          </p:cNvCxnSpPr>
          <p:nvPr/>
        </p:nvCxnSpPr>
        <p:spPr>
          <a:xfrm flipH="1" flipV="1">
            <a:off x="3569551" y="4740396"/>
            <a:ext cx="217310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6058E-8E03-734C-B9A1-5D1A4C08D9E3}"/>
              </a:ext>
            </a:extLst>
          </p:cNvPr>
          <p:cNvSpPr/>
          <p:nvPr/>
        </p:nvSpPr>
        <p:spPr>
          <a:xfrm>
            <a:off x="6269148" y="3196115"/>
            <a:ext cx="3133033" cy="933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attached to a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zero-copy communication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233D4F-3E44-F44E-B6C6-3709A75C172C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10348-62AE-E444-B687-D1FE3767D38D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24136D-68B4-4C48-9CB1-3B34A1CE562B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9EBE03-EBA1-BD41-86BF-366B47188458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Communication Channels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5"/>
            <a:ext cx="5449752" cy="1500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communication between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connects exactly two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pair of PDs has at most one common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flow can be </a:t>
            </a: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or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flow is bi-directional (no data diode!)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BEC53-DBB1-A742-9E20-FFE543C17578}"/>
              </a:ext>
            </a:extLst>
          </p:cNvPr>
          <p:cNvSpPr/>
          <p:nvPr/>
        </p:nvSpPr>
        <p:spPr>
          <a:xfrm>
            <a:off x="1194051" y="1708848"/>
            <a:ext cx="4548814" cy="1730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channel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reading/writing the channel’s MR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mapped into the accessing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referencing channel buffer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the other PD’s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calling the other PD’s PP (if available)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79742-9298-8346-9F8E-BBBD84730928}"/>
              </a:ext>
            </a:extLst>
          </p:cNvPr>
          <p:cNvSpPr txBox="1"/>
          <p:nvPr/>
        </p:nvSpPr>
        <p:spPr>
          <a:xfrm>
            <a:off x="767134" y="4543770"/>
            <a:ext cx="3353959" cy="1235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 general:</a:t>
            </a:r>
          </a:p>
          <a:p>
            <a:r>
              <a:rPr lang="en-AU" dirty="0">
                <a:solidFill>
                  <a:schemeClr val="tx1"/>
                </a:solidFill>
              </a:rPr>
              <a:t>no trust relationship implied</a:t>
            </a:r>
          </a:p>
          <a:p>
            <a:r>
              <a:rPr lang="en-AU" dirty="0">
                <a:solidFill>
                  <a:schemeClr val="tx1"/>
                </a:solidFill>
              </a:rPr>
              <a:t>CCs form non-directed, cyclic graph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DBC-249D-224E-88B7-931F29BCD92B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3908B4-7CA5-A646-8AA5-53D230A5FEE0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CF6840-1A44-2040-9A43-1CAD34AF4802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039E3-ACFA-4A41-9F5A-F68491F737D4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A882-94C3-A343-9119-FF35FB521CA4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F757C4-AAC2-734A-8890-01F0164D45AA}"/>
              </a:ext>
            </a:extLst>
          </p:cNvPr>
          <p:cNvSpPr txBox="1"/>
          <p:nvPr/>
        </p:nvSpPr>
        <p:spPr>
          <a:xfrm>
            <a:off x="6905539" y="3102618"/>
            <a:ext cx="284485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Using reference wrappers, not plain pointers!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C7287C-0449-2A40-97B2-8EDD030061EA}"/>
              </a:ext>
            </a:extLst>
          </p:cNvPr>
          <p:cNvSpPr txBox="1"/>
          <p:nvPr/>
        </p:nvSpPr>
        <p:spPr>
          <a:xfrm>
            <a:off x="1510865" y="2570004"/>
            <a:ext cx="3751156" cy="2590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FE621-C017-3E4A-BB5D-C25198D82F13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5262021" y="2699541"/>
            <a:ext cx="1643518" cy="72624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62F97C8-D15C-074D-8C1C-E9700EF2A8C9}"/>
              </a:ext>
            </a:extLst>
          </p:cNvPr>
          <p:cNvSpPr txBox="1"/>
          <p:nvPr/>
        </p:nvSpPr>
        <p:spPr>
          <a:xfrm>
            <a:off x="107790" y="3490552"/>
            <a:ext cx="2420806" cy="364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Potentially cross-core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1DE908-85BA-3645-B027-7ABEC52BEB50}"/>
              </a:ext>
            </a:extLst>
          </p:cNvPr>
          <p:cNvSpPr txBox="1"/>
          <p:nvPr/>
        </p:nvSpPr>
        <p:spPr>
          <a:xfrm>
            <a:off x="1510865" y="2851432"/>
            <a:ext cx="3751156" cy="2590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0ACE63-05DC-4243-A567-5076470431AE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flipV="1">
            <a:off x="1318193" y="2980969"/>
            <a:ext cx="192672" cy="50958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0" grpId="0" animBg="1"/>
      <p:bldP spid="56" grpId="0" animBg="1"/>
      <p:bldP spid="57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Foundation">
      <a:dk1>
        <a:srgbClr val="000000"/>
      </a:dk1>
      <a:lt1>
        <a:srgbClr val="FFFFFF"/>
      </a:lt1>
      <a:dk2>
        <a:srgbClr val="304863"/>
      </a:dk2>
      <a:lt2>
        <a:srgbClr val="DCE1E8"/>
      </a:lt2>
      <a:accent1>
        <a:srgbClr val="FAD271"/>
      </a:accent1>
      <a:accent2>
        <a:srgbClr val="A4D161"/>
      </a:accent2>
      <a:accent3>
        <a:srgbClr val="BC7168"/>
      </a:accent3>
      <a:accent4>
        <a:srgbClr val="46668A"/>
      </a:accent4>
      <a:accent5>
        <a:srgbClr val="FCE4B1"/>
      </a:accent5>
      <a:accent6>
        <a:srgbClr val="941800"/>
      </a:accent6>
      <a:hlink>
        <a:srgbClr val="C49A51"/>
      </a:hlink>
      <a:folHlink>
        <a:srgbClr val="77994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 16-9" id="{E978658F-5F02-4641-B824-998A8596DDD5}" vid="{71F0F0FE-4352-6A45-95B2-D9FEE40718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3276</TotalTime>
  <Words>1363</Words>
  <Application>Microsoft Macintosh PowerPoint</Application>
  <PresentationFormat>Widescreen</PresentationFormat>
  <Paragraphs>310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Wingdings</vt:lpstr>
      <vt:lpstr>Retrospect</vt:lpstr>
      <vt:lpstr>The seL4®  Core Platform</vt:lpstr>
      <vt:lpstr>Why seL4 Core Platform?</vt:lpstr>
      <vt:lpstr>Aims of the seL4 Core Platform</vt:lpstr>
      <vt:lpstr>The seL4 Core Platform is  POSIX-Compliant</vt:lpstr>
      <vt:lpstr>Target Hardware: Embedded SoCs</vt:lpstr>
      <vt:lpstr>Core Platform Abstractions</vt:lpstr>
      <vt:lpstr>Abstractions: Protection Domain</vt:lpstr>
      <vt:lpstr>Abstractions: Memory Region</vt:lpstr>
      <vt:lpstr>Abstractions: Communication Channels</vt:lpstr>
      <vt:lpstr>Abstractions: Notifications</vt:lpstr>
      <vt:lpstr>Abstractions: Protected Procedure Calls</vt:lpstr>
      <vt:lpstr>Abstractions: Virtual Machine (VM)</vt:lpstr>
      <vt:lpstr>Core Platform Considerations</vt:lpstr>
      <vt:lpstr>Summary: seL4 Core Platform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Gernot Heiser</dc:creator>
  <cp:lastModifiedBy>Gernot Heiser</cp:lastModifiedBy>
  <cp:revision>94</cp:revision>
  <cp:lastPrinted>2020-11-08T02:10:59Z</cp:lastPrinted>
  <dcterms:created xsi:type="dcterms:W3CDTF">2020-11-07T06:08:39Z</dcterms:created>
  <dcterms:modified xsi:type="dcterms:W3CDTF">2020-11-23T01:20:50Z</dcterms:modified>
</cp:coreProperties>
</file>