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7"/>
  </p:notesMasterIdLst>
  <p:sldIdLst>
    <p:sldId id="256" r:id="rId2"/>
    <p:sldId id="293" r:id="rId3"/>
    <p:sldId id="294" r:id="rId4"/>
    <p:sldId id="295" r:id="rId5"/>
    <p:sldId id="296" r:id="rId6"/>
    <p:sldId id="297" r:id="rId7"/>
    <p:sldId id="298" r:id="rId8"/>
    <p:sldId id="300" r:id="rId9"/>
    <p:sldId id="301" r:id="rId10"/>
    <p:sldId id="305" r:id="rId11"/>
    <p:sldId id="304" r:id="rId12"/>
    <p:sldId id="303" r:id="rId13"/>
    <p:sldId id="306" r:id="rId14"/>
    <p:sldId id="307" r:id="rId15"/>
    <p:sldId id="29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FFFFCC"/>
    <a:srgbClr val="99CCFF"/>
    <a:srgbClr val="3366CC"/>
    <a:srgbClr val="003366"/>
    <a:srgbClr val="FF9966"/>
    <a:srgbClr val="FFCC99"/>
    <a:srgbClr val="CC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80" autoAdjust="0"/>
  </p:normalViewPr>
  <p:slideViewPr>
    <p:cSldViewPr>
      <p:cViewPr varScale="1">
        <p:scale>
          <a:sx n="51" d="100"/>
          <a:sy n="51" d="100"/>
        </p:scale>
        <p:origin x="58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F:\_Work_Folder\_Conference_Presentations\2015_huso_bias\data\meanR2Prcnt.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_Work_Folder\_Conference_Presentations\2015_huso_bias\data\collapsed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solidFill>
                  <a:schemeClr val="bg1"/>
                </a:solidFill>
              </a:defRPr>
            </a:pPr>
            <a:r>
              <a:rPr lang="en-US" sz="1600">
                <a:solidFill>
                  <a:schemeClr val="bg1"/>
                </a:solidFill>
              </a:rPr>
              <a:t>New Linguistic and Sructural</a:t>
            </a:r>
            <a:r>
              <a:rPr lang="en-US" sz="1600" baseline="0">
                <a:solidFill>
                  <a:schemeClr val="bg1"/>
                </a:solidFill>
              </a:rPr>
              <a:t> </a:t>
            </a:r>
            <a:r>
              <a:rPr lang="en-US" sz="1600">
                <a:solidFill>
                  <a:schemeClr val="bg1"/>
                </a:solidFill>
              </a:rPr>
              <a:t>Features</a:t>
            </a:r>
            <a:r>
              <a:rPr lang="en-US" sz="1600" baseline="0">
                <a:solidFill>
                  <a:schemeClr val="bg1"/>
                </a:solidFill>
              </a:rPr>
              <a:t> Significantly Help Account for R</a:t>
            </a:r>
            <a:r>
              <a:rPr lang="en-US" sz="1600" baseline="30000">
                <a:solidFill>
                  <a:schemeClr val="bg1"/>
                </a:solidFill>
              </a:rPr>
              <a:t>2</a:t>
            </a:r>
            <a:endParaRPr lang="en-US" sz="1600">
              <a:solidFill>
                <a:schemeClr val="bg1"/>
              </a:solidFill>
            </a:endParaRPr>
          </a:p>
        </c:rich>
      </c:tx>
      <c:layout/>
      <c:overlay val="0"/>
      <c:spPr>
        <a:solidFill>
          <a:schemeClr val="tx1">
            <a:lumMod val="50000"/>
            <a:lumOff val="50000"/>
          </a:schemeClr>
        </a:solidFill>
        <a:ln>
          <a:noFill/>
        </a:ln>
      </c:spPr>
    </c:title>
    <c:autoTitleDeleted val="0"/>
    <c:plotArea>
      <c:layout/>
      <c:barChart>
        <c:barDir val="bar"/>
        <c:grouping val="clustered"/>
        <c:varyColors val="0"/>
        <c:ser>
          <c:idx val="0"/>
          <c:order val="0"/>
          <c:tx>
            <c:strRef>
              <c:f>Sheet1!$B$3</c:f>
              <c:strCache>
                <c:ptCount val="1"/>
                <c:pt idx="0">
                  <c:v>mean R2 Prcnt</c:v>
                </c:pt>
              </c:strCache>
            </c:strRef>
          </c:tx>
          <c:invertIfNegative val="0"/>
          <c:dPt>
            <c:idx val="0"/>
            <c:invertIfNegative val="0"/>
            <c:bubble3D val="0"/>
            <c:spPr>
              <a:solidFill>
                <a:schemeClr val="accent1">
                  <a:lumMod val="40000"/>
                  <a:lumOff val="60000"/>
                </a:schemeClr>
              </a:solidFill>
              <a:ln>
                <a:solidFill>
                  <a:schemeClr val="tx2">
                    <a:lumMod val="60000"/>
                    <a:lumOff val="40000"/>
                  </a:schemeClr>
                </a:solidFill>
              </a:ln>
            </c:spPr>
          </c:dPt>
          <c:dPt>
            <c:idx val="1"/>
            <c:invertIfNegative val="0"/>
            <c:bubble3D val="0"/>
            <c:spPr>
              <a:solidFill>
                <a:schemeClr val="accent1">
                  <a:lumMod val="75000"/>
                </a:schemeClr>
              </a:solidFill>
              <a:ln>
                <a:solidFill>
                  <a:schemeClr val="tx2"/>
                </a:solidFill>
              </a:ln>
            </c:spPr>
          </c:dPt>
          <c:dPt>
            <c:idx val="2"/>
            <c:invertIfNegative val="0"/>
            <c:bubble3D val="0"/>
            <c:spPr>
              <a:solidFill>
                <a:schemeClr val="accent1">
                  <a:lumMod val="40000"/>
                  <a:lumOff val="60000"/>
                </a:schemeClr>
              </a:solidFill>
              <a:ln>
                <a:solidFill>
                  <a:schemeClr val="tx2">
                    <a:lumMod val="60000"/>
                    <a:lumOff val="40000"/>
                  </a:schemeClr>
                </a:solidFill>
              </a:ln>
            </c:spPr>
          </c:dPt>
          <c:dPt>
            <c:idx val="3"/>
            <c:invertIfNegative val="0"/>
            <c:bubble3D val="0"/>
            <c:spPr>
              <a:solidFill>
                <a:schemeClr val="accent1">
                  <a:lumMod val="75000"/>
                </a:schemeClr>
              </a:solidFill>
              <a:ln>
                <a:solidFill>
                  <a:schemeClr val="tx2"/>
                </a:solidFill>
              </a:ln>
            </c:spPr>
          </c:dPt>
          <c:dPt>
            <c:idx val="4"/>
            <c:invertIfNegative val="0"/>
            <c:bubble3D val="0"/>
            <c:spPr>
              <a:solidFill>
                <a:schemeClr val="accent1">
                  <a:lumMod val="75000"/>
                </a:schemeClr>
              </a:solidFill>
              <a:ln>
                <a:solidFill>
                  <a:schemeClr val="tx2"/>
                </a:solidFill>
              </a:ln>
            </c:spPr>
          </c:dPt>
          <c:dPt>
            <c:idx val="5"/>
            <c:invertIfNegative val="0"/>
            <c:bubble3D val="0"/>
            <c:spPr>
              <a:solidFill>
                <a:schemeClr val="accent1">
                  <a:lumMod val="75000"/>
                </a:schemeClr>
              </a:solidFill>
              <a:ln>
                <a:solidFill>
                  <a:schemeClr val="tx2"/>
                </a:solidFill>
              </a:ln>
            </c:spPr>
          </c:dPt>
          <c:dPt>
            <c:idx val="6"/>
            <c:invertIfNegative val="0"/>
            <c:bubble3D val="0"/>
            <c:spPr>
              <a:solidFill>
                <a:schemeClr val="accent1">
                  <a:lumMod val="75000"/>
                </a:schemeClr>
              </a:solidFill>
              <a:ln>
                <a:solidFill>
                  <a:schemeClr val="tx2"/>
                </a:solidFill>
              </a:ln>
            </c:spPr>
          </c:dPt>
          <c:dPt>
            <c:idx val="7"/>
            <c:invertIfNegative val="0"/>
            <c:bubble3D val="0"/>
            <c:spPr>
              <a:solidFill>
                <a:schemeClr val="accent1">
                  <a:lumMod val="40000"/>
                  <a:lumOff val="60000"/>
                </a:schemeClr>
              </a:solidFill>
              <a:ln>
                <a:solidFill>
                  <a:schemeClr val="tx2">
                    <a:lumMod val="60000"/>
                    <a:lumOff val="40000"/>
                  </a:schemeClr>
                </a:solidFill>
              </a:ln>
            </c:spPr>
          </c:dPt>
          <c:dPt>
            <c:idx val="8"/>
            <c:invertIfNegative val="0"/>
            <c:bubble3D val="0"/>
            <c:spPr>
              <a:solidFill>
                <a:schemeClr val="accent1">
                  <a:lumMod val="40000"/>
                  <a:lumOff val="60000"/>
                </a:schemeClr>
              </a:solidFill>
              <a:ln>
                <a:solidFill>
                  <a:schemeClr val="tx2">
                    <a:lumMod val="60000"/>
                    <a:lumOff val="40000"/>
                  </a:schemeClr>
                </a:solidFill>
              </a:ln>
            </c:spPr>
          </c:dPt>
          <c:dPt>
            <c:idx val="9"/>
            <c:invertIfNegative val="0"/>
            <c:bubble3D val="0"/>
            <c:spPr>
              <a:solidFill>
                <a:schemeClr val="accent1">
                  <a:lumMod val="75000"/>
                </a:schemeClr>
              </a:solidFill>
              <a:ln>
                <a:solidFill>
                  <a:schemeClr val="tx2"/>
                </a:solidFill>
              </a:ln>
            </c:spPr>
          </c:dPt>
          <c:dPt>
            <c:idx val="10"/>
            <c:invertIfNegative val="0"/>
            <c:bubble3D val="0"/>
            <c:spPr>
              <a:solidFill>
                <a:schemeClr val="accent1">
                  <a:lumMod val="75000"/>
                </a:schemeClr>
              </a:solidFill>
              <a:ln>
                <a:solidFill>
                  <a:schemeClr val="tx2"/>
                </a:solidFill>
              </a:ln>
            </c:spPr>
          </c:dPt>
          <c:dPt>
            <c:idx val="11"/>
            <c:invertIfNegative val="0"/>
            <c:bubble3D val="0"/>
            <c:spPr>
              <a:solidFill>
                <a:schemeClr val="accent1">
                  <a:lumMod val="40000"/>
                  <a:lumOff val="60000"/>
                </a:schemeClr>
              </a:solidFill>
              <a:ln>
                <a:solidFill>
                  <a:schemeClr val="tx2">
                    <a:lumMod val="60000"/>
                    <a:lumOff val="40000"/>
                  </a:schemeClr>
                </a:solidFill>
              </a:ln>
            </c:spPr>
          </c:dPt>
          <c:dPt>
            <c:idx val="12"/>
            <c:invertIfNegative val="0"/>
            <c:bubble3D val="0"/>
            <c:spPr>
              <a:solidFill>
                <a:schemeClr val="accent1">
                  <a:lumMod val="75000"/>
                </a:schemeClr>
              </a:solidFill>
              <a:ln>
                <a:solidFill>
                  <a:schemeClr val="tx2"/>
                </a:solidFill>
              </a:ln>
            </c:spPr>
          </c:dPt>
          <c:dPt>
            <c:idx val="13"/>
            <c:invertIfNegative val="0"/>
            <c:bubble3D val="0"/>
            <c:spPr>
              <a:solidFill>
                <a:schemeClr val="accent1">
                  <a:lumMod val="40000"/>
                  <a:lumOff val="60000"/>
                </a:schemeClr>
              </a:solidFill>
              <a:ln>
                <a:solidFill>
                  <a:schemeClr val="tx2">
                    <a:lumMod val="60000"/>
                    <a:lumOff val="40000"/>
                  </a:schemeClr>
                </a:solidFill>
              </a:ln>
            </c:spPr>
          </c:dPt>
          <c:dLbls>
            <c:numFmt formatCode="0.0%" sourceLinked="0"/>
            <c:spPr>
              <a:noFill/>
              <a:ln>
                <a:noFill/>
              </a:ln>
              <a:effectLst/>
            </c:spPr>
            <c:txPr>
              <a:bodyPr/>
              <a:lstStyle/>
              <a:p>
                <a:pPr>
                  <a:defRPr sz="14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Sheet1!$A$4:$A$17</c:f>
              <c:strCache>
                <c:ptCount val="14"/>
                <c:pt idx="0">
                  <c:v>Weak subjective</c:v>
                </c:pt>
                <c:pt idx="1">
                  <c:v>3rd Person Pronoun</c:v>
                </c:pt>
                <c:pt idx="2">
                  <c:v>Strong subjective </c:v>
                </c:pt>
                <c:pt idx="3">
                  <c:v>Tentative words</c:v>
                </c:pt>
                <c:pt idx="4">
                  <c:v>VADER Sentiment</c:v>
                </c:pt>
                <c:pt idx="5">
                  <c:v>Modality (certainty)</c:v>
                </c:pt>
                <c:pt idx="6">
                  <c:v>Opinion words</c:v>
                </c:pt>
                <c:pt idx="7">
                  <c:v>Hedges</c:v>
                </c:pt>
                <c:pt idx="8">
                  <c:v>Assertive verbs</c:v>
                </c:pt>
                <c:pt idx="9">
                  <c:v>Achievement words</c:v>
                </c:pt>
                <c:pt idx="10">
                  <c:v>Work words</c:v>
                </c:pt>
                <c:pt idx="11">
                  <c:v>Factive verbs</c:v>
                </c:pt>
                <c:pt idx="12">
                  <c:v>Discrepancy words</c:v>
                </c:pt>
                <c:pt idx="13">
                  <c:v>Bias (one-sided) terms</c:v>
                </c:pt>
              </c:strCache>
            </c:strRef>
          </c:cat>
          <c:val>
            <c:numRef>
              <c:f>Sheet1!$B$4:$B$17</c:f>
              <c:numCache>
                <c:formatCode>0.00%</c:formatCode>
                <c:ptCount val="14"/>
                <c:pt idx="0">
                  <c:v>0.21186333333333332</c:v>
                </c:pt>
                <c:pt idx="1">
                  <c:v>0.16246999999999998</c:v>
                </c:pt>
                <c:pt idx="2">
                  <c:v>0.13346</c:v>
                </c:pt>
                <c:pt idx="3">
                  <c:v>9.4203333333333347E-2</c:v>
                </c:pt>
                <c:pt idx="4">
                  <c:v>8.5156666666666672E-2</c:v>
                </c:pt>
                <c:pt idx="5">
                  <c:v>7.5962666666666664E-2</c:v>
                </c:pt>
                <c:pt idx="6">
                  <c:v>6.1089999999999998E-2</c:v>
                </c:pt>
                <c:pt idx="7">
                  <c:v>5.5546666666666668E-2</c:v>
                </c:pt>
                <c:pt idx="8">
                  <c:v>2.6716666666666666E-2</c:v>
                </c:pt>
                <c:pt idx="9">
                  <c:v>2.5713333333333335E-2</c:v>
                </c:pt>
                <c:pt idx="10">
                  <c:v>2.3720000000000001E-2</c:v>
                </c:pt>
                <c:pt idx="11">
                  <c:v>2.1793333333333331E-2</c:v>
                </c:pt>
                <c:pt idx="12">
                  <c:v>1.3774399999999999E-2</c:v>
                </c:pt>
                <c:pt idx="13">
                  <c:v>8.6E-3</c:v>
                </c:pt>
              </c:numCache>
            </c:numRef>
          </c:val>
        </c:ser>
        <c:dLbls>
          <c:showLegendKey val="0"/>
          <c:showVal val="0"/>
          <c:showCatName val="0"/>
          <c:showSerName val="0"/>
          <c:showPercent val="0"/>
          <c:showBubbleSize val="0"/>
        </c:dLbls>
        <c:gapWidth val="84"/>
        <c:overlap val="1"/>
        <c:axId val="166640464"/>
        <c:axId val="166640848"/>
      </c:barChart>
      <c:catAx>
        <c:axId val="166640464"/>
        <c:scaling>
          <c:orientation val="maxMin"/>
        </c:scaling>
        <c:delete val="0"/>
        <c:axPos val="l"/>
        <c:numFmt formatCode="General" sourceLinked="0"/>
        <c:majorTickMark val="out"/>
        <c:minorTickMark val="none"/>
        <c:tickLblPos val="nextTo"/>
        <c:txPr>
          <a:bodyPr rot="0" vert="horz"/>
          <a:lstStyle/>
          <a:p>
            <a:pPr>
              <a:defRPr sz="1600" b="0"/>
            </a:pPr>
            <a:endParaRPr lang="en-US"/>
          </a:p>
        </c:txPr>
        <c:crossAx val="166640848"/>
        <c:crosses val="autoZero"/>
        <c:auto val="1"/>
        <c:lblAlgn val="ctr"/>
        <c:lblOffset val="25"/>
        <c:noMultiLvlLbl val="0"/>
      </c:catAx>
      <c:valAx>
        <c:axId val="166640848"/>
        <c:scaling>
          <c:orientation val="minMax"/>
        </c:scaling>
        <c:delete val="0"/>
        <c:axPos val="t"/>
        <c:numFmt formatCode="0%" sourceLinked="0"/>
        <c:majorTickMark val="out"/>
        <c:minorTickMark val="none"/>
        <c:tickLblPos val="nextTo"/>
        <c:txPr>
          <a:bodyPr/>
          <a:lstStyle/>
          <a:p>
            <a:pPr>
              <a:defRPr sz="1400"/>
            </a:pPr>
            <a:endParaRPr lang="en-US"/>
          </a:p>
        </c:txPr>
        <c:crossAx val="166640464"/>
        <c:crosses val="autoZero"/>
        <c:crossBetween val="between"/>
      </c:valAx>
    </c:plotArea>
    <c:plotVisOnly val="1"/>
    <c:dispBlanksAs val="gap"/>
    <c:showDLblsOverMax val="0"/>
  </c:chart>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03197464672131"/>
          <c:y val="0.25411608705161853"/>
          <c:w val="0.7247202647892762"/>
          <c:h val="0.58527039588801399"/>
        </c:manualLayout>
      </c:layout>
      <c:scatterChart>
        <c:scatterStyle val="lineMarker"/>
        <c:varyColors val="0"/>
        <c:ser>
          <c:idx val="2"/>
          <c:order val="0"/>
          <c:tx>
            <c:v>All Targeted</c:v>
          </c:tx>
          <c:spPr>
            <a:ln w="28575">
              <a:noFill/>
            </a:ln>
          </c:spPr>
          <c:marker>
            <c:symbol val="none"/>
          </c:marker>
          <c:trendline>
            <c:spPr>
              <a:ln w="12700">
                <a:solidFill>
                  <a:schemeClr val="accent1"/>
                </a:solidFill>
              </a:ln>
            </c:spPr>
            <c:trendlineType val="linear"/>
            <c:dispRSqr val="1"/>
            <c:dispEq val="1"/>
            <c:trendlineLbl>
              <c:layout>
                <c:manualLayout>
                  <c:x val="-0.27686284262348188"/>
                  <c:y val="0.3153551509186352"/>
                </c:manualLayout>
              </c:layout>
              <c:numFmt formatCode="#,##0.00" sourceLinked="0"/>
            </c:trendlineLbl>
          </c:trendline>
          <c:xVal>
            <c:numRef>
              <c:f>collapsed!$W$54:$W$63</c:f>
              <c:numCache>
                <c:formatCode>General</c:formatCode>
                <c:ptCount val="10"/>
                <c:pt idx="0">
                  <c:v>1.024390243902439</c:v>
                </c:pt>
                <c:pt idx="1">
                  <c:v>0.62</c:v>
                </c:pt>
                <c:pt idx="2">
                  <c:v>1.346938775510204</c:v>
                </c:pt>
                <c:pt idx="3">
                  <c:v>1.4666666666666666</c:v>
                </c:pt>
                <c:pt idx="4">
                  <c:v>1.0952380952380953</c:v>
                </c:pt>
                <c:pt idx="5">
                  <c:v>1.1458333333333333</c:v>
                </c:pt>
                <c:pt idx="6">
                  <c:v>1.6086956521739131</c:v>
                </c:pt>
                <c:pt idx="7">
                  <c:v>1.9047619047619047</c:v>
                </c:pt>
                <c:pt idx="8">
                  <c:v>1.4693877551020409</c:v>
                </c:pt>
                <c:pt idx="9">
                  <c:v>1.6744186046511629</c:v>
                </c:pt>
              </c:numCache>
            </c:numRef>
          </c:xVal>
          <c:yVal>
            <c:numRef>
              <c:f>collapsed!$X$54:$X$63</c:f>
              <c:numCache>
                <c:formatCode>General</c:formatCode>
                <c:ptCount val="10"/>
                <c:pt idx="0">
                  <c:v>-0.81259999999999999</c:v>
                </c:pt>
                <c:pt idx="1">
                  <c:v>-0.68079999999999996</c:v>
                </c:pt>
                <c:pt idx="2">
                  <c:v>-0.2263</c:v>
                </c:pt>
                <c:pt idx="3">
                  <c:v>-0.1779</c:v>
                </c:pt>
                <c:pt idx="4">
                  <c:v>-7.7200000000000005E-2</c:v>
                </c:pt>
                <c:pt idx="5">
                  <c:v>2.58E-2</c:v>
                </c:pt>
                <c:pt idx="6">
                  <c:v>0.42149999999999999</c:v>
                </c:pt>
                <c:pt idx="7">
                  <c:v>0.57189999999999996</c:v>
                </c:pt>
                <c:pt idx="8">
                  <c:v>0.61240000000000006</c:v>
                </c:pt>
                <c:pt idx="9">
                  <c:v>0.86580000000000001</c:v>
                </c:pt>
              </c:numCache>
            </c:numRef>
          </c:yVal>
          <c:smooth val="0"/>
        </c:ser>
        <c:ser>
          <c:idx val="3"/>
          <c:order val="1"/>
          <c:tx>
            <c:v>Non-target (reference)</c:v>
          </c:tx>
          <c:spPr>
            <a:ln w="28575">
              <a:noFill/>
            </a:ln>
          </c:spPr>
          <c:marker>
            <c:symbol val="circle"/>
            <c:size val="4"/>
            <c:spPr>
              <a:solidFill>
                <a:schemeClr val="tx1">
                  <a:lumMod val="50000"/>
                  <a:lumOff val="50000"/>
                  <a:alpha val="50000"/>
                </a:schemeClr>
              </a:solidFill>
              <a:ln>
                <a:noFill/>
              </a:ln>
            </c:spPr>
          </c:marker>
          <c:xVal>
            <c:numRef>
              <c:f>collapsed!$U$54:$U$84</c:f>
              <c:numCache>
                <c:formatCode>General</c:formatCode>
                <c:ptCount val="31"/>
                <c:pt idx="0">
                  <c:v>9.8901098901098897E-2</c:v>
                </c:pt>
                <c:pt idx="1">
                  <c:v>0.10989010989010989</c:v>
                </c:pt>
                <c:pt idx="2">
                  <c:v>0.7142857142857143</c:v>
                </c:pt>
                <c:pt idx="3">
                  <c:v>0.19780219780219779</c:v>
                </c:pt>
                <c:pt idx="4">
                  <c:v>0.12087912087912088</c:v>
                </c:pt>
                <c:pt idx="5">
                  <c:v>0.70329670329670335</c:v>
                </c:pt>
                <c:pt idx="6">
                  <c:v>7.6923076923076927E-2</c:v>
                </c:pt>
                <c:pt idx="7">
                  <c:v>0.12087912087912088</c:v>
                </c:pt>
                <c:pt idx="8">
                  <c:v>0.12087912087912088</c:v>
                </c:pt>
                <c:pt idx="9">
                  <c:v>5.4945054945054944E-2</c:v>
                </c:pt>
                <c:pt idx="10">
                  <c:v>0.23076923076923078</c:v>
                </c:pt>
                <c:pt idx="11">
                  <c:v>0.53846153846153844</c:v>
                </c:pt>
                <c:pt idx="12">
                  <c:v>0.14285714285714285</c:v>
                </c:pt>
                <c:pt idx="13">
                  <c:v>0.10989010989010989</c:v>
                </c:pt>
                <c:pt idx="14">
                  <c:v>0.13186813186813187</c:v>
                </c:pt>
                <c:pt idx="15">
                  <c:v>0.12087912087912088</c:v>
                </c:pt>
                <c:pt idx="16">
                  <c:v>0.17582417582417584</c:v>
                </c:pt>
                <c:pt idx="17">
                  <c:v>0.79120879120879117</c:v>
                </c:pt>
                <c:pt idx="18">
                  <c:v>9.8901098901098897E-2</c:v>
                </c:pt>
                <c:pt idx="19">
                  <c:v>0.16483516483516483</c:v>
                </c:pt>
                <c:pt idx="20">
                  <c:v>0.12087912087912088</c:v>
                </c:pt>
                <c:pt idx="21">
                  <c:v>0.13186813186813187</c:v>
                </c:pt>
                <c:pt idx="22">
                  <c:v>0.52747252747252749</c:v>
                </c:pt>
                <c:pt idx="23">
                  <c:v>0.48351648351648352</c:v>
                </c:pt>
                <c:pt idx="24">
                  <c:v>0.42857142857142855</c:v>
                </c:pt>
                <c:pt idx="25">
                  <c:v>0.21978021978021978</c:v>
                </c:pt>
                <c:pt idx="26">
                  <c:v>0.15384615384615385</c:v>
                </c:pt>
                <c:pt idx="27">
                  <c:v>0.37362637362637363</c:v>
                </c:pt>
                <c:pt idx="28">
                  <c:v>0.16483516483516483</c:v>
                </c:pt>
                <c:pt idx="29">
                  <c:v>0.16483516483516483</c:v>
                </c:pt>
                <c:pt idx="30">
                  <c:v>0.16483516483516483</c:v>
                </c:pt>
              </c:numCache>
            </c:numRef>
          </c:xVal>
          <c:yVal>
            <c:numRef>
              <c:f>collapsed!$V$54:$V$84</c:f>
              <c:numCache>
                <c:formatCode>General</c:formatCode>
                <c:ptCount val="31"/>
                <c:pt idx="0">
                  <c:v>-0.31819999999999998</c:v>
                </c:pt>
                <c:pt idx="1">
                  <c:v>0</c:v>
                </c:pt>
                <c:pt idx="2">
                  <c:v>0.44040000000000001</c:v>
                </c:pt>
                <c:pt idx="3">
                  <c:v>-0.82709999999999995</c:v>
                </c:pt>
                <c:pt idx="4">
                  <c:v>0.31819999999999998</c:v>
                </c:pt>
                <c:pt idx="5">
                  <c:v>-0.72689999999999999</c:v>
                </c:pt>
                <c:pt idx="6">
                  <c:v>0</c:v>
                </c:pt>
                <c:pt idx="7">
                  <c:v>0</c:v>
                </c:pt>
                <c:pt idx="8">
                  <c:v>0.52669999999999995</c:v>
                </c:pt>
                <c:pt idx="9">
                  <c:v>0.51060000000000005</c:v>
                </c:pt>
                <c:pt idx="10">
                  <c:v>-0.73340000000000005</c:v>
                </c:pt>
                <c:pt idx="11">
                  <c:v>0</c:v>
                </c:pt>
                <c:pt idx="12">
                  <c:v>-0.875</c:v>
                </c:pt>
                <c:pt idx="13">
                  <c:v>-0.66779999999999995</c:v>
                </c:pt>
                <c:pt idx="14">
                  <c:v>0</c:v>
                </c:pt>
                <c:pt idx="15">
                  <c:v>-2.4E-2</c:v>
                </c:pt>
                <c:pt idx="16">
                  <c:v>-0.38179999999999997</c:v>
                </c:pt>
                <c:pt idx="17">
                  <c:v>0.29599999999999999</c:v>
                </c:pt>
                <c:pt idx="18">
                  <c:v>0</c:v>
                </c:pt>
                <c:pt idx="19">
                  <c:v>0.49390000000000001</c:v>
                </c:pt>
                <c:pt idx="20">
                  <c:v>2.58E-2</c:v>
                </c:pt>
                <c:pt idx="21">
                  <c:v>-0.67049999999999998</c:v>
                </c:pt>
                <c:pt idx="22">
                  <c:v>-0.58589999999999998</c:v>
                </c:pt>
                <c:pt idx="23">
                  <c:v>0.2732</c:v>
                </c:pt>
                <c:pt idx="24">
                  <c:v>0.45879999999999999</c:v>
                </c:pt>
                <c:pt idx="25">
                  <c:v>0.15310000000000001</c:v>
                </c:pt>
                <c:pt idx="26">
                  <c:v>-0.7964</c:v>
                </c:pt>
                <c:pt idx="27">
                  <c:v>-0.51060000000000005</c:v>
                </c:pt>
                <c:pt idx="28">
                  <c:v>0</c:v>
                </c:pt>
                <c:pt idx="29">
                  <c:v>-0.36120000000000002</c:v>
                </c:pt>
                <c:pt idx="30">
                  <c:v>-0.49390000000000001</c:v>
                </c:pt>
              </c:numCache>
            </c:numRef>
          </c:yVal>
          <c:smooth val="0"/>
        </c:ser>
        <c:ser>
          <c:idx val="0"/>
          <c:order val="2"/>
          <c:tx>
            <c:v>Positive</c:v>
          </c:tx>
          <c:spPr>
            <a:ln w="28575">
              <a:noFill/>
            </a:ln>
          </c:spPr>
          <c:marker>
            <c:symbol val="plus"/>
            <c:size val="7"/>
            <c:spPr>
              <a:ln w="25400">
                <a:solidFill>
                  <a:srgbClr val="339933"/>
                </a:solidFill>
              </a:ln>
            </c:spPr>
          </c:marker>
          <c:xVal>
            <c:numRef>
              <c:f>collapsed!$W$59:$W$63</c:f>
              <c:numCache>
                <c:formatCode>General</c:formatCode>
                <c:ptCount val="5"/>
                <c:pt idx="0">
                  <c:v>1.1458333333333333</c:v>
                </c:pt>
                <c:pt idx="1">
                  <c:v>1.6086956521739131</c:v>
                </c:pt>
                <c:pt idx="2">
                  <c:v>1.9047619047619047</c:v>
                </c:pt>
                <c:pt idx="3">
                  <c:v>1.4693877551020409</c:v>
                </c:pt>
                <c:pt idx="4">
                  <c:v>1.6744186046511629</c:v>
                </c:pt>
              </c:numCache>
            </c:numRef>
          </c:xVal>
          <c:yVal>
            <c:numRef>
              <c:f>collapsed!$X$59:$X$63</c:f>
              <c:numCache>
                <c:formatCode>General</c:formatCode>
                <c:ptCount val="5"/>
                <c:pt idx="0">
                  <c:v>2.58E-2</c:v>
                </c:pt>
                <c:pt idx="1">
                  <c:v>0.42149999999999999</c:v>
                </c:pt>
                <c:pt idx="2">
                  <c:v>0.57189999999999996</c:v>
                </c:pt>
                <c:pt idx="3">
                  <c:v>0.61240000000000006</c:v>
                </c:pt>
                <c:pt idx="4">
                  <c:v>0.86580000000000001</c:v>
                </c:pt>
              </c:numCache>
            </c:numRef>
          </c:yVal>
          <c:smooth val="0"/>
        </c:ser>
        <c:ser>
          <c:idx val="1"/>
          <c:order val="3"/>
          <c:tx>
            <c:v>Negative</c:v>
          </c:tx>
          <c:spPr>
            <a:ln w="28575">
              <a:noFill/>
            </a:ln>
          </c:spPr>
          <c:marker>
            <c:symbol val="dash"/>
            <c:size val="7"/>
            <c:spPr>
              <a:ln w="25400">
                <a:solidFill>
                  <a:srgbClr val="C00000"/>
                </a:solidFill>
              </a:ln>
            </c:spPr>
          </c:marker>
          <c:xVal>
            <c:numRef>
              <c:f>collapsed!$W$54:$W$58</c:f>
              <c:numCache>
                <c:formatCode>General</c:formatCode>
                <c:ptCount val="5"/>
                <c:pt idx="0">
                  <c:v>1.024390243902439</c:v>
                </c:pt>
                <c:pt idx="1">
                  <c:v>0.62</c:v>
                </c:pt>
                <c:pt idx="2">
                  <c:v>1.346938775510204</c:v>
                </c:pt>
                <c:pt idx="3">
                  <c:v>1.4666666666666666</c:v>
                </c:pt>
                <c:pt idx="4">
                  <c:v>1.0952380952380953</c:v>
                </c:pt>
              </c:numCache>
            </c:numRef>
          </c:xVal>
          <c:yVal>
            <c:numRef>
              <c:f>collapsed!$X$54:$X$58</c:f>
              <c:numCache>
                <c:formatCode>General</c:formatCode>
                <c:ptCount val="5"/>
                <c:pt idx="0">
                  <c:v>-0.81259999999999999</c:v>
                </c:pt>
                <c:pt idx="1">
                  <c:v>-0.68079999999999996</c:v>
                </c:pt>
                <c:pt idx="2">
                  <c:v>-0.2263</c:v>
                </c:pt>
                <c:pt idx="3">
                  <c:v>-0.1779</c:v>
                </c:pt>
                <c:pt idx="4">
                  <c:v>-7.7200000000000005E-2</c:v>
                </c:pt>
              </c:numCache>
            </c:numRef>
          </c:yVal>
          <c:smooth val="0"/>
        </c:ser>
        <c:dLbls>
          <c:showLegendKey val="0"/>
          <c:showVal val="0"/>
          <c:showCatName val="0"/>
          <c:showSerName val="0"/>
          <c:showPercent val="0"/>
          <c:showBubbleSize val="0"/>
        </c:dLbls>
        <c:axId val="166199744"/>
        <c:axId val="166372048"/>
      </c:scatterChart>
      <c:valAx>
        <c:axId val="166199744"/>
        <c:scaling>
          <c:orientation val="minMax"/>
        </c:scaling>
        <c:delete val="0"/>
        <c:axPos val="b"/>
        <c:title>
          <c:tx>
            <c:rich>
              <a:bodyPr/>
              <a:lstStyle/>
              <a:p>
                <a:pPr>
                  <a:defRPr/>
                </a:pPr>
                <a:r>
                  <a:rPr lang="en-US"/>
                  <a:t>Degree of Perceived Bias</a:t>
                </a:r>
              </a:p>
            </c:rich>
          </c:tx>
          <c:layout>
            <c:manualLayout>
              <c:xMode val="edge"/>
              <c:yMode val="edge"/>
              <c:x val="0.33409423710289382"/>
              <c:y val="0.92289916885389323"/>
            </c:manualLayout>
          </c:layout>
          <c:overlay val="0"/>
        </c:title>
        <c:numFmt formatCode="General" sourceLinked="1"/>
        <c:majorTickMark val="none"/>
        <c:minorTickMark val="none"/>
        <c:tickLblPos val="low"/>
        <c:spPr>
          <a:ln>
            <a:solidFill>
              <a:schemeClr val="bg1">
                <a:lumMod val="85000"/>
              </a:schemeClr>
            </a:solidFill>
          </a:ln>
        </c:spPr>
        <c:crossAx val="166372048"/>
        <c:crosses val="autoZero"/>
        <c:crossBetween val="midCat"/>
      </c:valAx>
      <c:valAx>
        <c:axId val="166372048"/>
        <c:scaling>
          <c:orientation val="minMax"/>
        </c:scaling>
        <c:delete val="0"/>
        <c:axPos val="l"/>
        <c:title>
          <c:tx>
            <c:rich>
              <a:bodyPr rot="-5400000" vert="horz"/>
              <a:lstStyle/>
              <a:p>
                <a:pPr>
                  <a:defRPr/>
                </a:pPr>
                <a:r>
                  <a:rPr lang="en-US"/>
                  <a:t>Sentiment Score</a:t>
                </a:r>
              </a:p>
            </c:rich>
          </c:tx>
          <c:layout>
            <c:manualLayout>
              <c:xMode val="edge"/>
              <c:yMode val="edge"/>
              <c:x val="2.3999554976006334E-2"/>
              <c:y val="0.40608295056867894"/>
            </c:manualLayout>
          </c:layout>
          <c:overlay val="0"/>
        </c:title>
        <c:numFmt formatCode="General" sourceLinked="1"/>
        <c:majorTickMark val="none"/>
        <c:minorTickMark val="none"/>
        <c:tickLblPos val="nextTo"/>
        <c:spPr>
          <a:ln>
            <a:solidFill>
              <a:schemeClr val="bg1">
                <a:lumMod val="85000"/>
              </a:schemeClr>
            </a:solidFill>
          </a:ln>
        </c:spPr>
        <c:crossAx val="166199744"/>
        <c:crosses val="autoZero"/>
        <c:crossBetween val="midCat"/>
      </c:valAx>
    </c:plotArea>
    <c:legend>
      <c:legendPos val="t"/>
      <c:legendEntry>
        <c:idx val="0"/>
        <c:delete val="1"/>
      </c:legendEntry>
      <c:legendEntry>
        <c:idx val="4"/>
        <c:delete val="1"/>
      </c:legendEntry>
      <c:layout>
        <c:manualLayout>
          <c:xMode val="edge"/>
          <c:yMode val="edge"/>
          <c:x val="1.3587629641870215E-2"/>
          <c:y val="0.14930555555555555"/>
          <c:w val="0.9354230918369183"/>
          <c:h val="0.10792678258967629"/>
        </c:manualLayout>
      </c:layout>
      <c:overlay val="0"/>
    </c:legend>
    <c:plotVisOnly val="1"/>
    <c:dispBlanksAs val="gap"/>
    <c:showDLblsOverMax val="0"/>
  </c:chart>
  <c:txPr>
    <a:bodyPr/>
    <a:lstStyle/>
    <a:p>
      <a:pPr>
        <a:defRPr sz="1600"/>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A018D-FDEA-47F1-824E-866C42058259}" type="doc">
      <dgm:prSet loTypeId="urn:microsoft.com/office/officeart/2005/8/layout/hList3" loCatId="list" qsTypeId="urn:microsoft.com/office/officeart/2005/8/quickstyle/3d7" qsCatId="3D" csTypeId="urn:microsoft.com/office/officeart/2005/8/colors/accent1_2" csCatId="accent1" phldr="1"/>
      <dgm:spPr>
        <a:scene3d>
          <a:camera prst="perspectiveLeft" fov="5400000" zoom="91000">
            <a:rot lat="0" lon="0" rev="0"/>
          </a:camera>
          <a:lightRig rig="threePt" dir="t">
            <a:rot lat="0" lon="0" rev="20640000"/>
          </a:lightRig>
        </a:scene3d>
      </dgm:spPr>
      <dgm:t>
        <a:bodyPr/>
        <a:lstStyle/>
        <a:p>
          <a:endParaRPr lang="en-US"/>
        </a:p>
      </dgm:t>
    </dgm:pt>
    <dgm:pt modelId="{BECC0DCE-2C36-4D0E-9B50-3979286E2065}">
      <dgm:prSet phldrT="[Text]" custT="1"/>
      <dgm:spPr>
        <a:sp3d extrusionH="50600">
          <a:bevelT w="80600" h="80600" prst="relaxedInset"/>
          <a:bevelB w="80600" h="80600" prst="relaxedInset"/>
        </a:sp3d>
      </dgm:spPr>
      <dgm:t>
        <a:bodyPr anchor="t"/>
        <a:lstStyle/>
        <a:p>
          <a:r>
            <a:rPr lang="en-US" sz="4400" dirty="0" smtClean="0">
              <a:solidFill>
                <a:schemeClr val="tx1"/>
              </a:solidFill>
            </a:rPr>
            <a:t>Features of </a:t>
          </a:r>
          <a:r>
            <a:rPr lang="en-US" sz="4400" smtClean="0">
              <a:solidFill>
                <a:schemeClr val="tx1"/>
              </a:solidFill>
            </a:rPr>
            <a:t>Computational Model</a:t>
          </a:r>
          <a:endParaRPr lang="en-US" sz="4400" dirty="0">
            <a:solidFill>
              <a:schemeClr val="tx1"/>
            </a:solidFill>
          </a:endParaRPr>
        </a:p>
      </dgm:t>
    </dgm:pt>
    <dgm:pt modelId="{81B45E33-6451-4EDD-91C2-1433EEDB535C}" type="parTrans" cxnId="{07601AE6-340D-469B-900C-A59235E87291}">
      <dgm:prSet/>
      <dgm:spPr/>
      <dgm:t>
        <a:bodyPr/>
        <a:lstStyle/>
        <a:p>
          <a:endParaRPr lang="en-US"/>
        </a:p>
      </dgm:t>
    </dgm:pt>
    <dgm:pt modelId="{14FABDB7-FD6E-42FC-BE03-A876CCA3C0B0}" type="sibTrans" cxnId="{07601AE6-340D-469B-900C-A59235E87291}">
      <dgm:prSet/>
      <dgm:spPr/>
      <dgm:t>
        <a:bodyPr/>
        <a:lstStyle/>
        <a:p>
          <a:endParaRPr lang="en-US"/>
        </a:p>
      </dgm:t>
    </dgm:pt>
    <dgm:pt modelId="{1056B440-C8D1-4DEC-8A9B-6A3CCE435330}">
      <dgm:prSet phldrT="[Text]" custT="1"/>
      <dgm:spPr>
        <a:sp3d extrusionH="50600" prstMaterial="metal">
          <a:bevelT w="101600" h="80600" prst="relaxedInset"/>
          <a:bevelB w="80600" h="80600" prst="relaxedInset"/>
        </a:sp3d>
      </dgm:spPr>
      <dgm:t>
        <a:bodyPr anchor="t"/>
        <a:lstStyle/>
        <a:p>
          <a:pPr algn="ctr"/>
          <a:r>
            <a:rPr lang="en-US" sz="2400" u="sng" dirty="0" smtClean="0"/>
            <a:t>Structural (New)</a:t>
          </a:r>
        </a:p>
        <a:p>
          <a:pPr algn="l"/>
          <a:r>
            <a:rPr lang="en-US" sz="1800" dirty="0" smtClean="0">
              <a:latin typeface="Baskerville Old Face" panose="02020602080505020303" pitchFamily="18" charset="0"/>
            </a:rPr>
            <a:t>+ VADER sentiment</a:t>
          </a:r>
        </a:p>
        <a:p>
          <a:pPr algn="l"/>
          <a:r>
            <a:rPr lang="en-US" sz="1800" dirty="0" smtClean="0">
              <a:latin typeface="Baskerville Old Face" panose="02020602080505020303" pitchFamily="18" charset="0"/>
            </a:rPr>
            <a:t>+ Modality (certainty)</a:t>
          </a:r>
        </a:p>
        <a:p>
          <a:pPr algn="l"/>
          <a:r>
            <a:rPr lang="en-US" sz="1800" dirty="0" smtClean="0">
              <a:latin typeface="Baskerville Old Face" panose="02020602080505020303" pitchFamily="18" charset="0"/>
            </a:rPr>
            <a:t>– Subjectivity score</a:t>
          </a:r>
        </a:p>
        <a:p>
          <a:pPr algn="l"/>
          <a:r>
            <a:rPr lang="en-US" sz="1800" dirty="0" smtClean="0">
              <a:latin typeface="Baskerville Old Face" panose="02020602080505020303" pitchFamily="18" charset="0"/>
            </a:rPr>
            <a:t>– Mood</a:t>
          </a:r>
        </a:p>
        <a:p>
          <a:pPr algn="l"/>
          <a:r>
            <a:rPr lang="en-US" sz="1800" dirty="0" smtClean="0">
              <a:latin typeface="Baskerville Old Face" panose="02020602080505020303" pitchFamily="18" charset="0"/>
            </a:rPr>
            <a:t>– Readability</a:t>
          </a:r>
        </a:p>
        <a:p>
          <a:pPr algn="l"/>
          <a:endParaRPr lang="en-US" sz="1800" dirty="0"/>
        </a:p>
      </dgm:t>
    </dgm:pt>
    <dgm:pt modelId="{8F6C0ABD-6ED5-466F-9F1D-1983D0201481}" type="parTrans" cxnId="{28F62BD4-59FA-4692-B0B3-A1A59D7B24DA}">
      <dgm:prSet/>
      <dgm:spPr/>
      <dgm:t>
        <a:bodyPr/>
        <a:lstStyle/>
        <a:p>
          <a:endParaRPr lang="en-US"/>
        </a:p>
      </dgm:t>
    </dgm:pt>
    <dgm:pt modelId="{EE6234ED-D421-4B1D-927F-732860596946}" type="sibTrans" cxnId="{28F62BD4-59FA-4692-B0B3-A1A59D7B24DA}">
      <dgm:prSet/>
      <dgm:spPr/>
      <dgm:t>
        <a:bodyPr/>
        <a:lstStyle/>
        <a:p>
          <a:endParaRPr lang="en-US"/>
        </a:p>
      </dgm:t>
    </dgm:pt>
    <dgm:pt modelId="{AE4173E8-A18D-4D42-BDDD-C3C2626CFED9}">
      <dgm:prSet phldrT="[Text]" custT="1"/>
      <dgm:spPr>
        <a:sp3d extrusionH="50600" prstMaterial="metal">
          <a:bevelT w="101600" h="80600" prst="relaxedInset"/>
          <a:bevelB w="80600" h="80600" prst="relaxedInset"/>
        </a:sp3d>
      </dgm:spPr>
      <dgm:t>
        <a:bodyPr anchor="t"/>
        <a:lstStyle/>
        <a:p>
          <a:pPr algn="ctr"/>
          <a:r>
            <a:rPr lang="en-US" sz="2400" u="sng" dirty="0" smtClean="0"/>
            <a:t>Linguistic (Prior)</a:t>
          </a:r>
        </a:p>
        <a:p>
          <a:pPr algn="l"/>
          <a:r>
            <a:rPr lang="en-US" sz="1800" u="none" dirty="0" smtClean="0">
              <a:latin typeface="Baskerville Old Face" panose="02020602080505020303" pitchFamily="18" charset="0"/>
            </a:rPr>
            <a:t>+ </a:t>
          </a:r>
          <a:r>
            <a:rPr lang="en-US" sz="1800" u="none" dirty="0" err="1" smtClean="0">
              <a:latin typeface="Baskerville Old Face" panose="02020602080505020303" pitchFamily="18" charset="0"/>
            </a:rPr>
            <a:t>Factive</a:t>
          </a:r>
          <a:r>
            <a:rPr lang="en-US" sz="1800" u="none" dirty="0" smtClean="0">
              <a:latin typeface="Baskerville Old Face" panose="02020602080505020303" pitchFamily="18" charset="0"/>
            </a:rPr>
            <a:t> verbs</a:t>
          </a:r>
        </a:p>
        <a:p>
          <a:pPr algn="l"/>
          <a:r>
            <a:rPr lang="en-US" sz="1800" u="none" dirty="0" smtClean="0">
              <a:latin typeface="Baskerville Old Face" panose="02020602080505020303" pitchFamily="18" charset="0"/>
            </a:rPr>
            <a:t>+ Strong subj. intensifiers</a:t>
          </a:r>
        </a:p>
        <a:p>
          <a:pPr algn="l"/>
          <a:r>
            <a:rPr lang="en-US" sz="1800" u="none" dirty="0" smtClean="0">
              <a:latin typeface="Baskerville Old Face" panose="02020602080505020303" pitchFamily="18" charset="0"/>
            </a:rPr>
            <a:t>+ Weak subj. intensifiers</a:t>
          </a:r>
        </a:p>
        <a:p>
          <a:pPr algn="l"/>
          <a:r>
            <a:rPr lang="en-US" sz="1800" u="none" dirty="0" smtClean="0">
              <a:latin typeface="Baskerville Old Face" panose="02020602080505020303" pitchFamily="18" charset="0"/>
            </a:rPr>
            <a:t>+ Hedges</a:t>
          </a:r>
        </a:p>
        <a:p>
          <a:pPr algn="l"/>
          <a:r>
            <a:rPr lang="en-US" sz="1800" u="none" dirty="0" smtClean="0">
              <a:latin typeface="Baskerville Old Face" panose="02020602080505020303" pitchFamily="18" charset="0"/>
            </a:rPr>
            <a:t>+ Assertive verbs</a:t>
          </a:r>
        </a:p>
        <a:p>
          <a:pPr algn="l"/>
          <a:r>
            <a:rPr lang="en-US" sz="1800" u="none" dirty="0" smtClean="0">
              <a:latin typeface="Baskerville Old Face" panose="02020602080505020303" pitchFamily="18" charset="0"/>
            </a:rPr>
            <a:t>+ Biased labels/terms</a:t>
          </a:r>
        </a:p>
        <a:p>
          <a:pPr algn="l"/>
          <a:r>
            <a:rPr lang="en-US" sz="1800" dirty="0" smtClean="0">
              <a:latin typeface="Baskerville Old Face" panose="02020602080505020303" pitchFamily="18" charset="0"/>
            </a:rPr>
            <a:t>–</a:t>
          </a:r>
          <a:r>
            <a:rPr lang="en-US" sz="1800" u="none" dirty="0" smtClean="0">
              <a:latin typeface="Baskerville Old Face" panose="02020602080505020303" pitchFamily="18" charset="0"/>
            </a:rPr>
            <a:t> Implicative verbs</a:t>
          </a:r>
        </a:p>
        <a:p>
          <a:pPr algn="l"/>
          <a:r>
            <a:rPr lang="en-US" sz="1000" dirty="0" smtClean="0"/>
            <a:t>M. </a:t>
          </a:r>
          <a:r>
            <a:rPr lang="en-US" sz="1000" dirty="0" err="1" smtClean="0"/>
            <a:t>Recasens</a:t>
          </a:r>
          <a:r>
            <a:rPr lang="en-US" sz="1000" dirty="0" smtClean="0"/>
            <a:t>, C. </a:t>
          </a:r>
          <a:r>
            <a:rPr lang="en-US" sz="1000" dirty="0" err="1" smtClean="0"/>
            <a:t>Danescu-Niculescu-Mizil</a:t>
          </a:r>
          <a:r>
            <a:rPr lang="en-US" sz="1000" dirty="0" smtClean="0"/>
            <a:t>, and D. </a:t>
          </a:r>
          <a:r>
            <a:rPr lang="en-US" sz="1000" dirty="0" err="1" smtClean="0"/>
            <a:t>Jurafsky</a:t>
          </a:r>
          <a:r>
            <a:rPr lang="en-US" sz="1000" dirty="0" smtClean="0"/>
            <a:t>, “Linguistic Models for Analyzing and Detecting Biased Language,” </a:t>
          </a:r>
          <a:r>
            <a:rPr lang="en-US" sz="1000" i="1" dirty="0" smtClean="0"/>
            <a:t>Assoc. for Computational Linguistics</a:t>
          </a:r>
          <a:r>
            <a:rPr lang="en-US" sz="1000" dirty="0" smtClean="0"/>
            <a:t>, 2013, pp. 1650–1659</a:t>
          </a:r>
          <a:endParaRPr lang="en-US" sz="1800" u="none" dirty="0" smtClean="0">
            <a:latin typeface="Baskerville Old Face" panose="02020602080505020303" pitchFamily="18" charset="0"/>
          </a:endParaRPr>
        </a:p>
      </dgm:t>
    </dgm:pt>
    <dgm:pt modelId="{0C3BC305-F169-4FD7-9045-6EB166AF999A}" type="parTrans" cxnId="{5AFE8B25-691D-4E5F-978F-BCECA3D0C0EF}">
      <dgm:prSet/>
      <dgm:spPr/>
      <dgm:t>
        <a:bodyPr/>
        <a:lstStyle/>
        <a:p>
          <a:endParaRPr lang="en-US"/>
        </a:p>
      </dgm:t>
    </dgm:pt>
    <dgm:pt modelId="{FDD4D11A-F232-49CA-84B1-032746CDFFBE}" type="sibTrans" cxnId="{5AFE8B25-691D-4E5F-978F-BCECA3D0C0EF}">
      <dgm:prSet/>
      <dgm:spPr/>
      <dgm:t>
        <a:bodyPr/>
        <a:lstStyle/>
        <a:p>
          <a:endParaRPr lang="en-US"/>
        </a:p>
      </dgm:t>
    </dgm:pt>
    <dgm:pt modelId="{EB81BC9C-829C-4FD1-8B0E-A917DA3BCBEB}">
      <dgm:prSet phldrT="[Text]" custT="1"/>
      <dgm:spPr>
        <a:sp3d extrusionH="50600" prstMaterial="metal">
          <a:bevelT w="101600" h="80600" prst="relaxedInset"/>
          <a:bevelB w="80600" h="80600" prst="relaxedInset"/>
        </a:sp3d>
      </dgm:spPr>
      <dgm:t>
        <a:bodyPr anchor="t"/>
        <a:lstStyle/>
        <a:p>
          <a:pPr algn="ctr"/>
          <a:r>
            <a:rPr lang="en-US" sz="2400" u="sng" dirty="0" smtClean="0"/>
            <a:t>Linguistic (New)</a:t>
          </a:r>
        </a:p>
        <a:p>
          <a:pPr algn="l"/>
          <a:r>
            <a:rPr lang="en-US" sz="1800" u="none" dirty="0" smtClean="0">
              <a:latin typeface="Baskerville Old Face" panose="02020602080505020303" pitchFamily="18" charset="0"/>
            </a:rPr>
            <a:t>+ 3</a:t>
          </a:r>
          <a:r>
            <a:rPr lang="en-US" sz="1800" u="none" baseline="30000" dirty="0" smtClean="0">
              <a:latin typeface="Baskerville Old Face" panose="02020602080505020303" pitchFamily="18" charset="0"/>
            </a:rPr>
            <a:t>rd</a:t>
          </a:r>
          <a:r>
            <a:rPr lang="en-US" sz="1800" u="none" dirty="0" smtClean="0">
              <a:latin typeface="Baskerville Old Face" panose="02020602080505020303" pitchFamily="18" charset="0"/>
            </a:rPr>
            <a:t> Person Pronouns</a:t>
          </a:r>
        </a:p>
        <a:p>
          <a:pPr algn="l"/>
          <a:r>
            <a:rPr lang="en-US" sz="1800" u="none" dirty="0" smtClean="0">
              <a:latin typeface="Baskerville Old Face" panose="02020602080505020303" pitchFamily="18" charset="0"/>
            </a:rPr>
            <a:t>+ Achievement words</a:t>
          </a:r>
        </a:p>
        <a:p>
          <a:pPr algn="l"/>
          <a:r>
            <a:rPr lang="en-US" sz="1800" u="none" dirty="0" smtClean="0">
              <a:latin typeface="Baskerville Old Face" panose="02020602080505020303" pitchFamily="18" charset="0"/>
            </a:rPr>
            <a:t>+ Work words</a:t>
          </a:r>
        </a:p>
        <a:p>
          <a:pPr algn="l"/>
          <a:r>
            <a:rPr lang="en-US" sz="1800" u="none" dirty="0" smtClean="0">
              <a:latin typeface="Baskerville Old Face" panose="02020602080505020303" pitchFamily="18" charset="0"/>
            </a:rPr>
            <a:t>+ Discrepancy words</a:t>
          </a:r>
        </a:p>
        <a:p>
          <a:pPr algn="l"/>
          <a:r>
            <a:rPr lang="en-US" sz="1800" u="none" dirty="0" smtClean="0">
              <a:latin typeface="Baskerville Old Face" panose="02020602080505020303" pitchFamily="18" charset="0"/>
            </a:rPr>
            <a:t>+ Tentative words</a:t>
          </a:r>
        </a:p>
        <a:p>
          <a:pPr algn="l"/>
          <a:r>
            <a:rPr lang="en-US" sz="1800" u="none" dirty="0" smtClean="0">
              <a:latin typeface="Baskerville Old Face" panose="02020602080505020303" pitchFamily="18" charset="0"/>
            </a:rPr>
            <a:t>+ Opinion words</a:t>
          </a:r>
        </a:p>
        <a:p>
          <a:pPr algn="l"/>
          <a:r>
            <a:rPr lang="en-US" sz="1800" dirty="0" smtClean="0">
              <a:latin typeface="Baskerville Old Face" panose="02020602080505020303" pitchFamily="18" charset="0"/>
            </a:rPr>
            <a:t>–</a:t>
          </a:r>
          <a:r>
            <a:rPr lang="en-US" sz="1800" u="none" dirty="0" smtClean="0">
              <a:latin typeface="Baskerville Old Face" panose="02020602080505020303" pitchFamily="18" charset="0"/>
            </a:rPr>
            <a:t> Degree modifiers</a:t>
          </a:r>
        </a:p>
        <a:p>
          <a:pPr algn="l"/>
          <a:r>
            <a:rPr lang="en-US" sz="1800" dirty="0" smtClean="0">
              <a:latin typeface="Baskerville Old Face" panose="02020602080505020303" pitchFamily="18" charset="0"/>
            </a:rPr>
            <a:t>– Coherence markers</a:t>
          </a:r>
        </a:p>
        <a:p>
          <a:pPr algn="l"/>
          <a:r>
            <a:rPr lang="en-US" sz="1800" dirty="0" smtClean="0">
              <a:latin typeface="Baskerville Old Face" panose="02020602080505020303" pitchFamily="18" charset="0"/>
            </a:rPr>
            <a:t>– Causation words</a:t>
          </a:r>
        </a:p>
        <a:p>
          <a:pPr algn="l"/>
          <a:r>
            <a:rPr lang="en-US" sz="1800" dirty="0" smtClean="0">
              <a:latin typeface="Baskerville Old Face" panose="02020602080505020303" pitchFamily="18" charset="0"/>
            </a:rPr>
            <a:t>– Certainty words</a:t>
          </a:r>
        </a:p>
      </dgm:t>
    </dgm:pt>
    <dgm:pt modelId="{A66061D7-6528-4D19-A9E6-E5381473A2AA}" type="parTrans" cxnId="{5777884E-494B-450F-84F2-EE95CBC1A2B0}">
      <dgm:prSet/>
      <dgm:spPr/>
      <dgm:t>
        <a:bodyPr/>
        <a:lstStyle/>
        <a:p>
          <a:endParaRPr lang="en-US"/>
        </a:p>
      </dgm:t>
    </dgm:pt>
    <dgm:pt modelId="{79101C69-A98A-4B83-B623-D63F50B8FC1C}" type="sibTrans" cxnId="{5777884E-494B-450F-84F2-EE95CBC1A2B0}">
      <dgm:prSet/>
      <dgm:spPr/>
      <dgm:t>
        <a:bodyPr/>
        <a:lstStyle/>
        <a:p>
          <a:endParaRPr lang="en-US"/>
        </a:p>
      </dgm:t>
    </dgm:pt>
    <dgm:pt modelId="{3B004E41-2BF4-46E2-B478-950F03974D11}">
      <dgm:prSet phldrT="[Text]" custScaleY="110000" custLinFactNeighborX="147" custLinFactNeighborY="-4038"/>
      <dgm:spPr>
        <a:sp3d extrusionH="50600" prstMaterial="metal">
          <a:bevelT w="101600" h="80600" prst="relaxedInset"/>
          <a:bevelB w="80600" h="80600" prst="relaxedInset"/>
        </a:sp3d>
      </dgm:spPr>
      <dgm:t>
        <a:bodyPr/>
        <a:lstStyle/>
        <a:p>
          <a:endParaRPr lang="en-US"/>
        </a:p>
      </dgm:t>
    </dgm:pt>
    <dgm:pt modelId="{7B43D634-2890-4D8D-8136-118FC580907E}" type="parTrans" cxnId="{0C31C803-EC14-4004-88C0-FAA334921F05}">
      <dgm:prSet/>
      <dgm:spPr/>
      <dgm:t>
        <a:bodyPr/>
        <a:lstStyle/>
        <a:p>
          <a:endParaRPr lang="en-US"/>
        </a:p>
      </dgm:t>
    </dgm:pt>
    <dgm:pt modelId="{7F8BACAA-532A-43A1-84FA-213D37D0B954}" type="sibTrans" cxnId="{0C31C803-EC14-4004-88C0-FAA334921F05}">
      <dgm:prSet/>
      <dgm:spPr/>
      <dgm:t>
        <a:bodyPr/>
        <a:lstStyle/>
        <a:p>
          <a:endParaRPr lang="en-US"/>
        </a:p>
      </dgm:t>
    </dgm:pt>
    <dgm:pt modelId="{5402AF79-ED3B-4E27-B5CF-C3765AC60A38}" type="pres">
      <dgm:prSet presAssocID="{678A018D-FDEA-47F1-824E-866C42058259}" presName="composite" presStyleCnt="0">
        <dgm:presLayoutVars>
          <dgm:chMax val="1"/>
          <dgm:dir/>
          <dgm:resizeHandles val="exact"/>
        </dgm:presLayoutVars>
      </dgm:prSet>
      <dgm:spPr/>
      <dgm:t>
        <a:bodyPr/>
        <a:lstStyle/>
        <a:p>
          <a:endParaRPr lang="en-US"/>
        </a:p>
      </dgm:t>
    </dgm:pt>
    <dgm:pt modelId="{5749DD44-F242-49E7-AA1B-9DC02F828397}" type="pres">
      <dgm:prSet presAssocID="{BECC0DCE-2C36-4D0E-9B50-3979286E2065}" presName="roof" presStyleLbl="dkBgShp" presStyleIdx="0" presStyleCnt="2" custScaleY="68302" custLinFactNeighborY="-7924"/>
      <dgm:spPr/>
      <dgm:t>
        <a:bodyPr/>
        <a:lstStyle/>
        <a:p>
          <a:endParaRPr lang="en-US"/>
        </a:p>
      </dgm:t>
    </dgm:pt>
    <dgm:pt modelId="{74A16108-3154-4919-839A-F2869F55C865}" type="pres">
      <dgm:prSet presAssocID="{BECC0DCE-2C36-4D0E-9B50-3979286E2065}" presName="pillars" presStyleCnt="0"/>
      <dgm:spPr>
        <a:sp3d/>
      </dgm:spPr>
    </dgm:pt>
    <dgm:pt modelId="{FD3E651C-95DC-427B-8576-571BEC416E36}" type="pres">
      <dgm:prSet presAssocID="{BECC0DCE-2C36-4D0E-9B50-3979286E2065}" presName="pillar1" presStyleLbl="node1" presStyleIdx="0" presStyleCnt="3" custScaleY="110000" custLinFactNeighborY="-3861">
        <dgm:presLayoutVars>
          <dgm:bulletEnabled val="1"/>
        </dgm:presLayoutVars>
      </dgm:prSet>
      <dgm:spPr/>
      <dgm:t>
        <a:bodyPr/>
        <a:lstStyle/>
        <a:p>
          <a:endParaRPr lang="en-US"/>
        </a:p>
      </dgm:t>
    </dgm:pt>
    <dgm:pt modelId="{12503645-A930-4249-863B-FAC2758F70A9}" type="pres">
      <dgm:prSet presAssocID="{AE4173E8-A18D-4D42-BDDD-C3C2626CFED9}" presName="pillarX" presStyleLbl="node1" presStyleIdx="1" presStyleCnt="3" custScaleY="110000" custLinFactNeighborY="-3861">
        <dgm:presLayoutVars>
          <dgm:bulletEnabled val="1"/>
        </dgm:presLayoutVars>
      </dgm:prSet>
      <dgm:spPr/>
      <dgm:t>
        <a:bodyPr/>
        <a:lstStyle/>
        <a:p>
          <a:endParaRPr lang="en-US"/>
        </a:p>
      </dgm:t>
    </dgm:pt>
    <dgm:pt modelId="{7D71F67A-B9C6-47FC-ACC3-D9CCCDD1EBC3}" type="pres">
      <dgm:prSet presAssocID="{EB81BC9C-829C-4FD1-8B0E-A917DA3BCBEB}" presName="pillarX" presStyleLbl="node1" presStyleIdx="2" presStyleCnt="3" custScaleY="110000" custLinFactNeighborX="147" custLinFactNeighborY="-4038">
        <dgm:presLayoutVars>
          <dgm:bulletEnabled val="1"/>
        </dgm:presLayoutVars>
      </dgm:prSet>
      <dgm:spPr/>
      <dgm:t>
        <a:bodyPr/>
        <a:lstStyle/>
        <a:p>
          <a:endParaRPr lang="en-US"/>
        </a:p>
      </dgm:t>
    </dgm:pt>
    <dgm:pt modelId="{12E77F6B-5A88-4ECF-AB8B-05B162C2B5B0}" type="pres">
      <dgm:prSet presAssocID="{BECC0DCE-2C36-4D0E-9B50-3979286E2065}" presName="base" presStyleLbl="dkBgShp" presStyleIdx="1" presStyleCnt="2" custScaleY="110000" custLinFactNeighborY="53267"/>
      <dgm:spPr>
        <a:sp3d extrusionH="50600">
          <a:bevelT w="80600" h="80600" prst="relaxedInset"/>
          <a:bevelB w="80600" h="80600" prst="relaxedInset"/>
        </a:sp3d>
      </dgm:spPr>
    </dgm:pt>
  </dgm:ptLst>
  <dgm:cxnLst>
    <dgm:cxn modelId="{07601AE6-340D-469B-900C-A59235E87291}" srcId="{678A018D-FDEA-47F1-824E-866C42058259}" destId="{BECC0DCE-2C36-4D0E-9B50-3979286E2065}" srcOrd="0" destOrd="0" parTransId="{81B45E33-6451-4EDD-91C2-1433EEDB535C}" sibTransId="{14FABDB7-FD6E-42FC-BE03-A876CCA3C0B0}"/>
    <dgm:cxn modelId="{FA802D94-837C-46C4-B72D-30542213C0A0}" type="presOf" srcId="{EB81BC9C-829C-4FD1-8B0E-A917DA3BCBEB}" destId="{7D71F67A-B9C6-47FC-ACC3-D9CCCDD1EBC3}" srcOrd="0" destOrd="0" presId="urn:microsoft.com/office/officeart/2005/8/layout/hList3"/>
    <dgm:cxn modelId="{0C31C803-EC14-4004-88C0-FAA334921F05}" srcId="{678A018D-FDEA-47F1-824E-866C42058259}" destId="{3B004E41-2BF4-46E2-B478-950F03974D11}" srcOrd="1" destOrd="0" parTransId="{7B43D634-2890-4D8D-8136-118FC580907E}" sibTransId="{7F8BACAA-532A-43A1-84FA-213D37D0B954}"/>
    <dgm:cxn modelId="{DEF955B3-7ECF-49EA-B94F-534A5FBA1B20}" type="presOf" srcId="{BECC0DCE-2C36-4D0E-9B50-3979286E2065}" destId="{5749DD44-F242-49E7-AA1B-9DC02F828397}" srcOrd="0" destOrd="0" presId="urn:microsoft.com/office/officeart/2005/8/layout/hList3"/>
    <dgm:cxn modelId="{5AFE8B25-691D-4E5F-978F-BCECA3D0C0EF}" srcId="{BECC0DCE-2C36-4D0E-9B50-3979286E2065}" destId="{AE4173E8-A18D-4D42-BDDD-C3C2626CFED9}" srcOrd="1" destOrd="0" parTransId="{0C3BC305-F169-4FD7-9045-6EB166AF999A}" sibTransId="{FDD4D11A-F232-49CA-84B1-032746CDFFBE}"/>
    <dgm:cxn modelId="{92DBB7DA-70B6-4C23-B8B9-EE0F5347161A}" type="presOf" srcId="{AE4173E8-A18D-4D42-BDDD-C3C2626CFED9}" destId="{12503645-A930-4249-863B-FAC2758F70A9}" srcOrd="0" destOrd="0" presId="urn:microsoft.com/office/officeart/2005/8/layout/hList3"/>
    <dgm:cxn modelId="{28F62BD4-59FA-4692-B0B3-A1A59D7B24DA}" srcId="{BECC0DCE-2C36-4D0E-9B50-3979286E2065}" destId="{1056B440-C8D1-4DEC-8A9B-6A3CCE435330}" srcOrd="0" destOrd="0" parTransId="{8F6C0ABD-6ED5-466F-9F1D-1983D0201481}" sibTransId="{EE6234ED-D421-4B1D-927F-732860596946}"/>
    <dgm:cxn modelId="{5236850C-ED57-4190-96FD-225E5E1C26D6}" type="presOf" srcId="{678A018D-FDEA-47F1-824E-866C42058259}" destId="{5402AF79-ED3B-4E27-B5CF-C3765AC60A38}" srcOrd="0" destOrd="0" presId="urn:microsoft.com/office/officeart/2005/8/layout/hList3"/>
    <dgm:cxn modelId="{69C7EA3F-CF2B-436E-A1F2-623173DFD2AA}" type="presOf" srcId="{1056B440-C8D1-4DEC-8A9B-6A3CCE435330}" destId="{FD3E651C-95DC-427B-8576-571BEC416E36}" srcOrd="0" destOrd="0" presId="urn:microsoft.com/office/officeart/2005/8/layout/hList3"/>
    <dgm:cxn modelId="{5777884E-494B-450F-84F2-EE95CBC1A2B0}" srcId="{BECC0DCE-2C36-4D0E-9B50-3979286E2065}" destId="{EB81BC9C-829C-4FD1-8B0E-A917DA3BCBEB}" srcOrd="2" destOrd="0" parTransId="{A66061D7-6528-4D19-A9E6-E5381473A2AA}" sibTransId="{79101C69-A98A-4B83-B623-D63F50B8FC1C}"/>
    <dgm:cxn modelId="{899452CB-D13E-4D06-941B-72691C0E7CFA}" type="presParOf" srcId="{5402AF79-ED3B-4E27-B5CF-C3765AC60A38}" destId="{5749DD44-F242-49E7-AA1B-9DC02F828397}" srcOrd="0" destOrd="0" presId="urn:microsoft.com/office/officeart/2005/8/layout/hList3"/>
    <dgm:cxn modelId="{9FE3712C-BE9B-487A-ACF5-1228DBEF9FE8}" type="presParOf" srcId="{5402AF79-ED3B-4E27-B5CF-C3765AC60A38}" destId="{74A16108-3154-4919-839A-F2869F55C865}" srcOrd="1" destOrd="0" presId="urn:microsoft.com/office/officeart/2005/8/layout/hList3"/>
    <dgm:cxn modelId="{AE7A041D-AA69-4B74-8214-D4BBB916E0DC}" type="presParOf" srcId="{74A16108-3154-4919-839A-F2869F55C865}" destId="{FD3E651C-95DC-427B-8576-571BEC416E36}" srcOrd="0" destOrd="0" presId="urn:microsoft.com/office/officeart/2005/8/layout/hList3"/>
    <dgm:cxn modelId="{D8DFAA7E-0638-4337-91B8-33337EC30B31}" type="presParOf" srcId="{74A16108-3154-4919-839A-F2869F55C865}" destId="{12503645-A930-4249-863B-FAC2758F70A9}" srcOrd="1" destOrd="0" presId="urn:microsoft.com/office/officeart/2005/8/layout/hList3"/>
    <dgm:cxn modelId="{86B47B4E-3661-4311-BEA8-8E5694446F4C}" type="presParOf" srcId="{74A16108-3154-4919-839A-F2869F55C865}" destId="{7D71F67A-B9C6-47FC-ACC3-D9CCCDD1EBC3}" srcOrd="2" destOrd="0" presId="urn:microsoft.com/office/officeart/2005/8/layout/hList3"/>
    <dgm:cxn modelId="{84BDAEFF-6940-4D35-B214-ED32419A9B00}" type="presParOf" srcId="{5402AF79-ED3B-4E27-B5CF-C3765AC60A38}" destId="{12E77F6B-5A88-4ECF-AB8B-05B162C2B5B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9DD44-F242-49E7-AA1B-9DC02F828397}">
      <dsp:nvSpPr>
        <dsp:cNvPr id="0" name=""/>
        <dsp:cNvSpPr/>
      </dsp:nvSpPr>
      <dsp:spPr>
        <a:xfrm>
          <a:off x="0" y="0"/>
          <a:ext cx="8229600" cy="1124196"/>
        </a:xfrm>
        <a:prstGeom prst="rect">
          <a:avLst/>
        </a:prstGeom>
        <a:solidFill>
          <a:schemeClr val="accent1">
            <a:shade val="80000"/>
            <a:hueOff val="0"/>
            <a:satOff val="0"/>
            <a:lumOff val="0"/>
            <a:alphaOff val="0"/>
          </a:schemeClr>
        </a:solidFill>
        <a:ln>
          <a:noFill/>
        </a:ln>
        <a:effectLst/>
        <a:scene3d>
          <a:camera prst="perspectiveLeft" fov="5400000" zoom="91000">
            <a:rot lat="0" lon="0" rev="0"/>
          </a:camera>
          <a:lightRig rig="threePt" dir="t">
            <a:rot lat="0" lon="0" rev="20640000"/>
          </a:lightRig>
        </a:scene3d>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ctr" defTabSz="1955800">
            <a:lnSpc>
              <a:spcPct val="90000"/>
            </a:lnSpc>
            <a:spcBef>
              <a:spcPct val="0"/>
            </a:spcBef>
            <a:spcAft>
              <a:spcPct val="35000"/>
            </a:spcAft>
          </a:pPr>
          <a:r>
            <a:rPr lang="en-US" sz="4400" kern="1200" dirty="0" smtClean="0">
              <a:solidFill>
                <a:schemeClr val="tx1"/>
              </a:solidFill>
            </a:rPr>
            <a:t>Features of </a:t>
          </a:r>
          <a:r>
            <a:rPr lang="en-US" sz="4400" kern="1200" smtClean="0">
              <a:solidFill>
                <a:schemeClr val="tx1"/>
              </a:solidFill>
            </a:rPr>
            <a:t>Computational Model</a:t>
          </a:r>
          <a:endParaRPr lang="en-US" sz="4400" kern="1200" dirty="0">
            <a:solidFill>
              <a:schemeClr val="tx1"/>
            </a:solidFill>
          </a:endParaRPr>
        </a:p>
      </dsp:txBody>
      <dsp:txXfrm>
        <a:off x="0" y="0"/>
        <a:ext cx="8229600" cy="1124196"/>
      </dsp:txXfrm>
    </dsp:sp>
    <dsp:sp modelId="{FD3E651C-95DC-427B-8576-571BEC416E36}">
      <dsp:nvSpPr>
        <dsp:cNvPr id="0" name=""/>
        <dsp:cNvSpPr/>
      </dsp:nvSpPr>
      <dsp:spPr>
        <a:xfrm>
          <a:off x="4018" y="1199613"/>
          <a:ext cx="2740521" cy="3802075"/>
        </a:xfrm>
        <a:prstGeom prst="rect">
          <a:avLst/>
        </a:prstGeom>
        <a:solidFill>
          <a:schemeClr val="accent1">
            <a:hueOff val="0"/>
            <a:satOff val="0"/>
            <a:lumOff val="0"/>
            <a:alphaOff val="0"/>
          </a:schemeClr>
        </a:solidFill>
        <a:ln>
          <a:noFill/>
        </a:ln>
        <a:effectLst/>
        <a:scene3d>
          <a:camera prst="perspectiveLeft" fov="5400000" zoom="91000">
            <a:rot lat="0" lon="0" rev="0"/>
          </a:camera>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t" anchorCtr="0">
          <a:noAutofit/>
        </a:bodyPr>
        <a:lstStyle/>
        <a:p>
          <a:pPr lvl="0" algn="ctr" defTabSz="1066800">
            <a:lnSpc>
              <a:spcPct val="90000"/>
            </a:lnSpc>
            <a:spcBef>
              <a:spcPct val="0"/>
            </a:spcBef>
            <a:spcAft>
              <a:spcPct val="35000"/>
            </a:spcAft>
          </a:pPr>
          <a:r>
            <a:rPr lang="en-US" sz="2400" u="sng" kern="1200" dirty="0" smtClean="0"/>
            <a:t>Structural (New)</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VADER sentiment</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Modality (certainty)</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Subjectivity score</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Mood</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Readability</a:t>
          </a:r>
        </a:p>
        <a:p>
          <a:pPr lvl="0" algn="l" defTabSz="1066800">
            <a:lnSpc>
              <a:spcPct val="90000"/>
            </a:lnSpc>
            <a:spcBef>
              <a:spcPct val="0"/>
            </a:spcBef>
            <a:spcAft>
              <a:spcPct val="35000"/>
            </a:spcAft>
          </a:pPr>
          <a:endParaRPr lang="en-US" sz="1800" kern="1200" dirty="0"/>
        </a:p>
      </dsp:txBody>
      <dsp:txXfrm>
        <a:off x="4018" y="1199613"/>
        <a:ext cx="2740521" cy="3802075"/>
      </dsp:txXfrm>
    </dsp:sp>
    <dsp:sp modelId="{12503645-A930-4249-863B-FAC2758F70A9}">
      <dsp:nvSpPr>
        <dsp:cNvPr id="0" name=""/>
        <dsp:cNvSpPr/>
      </dsp:nvSpPr>
      <dsp:spPr>
        <a:xfrm>
          <a:off x="2744539" y="1199613"/>
          <a:ext cx="2740521" cy="3802075"/>
        </a:xfrm>
        <a:prstGeom prst="rect">
          <a:avLst/>
        </a:prstGeom>
        <a:solidFill>
          <a:schemeClr val="accent1">
            <a:hueOff val="0"/>
            <a:satOff val="0"/>
            <a:lumOff val="0"/>
            <a:alphaOff val="0"/>
          </a:schemeClr>
        </a:solidFill>
        <a:ln>
          <a:noFill/>
        </a:ln>
        <a:effectLst/>
        <a:scene3d>
          <a:camera prst="perspectiveLeft" fov="5400000" zoom="91000">
            <a:rot lat="0" lon="0" rev="0"/>
          </a:camera>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t" anchorCtr="0">
          <a:noAutofit/>
        </a:bodyPr>
        <a:lstStyle/>
        <a:p>
          <a:pPr lvl="0" algn="ctr" defTabSz="1066800">
            <a:lnSpc>
              <a:spcPct val="90000"/>
            </a:lnSpc>
            <a:spcBef>
              <a:spcPct val="0"/>
            </a:spcBef>
            <a:spcAft>
              <a:spcPct val="35000"/>
            </a:spcAft>
          </a:pPr>
          <a:r>
            <a:rPr lang="en-US" sz="2400" u="sng" kern="1200" dirty="0" smtClean="0"/>
            <a:t>Linguistic (Prior)</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a:t>
          </a:r>
          <a:r>
            <a:rPr lang="en-US" sz="1800" u="none" kern="1200" dirty="0" err="1" smtClean="0">
              <a:latin typeface="Baskerville Old Face" panose="02020602080505020303" pitchFamily="18" charset="0"/>
            </a:rPr>
            <a:t>Factive</a:t>
          </a:r>
          <a:r>
            <a:rPr lang="en-US" sz="1800" u="none" kern="1200" dirty="0" smtClean="0">
              <a:latin typeface="Baskerville Old Face" panose="02020602080505020303" pitchFamily="18" charset="0"/>
            </a:rPr>
            <a:t> verbs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Strong subj. intensifiers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Weak subj. intensifiers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Hedges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Assertive verbs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Biased labels/terms</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a:t>
          </a:r>
          <a:r>
            <a:rPr lang="en-US" sz="1800" u="none" kern="1200" dirty="0" smtClean="0">
              <a:latin typeface="Baskerville Old Face" panose="02020602080505020303" pitchFamily="18" charset="0"/>
            </a:rPr>
            <a:t> Implicative verbs</a:t>
          </a:r>
        </a:p>
        <a:p>
          <a:pPr lvl="0" algn="l" defTabSz="1066800">
            <a:lnSpc>
              <a:spcPct val="90000"/>
            </a:lnSpc>
            <a:spcBef>
              <a:spcPct val="0"/>
            </a:spcBef>
            <a:spcAft>
              <a:spcPct val="35000"/>
            </a:spcAft>
          </a:pPr>
          <a:r>
            <a:rPr lang="en-US" sz="1000" kern="1200" dirty="0" smtClean="0"/>
            <a:t>M. </a:t>
          </a:r>
          <a:r>
            <a:rPr lang="en-US" sz="1000" kern="1200" dirty="0" err="1" smtClean="0"/>
            <a:t>Recasens</a:t>
          </a:r>
          <a:r>
            <a:rPr lang="en-US" sz="1000" kern="1200" dirty="0" smtClean="0"/>
            <a:t>, C. </a:t>
          </a:r>
          <a:r>
            <a:rPr lang="en-US" sz="1000" kern="1200" dirty="0" err="1" smtClean="0"/>
            <a:t>Danescu-Niculescu-Mizil</a:t>
          </a:r>
          <a:r>
            <a:rPr lang="en-US" sz="1000" kern="1200" dirty="0" smtClean="0"/>
            <a:t>, and D. </a:t>
          </a:r>
          <a:r>
            <a:rPr lang="en-US" sz="1000" kern="1200" dirty="0" err="1" smtClean="0"/>
            <a:t>Jurafsky</a:t>
          </a:r>
          <a:r>
            <a:rPr lang="en-US" sz="1000" kern="1200" dirty="0" smtClean="0"/>
            <a:t>, “Linguistic Models for Analyzing and Detecting Biased Language,” </a:t>
          </a:r>
          <a:r>
            <a:rPr lang="en-US" sz="1000" i="1" kern="1200" dirty="0" smtClean="0"/>
            <a:t>Assoc. for Computational Linguistics</a:t>
          </a:r>
          <a:r>
            <a:rPr lang="en-US" sz="1000" kern="1200" dirty="0" smtClean="0"/>
            <a:t>, 2013, pp. 1650–1659</a:t>
          </a:r>
          <a:endParaRPr lang="en-US" sz="1800" u="none" kern="1200" dirty="0" smtClean="0">
            <a:latin typeface="Baskerville Old Face" panose="02020602080505020303" pitchFamily="18" charset="0"/>
          </a:endParaRPr>
        </a:p>
      </dsp:txBody>
      <dsp:txXfrm>
        <a:off x="2744539" y="1199613"/>
        <a:ext cx="2740521" cy="3802075"/>
      </dsp:txXfrm>
    </dsp:sp>
    <dsp:sp modelId="{7D71F67A-B9C6-47FC-ACC3-D9CCCDD1EBC3}">
      <dsp:nvSpPr>
        <dsp:cNvPr id="0" name=""/>
        <dsp:cNvSpPr/>
      </dsp:nvSpPr>
      <dsp:spPr>
        <a:xfrm>
          <a:off x="5489078" y="1193495"/>
          <a:ext cx="2740521" cy="3802075"/>
        </a:xfrm>
        <a:prstGeom prst="rect">
          <a:avLst/>
        </a:prstGeom>
        <a:solidFill>
          <a:schemeClr val="accent1">
            <a:hueOff val="0"/>
            <a:satOff val="0"/>
            <a:lumOff val="0"/>
            <a:alphaOff val="0"/>
          </a:schemeClr>
        </a:solidFill>
        <a:ln>
          <a:noFill/>
        </a:ln>
        <a:effectLst/>
        <a:scene3d>
          <a:camera prst="perspectiveLeft" fov="5400000" zoom="91000">
            <a:rot lat="0" lon="0" rev="0"/>
          </a:camera>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t" anchorCtr="0">
          <a:noAutofit/>
        </a:bodyPr>
        <a:lstStyle/>
        <a:p>
          <a:pPr lvl="0" algn="ctr" defTabSz="1066800">
            <a:lnSpc>
              <a:spcPct val="90000"/>
            </a:lnSpc>
            <a:spcBef>
              <a:spcPct val="0"/>
            </a:spcBef>
            <a:spcAft>
              <a:spcPct val="35000"/>
            </a:spcAft>
          </a:pPr>
          <a:r>
            <a:rPr lang="en-US" sz="2400" u="sng" kern="1200" dirty="0" smtClean="0"/>
            <a:t>Linguistic (New)</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+ 3</a:t>
          </a:r>
          <a:r>
            <a:rPr lang="en-US" sz="1800" u="none" kern="1200" baseline="30000" dirty="0" smtClean="0">
              <a:latin typeface="Baskerville Old Face" panose="02020602080505020303" pitchFamily="18" charset="0"/>
            </a:rPr>
            <a:t>rd</a:t>
          </a:r>
          <a:r>
            <a:rPr lang="en-US" sz="1800" u="none" kern="1200" dirty="0" smtClean="0">
              <a:latin typeface="Baskerville Old Face" panose="02020602080505020303" pitchFamily="18" charset="0"/>
            </a:rPr>
            <a:t> Person Pronouns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Achievement words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Work words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Discrepancy words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Tentative words</a:t>
          </a:r>
        </a:p>
        <a:p>
          <a:pPr lvl="0" algn="l" defTabSz="1066800">
            <a:lnSpc>
              <a:spcPct val="90000"/>
            </a:lnSpc>
            <a:spcBef>
              <a:spcPct val="0"/>
            </a:spcBef>
            <a:spcAft>
              <a:spcPct val="35000"/>
            </a:spcAft>
          </a:pPr>
          <a:r>
            <a:rPr lang="en-US" sz="1800" u="none" kern="1200" dirty="0" smtClean="0">
              <a:latin typeface="Baskerville Old Face" panose="02020602080505020303" pitchFamily="18" charset="0"/>
            </a:rPr>
            <a:t>+ Opinion words</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a:t>
          </a:r>
          <a:r>
            <a:rPr lang="en-US" sz="1800" u="none" kern="1200" dirty="0" smtClean="0">
              <a:latin typeface="Baskerville Old Face" panose="02020602080505020303" pitchFamily="18" charset="0"/>
            </a:rPr>
            <a:t> Degree modifiers</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Coherence markers</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Causation words</a:t>
          </a:r>
        </a:p>
        <a:p>
          <a:pPr lvl="0" algn="l" defTabSz="1066800">
            <a:lnSpc>
              <a:spcPct val="90000"/>
            </a:lnSpc>
            <a:spcBef>
              <a:spcPct val="0"/>
            </a:spcBef>
            <a:spcAft>
              <a:spcPct val="35000"/>
            </a:spcAft>
          </a:pPr>
          <a:r>
            <a:rPr lang="en-US" sz="1800" kern="1200" dirty="0" smtClean="0">
              <a:latin typeface="Baskerville Old Face" panose="02020602080505020303" pitchFamily="18" charset="0"/>
            </a:rPr>
            <a:t>– Certainty words</a:t>
          </a:r>
        </a:p>
      </dsp:txBody>
      <dsp:txXfrm>
        <a:off x="5489078" y="1193495"/>
        <a:ext cx="2740521" cy="3802075"/>
      </dsp:txXfrm>
    </dsp:sp>
    <dsp:sp modelId="{12E77F6B-5A88-4ECF-AB8B-05B162C2B5B0}">
      <dsp:nvSpPr>
        <dsp:cNvPr id="0" name=""/>
        <dsp:cNvSpPr/>
      </dsp:nvSpPr>
      <dsp:spPr>
        <a:xfrm>
          <a:off x="0" y="5063947"/>
          <a:ext cx="8229600" cy="422452"/>
        </a:xfrm>
        <a:prstGeom prst="rect">
          <a:avLst/>
        </a:prstGeom>
        <a:solidFill>
          <a:schemeClr val="accent1">
            <a:shade val="80000"/>
            <a:hueOff val="0"/>
            <a:satOff val="0"/>
            <a:lumOff val="0"/>
            <a:alphaOff val="0"/>
          </a:schemeClr>
        </a:solidFill>
        <a:ln>
          <a:noFill/>
        </a:ln>
        <a:effectLst/>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0.03506</cdr:x>
      <cdr:y>0.01953</cdr:y>
    </cdr:from>
    <cdr:to>
      <cdr:x>0.95452</cdr:x>
      <cdr:y>0.13997</cdr:y>
    </cdr:to>
    <cdr:sp macro="" textlink="">
      <cdr:nvSpPr>
        <cdr:cNvPr id="2" name="TextBox 1"/>
        <cdr:cNvSpPr txBox="1"/>
      </cdr:nvSpPr>
      <cdr:spPr>
        <a:xfrm xmlns:a="http://schemas.openxmlformats.org/drawingml/2006/main">
          <a:off x="107156" y="71437"/>
          <a:ext cx="2809875" cy="440531"/>
        </a:xfrm>
        <a:prstGeom xmlns:a="http://schemas.openxmlformats.org/drawingml/2006/main" prst="rect">
          <a:avLst/>
        </a:prstGeom>
        <a:solidFill xmlns:a="http://schemas.openxmlformats.org/drawingml/2006/main">
          <a:schemeClr val="tx1">
            <a:lumMod val="50000"/>
            <a:lumOff val="50000"/>
          </a:schemeClr>
        </a:solidFill>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latin typeface="+mn-lt"/>
              <a:ea typeface="+mn-ea"/>
              <a:cs typeface="+mn-cs"/>
            </a:rPr>
            <a:t>Sentences with strong positive language</a:t>
          </a:r>
          <a:r>
            <a:rPr lang="en-US" sz="1800" b="1" baseline="0" dirty="0">
              <a:solidFill>
                <a:schemeClr val="bg1"/>
              </a:solidFill>
              <a:effectLst/>
              <a:latin typeface="+mn-lt"/>
              <a:ea typeface="+mn-ea"/>
              <a:cs typeface="+mn-cs"/>
            </a:rPr>
            <a:t> a</a:t>
          </a:r>
          <a:r>
            <a:rPr lang="en-US" sz="1800" b="1" dirty="0">
              <a:solidFill>
                <a:schemeClr val="bg1"/>
              </a:solidFill>
              <a:effectLst/>
              <a:latin typeface="+mn-lt"/>
              <a:ea typeface="+mn-ea"/>
              <a:cs typeface="+mn-cs"/>
            </a:rPr>
            <a:t>re often perceived as being more biased</a:t>
          </a:r>
          <a:endParaRPr lang="en-US" sz="1800" b="1" dirty="0">
            <a:solidFill>
              <a:schemeClr val="bg1"/>
            </a:solidFill>
            <a:effectLs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vl1pPr>
          </a:lstStyle>
          <a:p>
            <a:fld id="{295191F6-24C7-4B52-ABDB-FBD9C9C9FE31}" type="datetimeFigureOut">
              <a:rPr lang="en-US" smtClean="0"/>
              <a:pPr/>
              <a:t>10/14/2015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626EBCB8-7B0E-4D67-BF22-BB4A2C88F652}" type="slidenum">
              <a:rPr lang="en-US" smtClean="0"/>
              <a:pPr/>
              <a:t>‹#›</a:t>
            </a:fld>
            <a:endParaRPr lang="en-US"/>
          </a:p>
        </p:txBody>
      </p:sp>
    </p:spTree>
    <p:extLst>
      <p:ext uri="{BB962C8B-B14F-4D97-AF65-F5344CB8AC3E}">
        <p14:creationId xmlns:p14="http://schemas.microsoft.com/office/powerpoint/2010/main" val="21800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1</a:t>
            </a:fld>
            <a:endParaRPr lang="en-US"/>
          </a:p>
        </p:txBody>
      </p:sp>
    </p:spTree>
    <p:extLst>
      <p:ext uri="{BB962C8B-B14F-4D97-AF65-F5344CB8AC3E}">
        <p14:creationId xmlns:p14="http://schemas.microsoft.com/office/powerpoint/2010/main" val="59527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initial results</a:t>
            </a:r>
            <a:r>
              <a:rPr lang="en-US" baseline="0" dirty="0" smtClean="0"/>
              <a:t> look quite promising!</a:t>
            </a:r>
          </a:p>
          <a:p>
            <a:pPr marL="171450" indent="-171450">
              <a:buFontTx/>
              <a:buChar char="-"/>
            </a:pPr>
            <a:r>
              <a:rPr lang="en-US" baseline="0" dirty="0" smtClean="0"/>
              <a:t>Our improved 14-feature model accounts for nearly 86% of the variance in human judgments of bias in news stories</a:t>
            </a:r>
          </a:p>
          <a:p>
            <a:pPr marL="171450" indent="-171450">
              <a:buFontTx/>
              <a:buChar char="-"/>
            </a:pPr>
            <a:r>
              <a:rPr lang="en-US" baseline="0" dirty="0" smtClean="0"/>
              <a:t>On the right you can see the predicted values for degree of bias matched quite well with the degree of bias measured as the average of our 91 human P’s</a:t>
            </a:r>
          </a:p>
          <a:p>
            <a:pPr marL="171450" indent="-171450">
              <a:buFontTx/>
              <a:buChar char="-"/>
            </a:pPr>
            <a:r>
              <a:rPr lang="en-US" baseline="0" dirty="0" smtClean="0"/>
              <a:t>The graph to the left shows the ranking of each feature according to the p</a:t>
            </a:r>
            <a:r>
              <a:rPr lang="en-US" dirty="0" smtClean="0"/>
              <a:t>roportion of variance accounted for by the feature in the improved model </a:t>
            </a:r>
          </a:p>
          <a:p>
            <a:pPr marL="628650" lvl="1" indent="-171450">
              <a:buFontTx/>
              <a:buChar char="-"/>
            </a:pPr>
            <a:r>
              <a:rPr lang="en-US" dirty="0" smtClean="0"/>
              <a:t>To obtain this ranking, we use the average feature variance calculations resulting from three regression techniques (feature added to model first, feature added to model last, and feature beta squared).</a:t>
            </a:r>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10</a:t>
            </a:fld>
            <a:endParaRPr lang="en-US"/>
          </a:p>
        </p:txBody>
      </p:sp>
    </p:spTree>
    <p:extLst>
      <p:ext uri="{BB962C8B-B14F-4D97-AF65-F5344CB8AC3E}">
        <p14:creationId xmlns:p14="http://schemas.microsoft.com/office/powerpoint/2010/main" val="3621318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model</a:t>
            </a:r>
            <a:r>
              <a:rPr lang="en-US" baseline="0" dirty="0" smtClean="0"/>
              <a:t> is accurate for distinguishing BIASED from UNBIASED sentences… using an arbitrary threshold of 0.75 (on scale of 0 to 3), model has 98% accuracy.</a:t>
            </a:r>
          </a:p>
          <a:p>
            <a:pPr marL="171450" indent="-171450">
              <a:buFontTx/>
              <a:buChar char="-"/>
            </a:pPr>
            <a:r>
              <a:rPr lang="en-US" baseline="0" dirty="0" smtClean="0"/>
              <a:t>Over-fitting is often a concern in computational modeling, but 10-fold cross validation suggests the model is </a:t>
            </a:r>
            <a:r>
              <a:rPr lang="en-US" baseline="0" smtClean="0"/>
              <a:t>fairly robust…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11</a:t>
            </a:fld>
            <a:endParaRPr lang="en-US"/>
          </a:p>
        </p:txBody>
      </p:sp>
    </p:spTree>
    <p:extLst>
      <p:ext uri="{BB962C8B-B14F-4D97-AF65-F5344CB8AC3E}">
        <p14:creationId xmlns:p14="http://schemas.microsoft.com/office/powerpoint/2010/main" val="3621318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Get more data!  We</a:t>
            </a:r>
            <a:r>
              <a:rPr lang="en-US" baseline="0" dirty="0" smtClean="0"/>
              <a:t> are currently working to expand the data set to include a larger sampling of ground-truth ratings for bias in news stories.</a:t>
            </a:r>
          </a:p>
          <a:p>
            <a:pPr marL="171450" indent="-171450">
              <a:buFontTx/>
              <a:buChar char="-"/>
            </a:pPr>
            <a:r>
              <a:rPr lang="en-US" baseline="0" dirty="0" smtClean="0"/>
              <a:t>Explore nuanced relationships in particular features and variables…</a:t>
            </a:r>
          </a:p>
          <a:p>
            <a:pPr marL="171450" indent="-171450">
              <a:buFontTx/>
              <a:buChar char="-"/>
            </a:pPr>
            <a:endParaRPr lang="en-US" baseline="0" dirty="0" smtClean="0"/>
          </a:p>
          <a:p>
            <a:pPr marL="171450" indent="-171450">
              <a:buFontTx/>
              <a:buChar char="-"/>
            </a:pPr>
            <a:r>
              <a:rPr lang="en-US" baseline="0" dirty="0" smtClean="0"/>
              <a:t>Then work on determining DIRECTION of bias (in favor or against the actor in the story).</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12</a:t>
            </a:fld>
            <a:endParaRPr lang="en-US"/>
          </a:p>
        </p:txBody>
      </p:sp>
    </p:spTree>
    <p:extLst>
      <p:ext uri="{BB962C8B-B14F-4D97-AF65-F5344CB8AC3E}">
        <p14:creationId xmlns:p14="http://schemas.microsoft.com/office/powerpoint/2010/main" val="362131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Fair and impartial reporting is a prerequisite for objective journalism.</a:t>
            </a:r>
          </a:p>
          <a:p>
            <a:pPr marL="171450" indent="-171450">
              <a:buFontTx/>
              <a:buChar char="-"/>
            </a:pPr>
            <a:r>
              <a:rPr lang="en-US" dirty="0" smtClean="0"/>
              <a:t>People use the news to</a:t>
            </a:r>
            <a:r>
              <a:rPr lang="en-US" baseline="0" dirty="0" smtClean="0"/>
              <a:t> learn about and understand what’s going on in the world.</a:t>
            </a:r>
          </a:p>
          <a:p>
            <a:pPr marL="171450" indent="-171450">
              <a:buFontTx/>
              <a:buChar char="-"/>
            </a:pPr>
            <a:r>
              <a:rPr lang="en-US" sz="1200" kern="1200" dirty="0" smtClean="0">
                <a:solidFill>
                  <a:schemeClr val="tx1"/>
                </a:solidFill>
                <a:effectLst/>
                <a:latin typeface="+mn-lt"/>
                <a:ea typeface="+mn-ea"/>
                <a:cs typeface="+mn-cs"/>
              </a:rPr>
              <a:t>Most news organizations strictly separate </a:t>
            </a:r>
            <a:r>
              <a:rPr lang="en-US" sz="1200" b="1" kern="1200" dirty="0" smtClean="0">
                <a:solidFill>
                  <a:schemeClr val="tx1"/>
                </a:solidFill>
                <a:effectLst/>
                <a:latin typeface="+mn-lt"/>
                <a:ea typeface="+mn-ea"/>
                <a:cs typeface="+mn-cs"/>
              </a:rPr>
              <a:t>journalism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news that is oriented towards presenting facts</a:t>
            </a:r>
            <a:r>
              <a:rPr lang="en-US" sz="1200" kern="1200" baseline="0" dirty="0" smtClean="0">
                <a:solidFill>
                  <a:schemeClr val="tx1"/>
                </a:solidFill>
                <a:effectLst/>
                <a:latin typeface="+mn-lt"/>
                <a:ea typeface="+mn-ea"/>
                <a:cs typeface="+mn-cs"/>
              </a:rPr>
              <a:t> and evidence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editorial</a:t>
            </a:r>
            <a:r>
              <a:rPr lang="en-US" sz="1200" kern="1200" dirty="0" smtClean="0">
                <a:solidFill>
                  <a:schemeClr val="tx1"/>
                </a:solidFill>
                <a:effectLst/>
                <a:latin typeface="+mn-lt"/>
                <a:ea typeface="+mn-ea"/>
                <a:cs typeface="+mn-cs"/>
              </a:rPr>
              <a:t> staffs. </a:t>
            </a:r>
          </a:p>
          <a:p>
            <a:pPr marL="171450" indent="-171450">
              <a:buFontTx/>
              <a:buChar char="-"/>
            </a:pPr>
            <a:r>
              <a:rPr lang="en-US" sz="1200" kern="1200" dirty="0" smtClean="0">
                <a:solidFill>
                  <a:schemeClr val="tx1"/>
                </a:solidFill>
                <a:effectLst/>
                <a:latin typeface="+mn-lt"/>
                <a:ea typeface="+mn-ea"/>
                <a:cs typeface="+mn-cs"/>
              </a:rPr>
              <a:t>In the</a:t>
            </a:r>
            <a:r>
              <a:rPr lang="en-US" sz="1200" kern="1200" baseline="0" dirty="0" smtClean="0">
                <a:solidFill>
                  <a:schemeClr val="tx1"/>
                </a:solidFill>
                <a:effectLst/>
                <a:latin typeface="+mn-lt"/>
                <a:ea typeface="+mn-ea"/>
                <a:cs typeface="+mn-cs"/>
              </a:rPr>
              <a:t> work we are talking about today, w</a:t>
            </a:r>
            <a:r>
              <a:rPr lang="en-US" sz="1200" kern="1200" dirty="0" smtClean="0">
                <a:solidFill>
                  <a:schemeClr val="tx1"/>
                </a:solidFill>
                <a:effectLst/>
                <a:latin typeface="+mn-lt"/>
                <a:ea typeface="+mn-ea"/>
                <a:cs typeface="+mn-cs"/>
              </a:rPr>
              <a:t>e focus on text that represents journalistic news – that is,</a:t>
            </a:r>
            <a:r>
              <a:rPr lang="en-US" sz="1200" kern="1200" baseline="0" dirty="0" smtClean="0">
                <a:solidFill>
                  <a:schemeClr val="tx1"/>
                </a:solidFill>
                <a:effectLst/>
                <a:latin typeface="+mn-lt"/>
                <a:ea typeface="+mn-ea"/>
                <a:cs typeface="+mn-cs"/>
              </a:rPr>
              <a:t> news intending to objectively present evidence and facts.</a:t>
            </a:r>
          </a:p>
          <a:p>
            <a:pPr marL="171450" indent="-171450">
              <a:buFontTx/>
              <a:buChar char="-"/>
            </a:pPr>
            <a:endParaRPr lang="en-US" sz="1200" kern="1200" baseline="0" dirty="0" smtClean="0">
              <a:solidFill>
                <a:schemeClr val="tx1"/>
              </a:solidFill>
              <a:effectLst/>
              <a:latin typeface="+mn-lt"/>
              <a:ea typeface="+mn-ea"/>
              <a:cs typeface="+mn-cs"/>
            </a:endParaRPr>
          </a:p>
          <a:p>
            <a:pPr marL="0" indent="0">
              <a:buFontTx/>
              <a:buNone/>
            </a:pPr>
            <a:endParaRPr lang="en-US" sz="1200" kern="1200" baseline="0" dirty="0" smtClean="0">
              <a:solidFill>
                <a:schemeClr val="tx1"/>
              </a:solidFill>
              <a:effectLst/>
              <a:latin typeface="+mn-lt"/>
              <a:ea typeface="+mn-ea"/>
              <a:cs typeface="+mn-cs"/>
            </a:endParaRPr>
          </a:p>
          <a:p>
            <a:pPr marL="0" indent="0">
              <a:buFontTx/>
              <a:buNone/>
            </a:pPr>
            <a:r>
              <a:rPr lang="en-US" sz="1200" kern="1200" baseline="0" dirty="0" smtClean="0">
                <a:solidFill>
                  <a:schemeClr val="tx1"/>
                </a:solidFill>
                <a:effectLst/>
                <a:latin typeface="+mn-lt"/>
                <a:ea typeface="+mn-ea"/>
                <a:cs typeface="+mn-cs"/>
              </a:rPr>
              <a:t>--- REMOVED FOR TIME ---</a:t>
            </a:r>
          </a:p>
          <a:p>
            <a:pPr marL="171450" indent="-171450">
              <a:buFontTx/>
              <a:buChar char="-"/>
            </a:pPr>
            <a:r>
              <a:rPr lang="en-US" sz="1200" kern="1200" dirty="0" smtClean="0">
                <a:solidFill>
                  <a:schemeClr val="tx1"/>
                </a:solidFill>
                <a:effectLst/>
                <a:latin typeface="+mn-lt"/>
                <a:ea typeface="+mn-ea"/>
                <a:cs typeface="+mn-cs"/>
              </a:rPr>
              <a:t>The public holds faith in the idea that the journalists we look to for insights about the world are presenting us with neutral, unprejudiced facts. </a:t>
            </a:r>
          </a:p>
          <a:p>
            <a:pPr marL="171450" indent="-171450">
              <a:buFontTx/>
              <a:buChar char="-"/>
            </a:pPr>
            <a:r>
              <a:rPr lang="en-US" sz="1200" kern="1200" dirty="0" smtClean="0">
                <a:solidFill>
                  <a:schemeClr val="tx1"/>
                </a:solidFill>
                <a:effectLst/>
                <a:latin typeface="+mn-lt"/>
                <a:ea typeface="+mn-ea"/>
                <a:cs typeface="+mn-cs"/>
              </a:rPr>
              <a:t>Bias is, unfortunately, ubiquitous nevertheless. </a:t>
            </a:r>
          </a:p>
        </p:txBody>
      </p:sp>
      <p:sp>
        <p:nvSpPr>
          <p:cNvPr id="4" name="Slide Number Placeholder 3"/>
          <p:cNvSpPr>
            <a:spLocks noGrp="1"/>
          </p:cNvSpPr>
          <p:nvPr>
            <p:ph type="sldNum" sz="quarter" idx="10"/>
          </p:nvPr>
        </p:nvSpPr>
        <p:spPr/>
        <p:txBody>
          <a:bodyPr/>
          <a:lstStyle/>
          <a:p>
            <a:fld id="{626EBCB8-7B0E-4D67-BF22-BB4A2C88F652}" type="slidenum">
              <a:rPr lang="en-US" smtClean="0"/>
              <a:pPr/>
              <a:t>2</a:t>
            </a:fld>
            <a:endParaRPr lang="en-US"/>
          </a:p>
        </p:txBody>
      </p:sp>
    </p:spTree>
    <p:extLst>
      <p:ext uri="{BB962C8B-B14F-4D97-AF65-F5344CB8AC3E}">
        <p14:creationId xmlns:p14="http://schemas.microsoft.com/office/powerpoint/2010/main" val="238659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One area in which bias is particularly</a:t>
            </a:r>
            <a:r>
              <a:rPr lang="en-US" sz="1200" kern="1200" baseline="0" dirty="0" smtClean="0">
                <a:solidFill>
                  <a:schemeClr val="tx1"/>
                </a:solidFill>
                <a:effectLst/>
                <a:latin typeface="+mn-lt"/>
                <a:ea typeface="+mn-ea"/>
                <a:cs typeface="+mn-cs"/>
              </a:rPr>
              <a:t> prevalent is with political journalism.</a:t>
            </a:r>
          </a:p>
          <a:p>
            <a:pPr marL="171450" indent="-171450">
              <a:buFontTx/>
              <a:buChar char="-"/>
            </a:pPr>
            <a:r>
              <a:rPr lang="en-US" sz="1200" kern="1200" baseline="0" dirty="0" smtClean="0">
                <a:solidFill>
                  <a:schemeClr val="tx1"/>
                </a:solidFill>
                <a:effectLst/>
                <a:latin typeface="+mn-lt"/>
                <a:ea typeface="+mn-ea"/>
                <a:cs typeface="+mn-cs"/>
              </a:rPr>
              <a:t>67% of Americans polled in 2012 thought that there was either a “fair amount” or a “great deal” of political bias in news coverage.</a:t>
            </a:r>
          </a:p>
          <a:p>
            <a:pPr marL="171450" indent="-171450">
              <a:buFontTx/>
              <a:buChar char="-"/>
            </a:pPr>
            <a:r>
              <a:rPr lang="en-US" sz="1200" kern="1200" baseline="0" dirty="0" smtClean="0">
                <a:solidFill>
                  <a:schemeClr val="tx1"/>
                </a:solidFill>
                <a:effectLst/>
                <a:latin typeface="+mn-lt"/>
                <a:ea typeface="+mn-ea"/>
                <a:cs typeface="+mn-cs"/>
              </a:rPr>
              <a:t>Perceived credibility of both print and television journalism has been steadily declining for more than a decade.</a:t>
            </a:r>
          </a:p>
          <a:p>
            <a:pPr marL="171450" indent="-171450">
              <a:buFontTx/>
              <a:buChar char="-"/>
            </a:pPr>
            <a:r>
              <a:rPr lang="en-US" sz="1200" kern="1200" baseline="0" dirty="0" smtClean="0">
                <a:solidFill>
                  <a:schemeClr val="tx1"/>
                </a:solidFill>
                <a:effectLst/>
                <a:latin typeface="+mn-lt"/>
                <a:ea typeface="+mn-ea"/>
                <a:cs typeface="+mn-cs"/>
              </a:rPr>
              <a:t>This has led to what some have called the “Hostile Media Phenomenon”…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6EBCB8-7B0E-4D67-BF22-BB4A2C88F652}" type="slidenum">
              <a:rPr lang="en-US" smtClean="0"/>
              <a:pPr/>
              <a:t>3</a:t>
            </a:fld>
            <a:endParaRPr lang="en-US"/>
          </a:p>
        </p:txBody>
      </p:sp>
    </p:spTree>
    <p:extLst>
      <p:ext uri="{BB962C8B-B14F-4D97-AF65-F5344CB8AC3E}">
        <p14:creationId xmlns:p14="http://schemas.microsoft.com/office/powerpoint/2010/main" val="238659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 the perception that the supposed “objective” journalistic</a:t>
            </a:r>
            <a:r>
              <a:rPr lang="en-US" baseline="0" dirty="0" smtClean="0"/>
              <a:t> news  media is actually biased against one’s views.</a:t>
            </a:r>
          </a:p>
          <a:p>
            <a:pPr marL="171450" indent="-171450">
              <a:buFontTx/>
              <a:buChar char="-"/>
            </a:pPr>
            <a:r>
              <a:rPr lang="en-US" baseline="0" dirty="0" smtClean="0"/>
              <a:t>In fact, in 2011 the Pew Research Group reported a record high proportion of the American public believed the news media to be biased.</a:t>
            </a:r>
          </a:p>
          <a:p>
            <a:pPr marL="628650" lvl="1" indent="-171450">
              <a:buFontTx/>
              <a:buChar char="-"/>
            </a:pPr>
            <a:r>
              <a:rPr lang="en-US" dirty="0" smtClean="0"/>
              <a:t>[CLICK] in particular, 77% of the America public believe that many news stories unfairly</a:t>
            </a:r>
            <a:r>
              <a:rPr lang="en-US" baseline="0" dirty="0" smtClean="0"/>
              <a:t> </a:t>
            </a:r>
            <a:r>
              <a:rPr lang="en-US" dirty="0" smtClean="0"/>
              <a:t>favored one side</a:t>
            </a:r>
            <a:r>
              <a:rPr lang="en-US" baseline="0" dirty="0" smtClean="0"/>
              <a:t> over another.</a:t>
            </a:r>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4</a:t>
            </a:fld>
            <a:endParaRPr lang="en-US"/>
          </a:p>
        </p:txBody>
      </p:sp>
    </p:spTree>
    <p:extLst>
      <p:ext uri="{BB962C8B-B14F-4D97-AF65-F5344CB8AC3E}">
        <p14:creationId xmlns:p14="http://schemas.microsoft.com/office/powerpoint/2010/main" val="27299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Bias in journalism </a:t>
            </a:r>
            <a:r>
              <a:rPr lang="en-US" baseline="0" dirty="0" smtClean="0"/>
              <a:t>can be manifested in 3 ways…</a:t>
            </a:r>
          </a:p>
          <a:p>
            <a:pPr marL="171450" indent="-171450">
              <a:buFontTx/>
              <a:buChar char="-"/>
            </a:pPr>
            <a:r>
              <a:rPr lang="en-US" dirty="0" smtClean="0"/>
              <a:t>[CLICK… CLICK… CLICK…]</a:t>
            </a:r>
          </a:p>
          <a:p>
            <a:pPr marL="171450" indent="-171450">
              <a:buFontTx/>
              <a:buChar char="-"/>
            </a:pPr>
            <a:r>
              <a:rPr lang="en-US" dirty="0" smtClean="0"/>
              <a:t>It is the third type that intrigue us here</a:t>
            </a:r>
            <a:r>
              <a:rPr lang="en-US" baseline="0" dirty="0" smtClean="0"/>
              <a:t> – in particular, we are exploring the (</a:t>
            </a:r>
            <a:r>
              <a:rPr lang="en-US" baseline="0" dirty="0" err="1" smtClean="0"/>
              <a:t>mis</a:t>
            </a:r>
            <a:r>
              <a:rPr lang="en-US" baseline="0" dirty="0" smtClean="0"/>
              <a:t>)matches between the viewpoint expressed in the news article, and the views of the reader.</a:t>
            </a:r>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 REMOVED FOR TIME ---</a:t>
            </a:r>
          </a:p>
          <a:p>
            <a:pPr marL="171450" indent="-171450">
              <a:buFontTx/>
              <a:buChar char="-"/>
            </a:pPr>
            <a:r>
              <a:rPr lang="en-US" baseline="0" dirty="0" smtClean="0"/>
              <a:t>Humans are social creatures by nature, and much of human knowledge is socially constructed… </a:t>
            </a:r>
          </a:p>
          <a:p>
            <a:pPr marL="171450" indent="-171450">
              <a:buFontTx/>
              <a:buChar char="-"/>
            </a:pPr>
            <a:r>
              <a:rPr lang="en-US" baseline="0" dirty="0" smtClean="0"/>
              <a:t>…this is interesting to us because we have a larger research program at GA Tech related to investigating the underpinnings of how humans go about processing socially conveyed information and either adopting, ignoring, or rejecting new thoughts/ideas, and new opinions/attitudes.  </a:t>
            </a:r>
            <a:endParaRPr lang="en-US" dirty="0" smtClean="0"/>
          </a:p>
        </p:txBody>
      </p:sp>
      <p:sp>
        <p:nvSpPr>
          <p:cNvPr id="4" name="Slide Number Placeholder 3"/>
          <p:cNvSpPr>
            <a:spLocks noGrp="1"/>
          </p:cNvSpPr>
          <p:nvPr>
            <p:ph type="sldNum" sz="quarter" idx="10"/>
          </p:nvPr>
        </p:nvSpPr>
        <p:spPr/>
        <p:txBody>
          <a:bodyPr/>
          <a:lstStyle/>
          <a:p>
            <a:fld id="{626EBCB8-7B0E-4D67-BF22-BB4A2C88F652}" type="slidenum">
              <a:rPr lang="en-US" smtClean="0"/>
              <a:pPr/>
              <a:t>5</a:t>
            </a:fld>
            <a:endParaRPr lang="en-US"/>
          </a:p>
        </p:txBody>
      </p:sp>
    </p:spTree>
    <p:extLst>
      <p:ext uri="{BB962C8B-B14F-4D97-AF65-F5344CB8AC3E}">
        <p14:creationId xmlns:p14="http://schemas.microsoft.com/office/powerpoint/2010/main" val="51612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talk is about *computationally* detecting and quantifying the degree of bias in sentences from journalistic new stories.</a:t>
            </a:r>
          </a:p>
          <a:p>
            <a:pPr marL="171450" indent="-171450">
              <a:buFontTx/>
              <a:buChar char="-"/>
            </a:pPr>
            <a:r>
              <a:rPr lang="en-US" baseline="0" dirty="0" smtClean="0"/>
              <a:t>In order to do that with any kind of expectation of success, we first need to have samples of biased and unbiased text.</a:t>
            </a:r>
          </a:p>
          <a:p>
            <a:pPr marL="171450" indent="-171450">
              <a:buFontTx/>
              <a:buChar char="-"/>
            </a:pPr>
            <a:r>
              <a:rPr lang="en-US" baseline="0" dirty="0" smtClean="0"/>
              <a:t>Dr. Dennis Folds, my colleague at GA Tech and my co-author on this WIP paper, published a study earlier this year in which he was particularly interested in this idea of attribution bias… </a:t>
            </a:r>
          </a:p>
          <a:p>
            <a:pPr marL="171450" indent="-171450">
              <a:buFontTx/>
              <a:buChar char="-"/>
            </a:pPr>
            <a:r>
              <a:rPr lang="en-US" baseline="0" dirty="0" smtClean="0"/>
              <a:t>[CLICK … CLICK] (attribution bias and opposite pattern)</a:t>
            </a:r>
          </a:p>
          <a:p>
            <a:pPr marL="171450" indent="-171450">
              <a:buFontTx/>
              <a:buChar char="-"/>
            </a:pPr>
            <a:r>
              <a:rPr lang="en-US" baseline="0" dirty="0" smtClean="0"/>
              <a:t>In American politics, Bush and Obama occupy opposite ends of the political spectrum, each representing one of the two major political parties in America – Bush was a conservative republican president; Obama is a liberal democrat president.  </a:t>
            </a:r>
          </a:p>
          <a:p>
            <a:pPr marL="171450" indent="-171450">
              <a:buFontTx/>
              <a:buChar char="-"/>
            </a:pPr>
            <a:r>
              <a:rPr lang="en-US" baseline="0" dirty="0" smtClean="0"/>
              <a:t>They are each quite strongly associated with their respective groups, and are polarizing for that reason (it is easy for most people to identify with one of these groups, and often make subconscious in-group/out-group associations).</a:t>
            </a:r>
          </a:p>
          <a:p>
            <a:pPr marL="171450" indent="-171450">
              <a:buFontTx/>
              <a:buChar char="-"/>
            </a:pPr>
            <a:r>
              <a:rPr lang="en-US" baseline="0" dirty="0" smtClean="0"/>
              <a:t>[CLICK] So after answering questions about their attitudes towards Bush and Obama, P’s were divided into to main groups – those who were presented news stories with the ACTOR they favored most (in-group), or the ACTOR they favored least (out-group). </a:t>
            </a:r>
          </a:p>
          <a:p>
            <a:pPr marL="171450" indent="-171450">
              <a:buFontTx/>
              <a:buChar char="-"/>
            </a:pPr>
            <a:r>
              <a:rPr lang="en-US" baseline="0" dirty="0" smtClean="0"/>
              <a:t>[CLICK] P’s read a total of 5 news stories, 2 had negative outcomes, 3 had positive outcomes</a:t>
            </a:r>
          </a:p>
          <a:p>
            <a:pPr marL="171450" indent="-171450">
              <a:buFontTx/>
              <a:buChar char="-"/>
            </a:pPr>
            <a:r>
              <a:rPr lang="en-US" baseline="0" dirty="0" smtClean="0"/>
              <a:t>[CLICK] … (in every story…)</a:t>
            </a:r>
          </a:p>
        </p:txBody>
      </p:sp>
      <p:sp>
        <p:nvSpPr>
          <p:cNvPr id="4" name="Slide Number Placeholder 3"/>
          <p:cNvSpPr>
            <a:spLocks noGrp="1"/>
          </p:cNvSpPr>
          <p:nvPr>
            <p:ph type="sldNum" sz="quarter" idx="10"/>
          </p:nvPr>
        </p:nvSpPr>
        <p:spPr/>
        <p:txBody>
          <a:bodyPr/>
          <a:lstStyle/>
          <a:p>
            <a:fld id="{626EBCB8-7B0E-4D67-BF22-BB4A2C88F652}" type="slidenum">
              <a:rPr lang="en-US" smtClean="0"/>
              <a:pPr/>
              <a:t>6</a:t>
            </a:fld>
            <a:endParaRPr lang="en-US"/>
          </a:p>
        </p:txBody>
      </p:sp>
    </p:spTree>
    <p:extLst>
      <p:ext uri="{BB962C8B-B14F-4D97-AF65-F5344CB8AC3E}">
        <p14:creationId xmlns:p14="http://schemas.microsoft.com/office/powerpoint/2010/main" val="292682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to notice:</a:t>
            </a:r>
          </a:p>
          <a:p>
            <a:pPr marL="171450" indent="-171450">
              <a:buFontTx/>
              <a:buChar char="-"/>
            </a:pPr>
            <a:r>
              <a:rPr lang="en-US" baseline="0" dirty="0" smtClean="0"/>
              <a:t>Each story has an in-group/out-group </a:t>
            </a:r>
            <a:r>
              <a:rPr lang="en-US" dirty="0" smtClean="0"/>
              <a:t>ACTOR… (president Bush</a:t>
            </a:r>
            <a:r>
              <a:rPr lang="en-US" baseline="0" dirty="0" smtClean="0"/>
              <a:t> or Obama, depending on P’s randomly assigned group)</a:t>
            </a:r>
          </a:p>
          <a:p>
            <a:pPr marL="171450" indent="-171450">
              <a:buFontTx/>
              <a:buChar char="-"/>
            </a:pPr>
            <a:r>
              <a:rPr lang="en-US" dirty="0" smtClean="0"/>
              <a:t>…performing</a:t>
            </a:r>
            <a:r>
              <a:rPr lang="en-US" baseline="0" dirty="0" smtClean="0"/>
              <a:t> some ACTION (that the P may or may not agree with)… (here, “rejecting the proposal… ”)</a:t>
            </a:r>
          </a:p>
          <a:p>
            <a:pPr marL="171450" indent="-171450">
              <a:buFontTx/>
              <a:buChar char="-"/>
            </a:pPr>
            <a:r>
              <a:rPr lang="en-US" baseline="0" dirty="0" smtClean="0"/>
              <a:t>…and an experimentally manipulated sentence that either attributed the ACTION to an internal attribute of the ACTOR… or to some external attribute…</a:t>
            </a:r>
          </a:p>
          <a:p>
            <a:pPr marL="628650" lvl="1" indent="-171450">
              <a:buFontTx/>
              <a:buChar char="-"/>
            </a:pPr>
            <a:r>
              <a:rPr lang="en-US" baseline="0" dirty="0" smtClean="0"/>
              <a:t>A total of 91 human subjects rated the degree of bias for each sentence in all five news stories (scale was from -3 to +3).</a:t>
            </a:r>
            <a:endParaRPr lang="en-US" dirty="0" smtClean="0"/>
          </a:p>
        </p:txBody>
      </p:sp>
      <p:sp>
        <p:nvSpPr>
          <p:cNvPr id="4" name="Slide Number Placeholder 3"/>
          <p:cNvSpPr>
            <a:spLocks noGrp="1"/>
          </p:cNvSpPr>
          <p:nvPr>
            <p:ph type="sldNum" sz="quarter" idx="10"/>
          </p:nvPr>
        </p:nvSpPr>
        <p:spPr/>
        <p:txBody>
          <a:bodyPr/>
          <a:lstStyle/>
          <a:p>
            <a:fld id="{626EBCB8-7B0E-4D67-BF22-BB4A2C88F652}" type="slidenum">
              <a:rPr lang="en-US" smtClean="0"/>
              <a:pPr/>
              <a:t>7</a:t>
            </a:fld>
            <a:endParaRPr lang="en-US"/>
          </a:p>
        </p:txBody>
      </p:sp>
    </p:spTree>
    <p:extLst>
      <p:ext uri="{BB962C8B-B14F-4D97-AF65-F5344CB8AC3E}">
        <p14:creationId xmlns:p14="http://schemas.microsoft.com/office/powerpoint/2010/main" val="272342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leave the</a:t>
            </a:r>
            <a:r>
              <a:rPr lang="en-US" baseline="0" dirty="0" smtClean="0"/>
              <a:t> question of the direction of bias to future work, and focus in the current study on DETECTING and QUANTIFYING the magnitude of bias in sentences.</a:t>
            </a:r>
          </a:p>
          <a:p>
            <a:pPr marL="171450" indent="-171450">
              <a:buFontTx/>
              <a:buChar char="-"/>
            </a:pPr>
            <a:r>
              <a:rPr lang="en-US" baseline="0" dirty="0" smtClean="0"/>
              <a:t>For that reason, we convert the rating scale to absolute values (0 = unbiased, 1 = slightly, 2 = moderately, 3 = extremely)</a:t>
            </a:r>
          </a:p>
          <a:p>
            <a:pPr marL="171450" indent="-171450">
              <a:buFontTx/>
              <a:buChar char="-"/>
            </a:pPr>
            <a:r>
              <a:rPr lang="en-US" baseline="0" dirty="0" smtClean="0"/>
              <a:t>P’s are able to identify biased sentences (so this is good).</a:t>
            </a:r>
          </a:p>
          <a:p>
            <a:pPr marL="171450" indent="-171450">
              <a:buFontTx/>
              <a:buChar char="-"/>
            </a:pPr>
            <a:r>
              <a:rPr lang="en-US" dirty="0" smtClean="0"/>
              <a:t>So now the RQ at hand is whether</a:t>
            </a:r>
            <a:r>
              <a:rPr lang="en-US" baseline="0" dirty="0" smtClean="0"/>
              <a:t> we can approximate these ratings using automated/computational processes? </a:t>
            </a:r>
          </a:p>
          <a:p>
            <a:pPr marL="628650" lvl="1" indent="-171450">
              <a:buFontTx/>
              <a:buChar char="-"/>
            </a:pPr>
            <a:r>
              <a:rPr lang="en-US" baseline="0" dirty="0" smtClean="0"/>
              <a:t>For example, can we use NLP and computational linguistics to automatically parse the text and identify biased versus unbiased text (in *journalistic* news)?  </a:t>
            </a:r>
          </a:p>
          <a:p>
            <a:pPr marL="628650" lvl="1" indent="-171450">
              <a:buFontTx/>
              <a:buChar char="-"/>
            </a:pPr>
            <a:r>
              <a:rPr lang="en-US" baseline="0" dirty="0" smtClean="0"/>
              <a:t>If so, how well can we estimate the degree of bias?</a:t>
            </a:r>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8</a:t>
            </a:fld>
            <a:endParaRPr lang="en-US"/>
          </a:p>
        </p:txBody>
      </p:sp>
    </p:spTree>
    <p:extLst>
      <p:ext uri="{BB962C8B-B14F-4D97-AF65-F5344CB8AC3E}">
        <p14:creationId xmlns:p14="http://schemas.microsoft.com/office/powerpoint/2010/main" val="102255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We develop a computational model using</a:t>
            </a:r>
            <a:r>
              <a:rPr lang="en-US" sz="1200" kern="1200" baseline="0" dirty="0" smtClean="0">
                <a:solidFill>
                  <a:schemeClr val="tx1"/>
                </a:solidFill>
                <a:effectLst/>
                <a:latin typeface="+mn-lt"/>
                <a:ea typeface="+mn-ea"/>
                <a:cs typeface="+mn-cs"/>
              </a:rPr>
              <a:t> the Python programming language to parse the text from each story and extract sentence level features which we hypothesize might indicate bias.</a:t>
            </a:r>
          </a:p>
          <a:p>
            <a:pPr marL="171450" indent="-171450">
              <a:buFontTx/>
              <a:buChar char="-"/>
            </a:pPr>
            <a:r>
              <a:rPr lang="en-US" sz="1200" kern="1200" baseline="0" dirty="0" smtClean="0">
                <a:solidFill>
                  <a:schemeClr val="tx1"/>
                </a:solidFill>
                <a:effectLst/>
                <a:latin typeface="+mn-lt"/>
                <a:ea typeface="+mn-ea"/>
                <a:cs typeface="+mn-cs"/>
              </a:rPr>
              <a:t>[CLICK] Some features are analyzed based sentence level structure. </a:t>
            </a:r>
          </a:p>
          <a:p>
            <a:pPr marL="171450" indent="-171450">
              <a:buFontTx/>
              <a:buChar char="-"/>
            </a:pPr>
            <a:r>
              <a:rPr lang="en-US" sz="1200" kern="1200" baseline="0" dirty="0" smtClean="0">
                <a:solidFill>
                  <a:schemeClr val="tx1"/>
                </a:solidFill>
                <a:effectLst/>
                <a:latin typeface="+mn-lt"/>
                <a:ea typeface="+mn-ea"/>
                <a:cs typeface="+mn-cs"/>
              </a:rPr>
              <a:t>For example, </a:t>
            </a:r>
            <a:r>
              <a:rPr lang="en-US" sz="1200" kern="1200" dirty="0" smtClean="0">
                <a:solidFill>
                  <a:schemeClr val="tx1"/>
                </a:solidFill>
                <a:effectLst/>
                <a:latin typeface="+mn-lt"/>
                <a:ea typeface="+mn-ea"/>
                <a:cs typeface="+mn-cs"/>
              </a:rPr>
              <a:t>the freely available/open source Python package VADER is a highly accurate and well-validated </a:t>
            </a:r>
            <a:r>
              <a:rPr lang="en-US" sz="1200" b="1" kern="1200" dirty="0" smtClean="0">
                <a:solidFill>
                  <a:schemeClr val="tx1"/>
                </a:solidFill>
                <a:effectLst/>
                <a:latin typeface="+mn-lt"/>
                <a:ea typeface="+mn-ea"/>
                <a:cs typeface="+mn-cs"/>
              </a:rPr>
              <a:t>sentiment analysis processing engine</a:t>
            </a:r>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use </a:t>
            </a:r>
            <a:r>
              <a:rPr lang="en-US" sz="1200" kern="1200" dirty="0" smtClean="0">
                <a:solidFill>
                  <a:schemeClr val="tx1"/>
                </a:solidFill>
                <a:effectLst/>
                <a:latin typeface="+mn-lt"/>
                <a:ea typeface="+mn-ea"/>
                <a:cs typeface="+mn-cs"/>
              </a:rPr>
              <a:t>VADER to compute both the direction and intensity of the sentiment of each sentence (values range continuously from –1.0 [Extremely Negative] to +1.0 [Extremely Positive]).</a:t>
            </a:r>
            <a:r>
              <a:rPr lang="en-US" sz="1200" kern="1200" baseline="0" dirty="0" smtClean="0">
                <a:solidFill>
                  <a:schemeClr val="tx1"/>
                </a:solidFill>
                <a:effectLst/>
                <a:latin typeface="+mn-lt"/>
                <a:ea typeface="+mn-ea"/>
                <a:cs typeface="+mn-cs"/>
              </a:rPr>
              <a:t> </a:t>
            </a:r>
          </a:p>
          <a:p>
            <a:pPr marL="171450" indent="-171450">
              <a:buFontTx/>
              <a:buChar char="-"/>
            </a:pPr>
            <a:r>
              <a:rPr lang="en-US" sz="1200" kern="1200" baseline="0" dirty="0" smtClean="0">
                <a:solidFill>
                  <a:schemeClr val="tx1"/>
                </a:solidFill>
                <a:effectLst/>
                <a:latin typeface="+mn-lt"/>
                <a:ea typeface="+mn-ea"/>
                <a:cs typeface="+mn-cs"/>
              </a:rPr>
              <a:t>We use a computational linguistics Python package called Pattern to assess the </a:t>
            </a:r>
            <a:r>
              <a:rPr lang="en-US" sz="1200" b="1" kern="1200" baseline="0" dirty="0" smtClean="0">
                <a:solidFill>
                  <a:schemeClr val="tx1"/>
                </a:solidFill>
                <a:effectLst/>
                <a:latin typeface="+mn-lt"/>
                <a:ea typeface="+mn-ea"/>
                <a:cs typeface="+mn-cs"/>
              </a:rPr>
              <a:t>Modality</a:t>
            </a:r>
            <a:r>
              <a:rPr lang="en-US" sz="1200" kern="1200" baseline="0" dirty="0" smtClean="0">
                <a:solidFill>
                  <a:schemeClr val="tx1"/>
                </a:solidFill>
                <a:effectLst/>
                <a:latin typeface="+mn-lt"/>
                <a:ea typeface="+mn-ea"/>
                <a:cs typeface="+mn-cs"/>
              </a:rPr>
              <a:t> (degree of certainty, scored -1 [COMPLETELY UNCERTAIN] to +1 [COMPLETEY CERTAIN]) </a:t>
            </a:r>
          </a:p>
          <a:p>
            <a:pPr marL="171450" indent="-171450">
              <a:buFontTx/>
              <a:buChar char="-"/>
            </a:pPr>
            <a:r>
              <a:rPr lang="en-US" sz="1200" b="1" kern="1200" baseline="0" dirty="0" smtClean="0">
                <a:solidFill>
                  <a:schemeClr val="tx1"/>
                </a:solidFill>
                <a:effectLst/>
                <a:latin typeface="+mn-lt"/>
                <a:ea typeface="+mn-ea"/>
                <a:cs typeface="+mn-cs"/>
              </a:rPr>
              <a:t>Subjectivity/objectivity</a:t>
            </a:r>
            <a:r>
              <a:rPr lang="en-US" sz="1200" kern="1200" baseline="0" dirty="0" smtClean="0">
                <a:solidFill>
                  <a:schemeClr val="tx1"/>
                </a:solidFill>
                <a:effectLst/>
                <a:latin typeface="+mn-lt"/>
                <a:ea typeface="+mn-ea"/>
                <a:cs typeface="+mn-cs"/>
              </a:rPr>
              <a:t> scored from 0 (completely subjective/not at all objective) to 1 (completely objective). </a:t>
            </a:r>
          </a:p>
          <a:p>
            <a:pPr marL="171450" indent="-171450">
              <a:buFontTx/>
              <a:buChar char="-"/>
            </a:pPr>
            <a:r>
              <a:rPr lang="en-US" sz="1200" kern="1200" dirty="0" smtClean="0">
                <a:solidFill>
                  <a:schemeClr val="tx1"/>
                </a:solidFill>
                <a:effectLst/>
                <a:latin typeface="+mn-lt"/>
                <a:ea typeface="+mn-ea"/>
                <a:cs typeface="+mn-cs"/>
              </a:rPr>
              <a:t>We implement a</a:t>
            </a:r>
            <a:r>
              <a:rPr lang="en-US" sz="1200" kern="1200" baseline="0" dirty="0" smtClean="0">
                <a:solidFill>
                  <a:schemeClr val="tx1"/>
                </a:solidFill>
                <a:effectLst/>
                <a:latin typeface="+mn-lt"/>
                <a:ea typeface="+mn-ea"/>
                <a:cs typeface="+mn-cs"/>
              </a:rPr>
              <a:t> Python version of</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Flesch-Kincaid Grade Level (FKGL) algorithm </a:t>
            </a:r>
            <a:r>
              <a:rPr lang="en-US" sz="1200" kern="1200" dirty="0" smtClean="0">
                <a:solidFill>
                  <a:schemeClr val="tx1"/>
                </a:solidFill>
                <a:effectLst/>
                <a:latin typeface="+mn-lt"/>
                <a:ea typeface="+mn-ea"/>
                <a:cs typeface="+mn-cs"/>
              </a:rPr>
              <a:t>to compute the readability of the sentence and associate it with a typical required grade level of reading comprehension needed to understand the text.</a:t>
            </a:r>
            <a:endParaRPr lang="en-US" sz="1200" kern="1200" baseline="0" dirty="0" smtClean="0">
              <a:solidFill>
                <a:schemeClr val="tx1"/>
              </a:solidFill>
              <a:effectLst/>
              <a:latin typeface="+mn-lt"/>
              <a:ea typeface="+mn-ea"/>
              <a:cs typeface="+mn-cs"/>
            </a:endParaRPr>
          </a:p>
          <a:p>
            <a:pPr marL="171450" indent="-171450">
              <a:buFontTx/>
              <a:buChar char="-"/>
            </a:pPr>
            <a:r>
              <a:rPr lang="en-US" sz="1200" kern="1200" baseline="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we implement several linguistic features ID’s by PRIOR research aimed at detecting bias.</a:t>
            </a:r>
          </a:p>
          <a:p>
            <a:pPr marL="171450" indent="-171450">
              <a:buFontTx/>
              <a:buChar char="-"/>
            </a:pPr>
            <a:r>
              <a:rPr lang="en-US" sz="1200" b="1" kern="1200" baseline="0" dirty="0" err="1" smtClean="0">
                <a:solidFill>
                  <a:schemeClr val="tx1"/>
                </a:solidFill>
                <a:effectLst/>
                <a:latin typeface="+mn-lt"/>
                <a:ea typeface="+mn-ea"/>
                <a:cs typeface="+mn-cs"/>
              </a:rPr>
              <a:t>Factive</a:t>
            </a:r>
            <a:r>
              <a:rPr lang="en-US" sz="1200" b="1" kern="1200" baseline="0" dirty="0" smtClean="0">
                <a:solidFill>
                  <a:schemeClr val="tx1"/>
                </a:solidFill>
                <a:effectLst/>
                <a:latin typeface="+mn-lt"/>
                <a:ea typeface="+mn-ea"/>
                <a:cs typeface="+mn-cs"/>
              </a:rPr>
              <a:t> verbs</a:t>
            </a:r>
            <a:r>
              <a:rPr lang="en-US" sz="1200" kern="1200" baseline="0" dirty="0" smtClean="0">
                <a:solidFill>
                  <a:schemeClr val="tx1"/>
                </a:solidFill>
                <a:effectLst/>
                <a:latin typeface="+mn-lt"/>
                <a:ea typeface="+mn-ea"/>
                <a:cs typeface="+mn-cs"/>
              </a:rPr>
              <a:t>: presuppose some underlying “truth” (research indicates </a:t>
            </a:r>
            <a:r>
              <a:rPr lang="en-US" sz="1200" kern="1200" baseline="0" dirty="0" err="1" smtClean="0">
                <a:solidFill>
                  <a:schemeClr val="tx1"/>
                </a:solidFill>
                <a:effectLst/>
                <a:latin typeface="+mn-lt"/>
                <a:ea typeface="+mn-ea"/>
                <a:cs typeface="+mn-cs"/>
              </a:rPr>
              <a:t>vs</a:t>
            </a:r>
            <a:r>
              <a:rPr lang="en-US" sz="1200" kern="1200" baseline="0" dirty="0" smtClean="0">
                <a:solidFill>
                  <a:schemeClr val="tx1"/>
                </a:solidFill>
                <a:effectLst/>
                <a:latin typeface="+mn-lt"/>
                <a:ea typeface="+mn-ea"/>
                <a:cs typeface="+mn-cs"/>
              </a:rPr>
              <a:t> research reveals)</a:t>
            </a:r>
          </a:p>
          <a:p>
            <a:pPr marL="171450" indent="-171450">
              <a:buFontTx/>
              <a:buChar char="-"/>
            </a:pPr>
            <a:r>
              <a:rPr lang="en-US" sz="1200" b="1" kern="1200" baseline="0" dirty="0" smtClean="0">
                <a:solidFill>
                  <a:schemeClr val="tx1"/>
                </a:solidFill>
                <a:effectLst/>
                <a:latin typeface="+mn-lt"/>
                <a:ea typeface="+mn-ea"/>
                <a:cs typeface="+mn-cs"/>
              </a:rPr>
              <a:t>Hedges</a:t>
            </a:r>
            <a:r>
              <a:rPr lang="en-US" sz="1200" kern="1200" baseline="0" dirty="0" smtClean="0">
                <a:solidFill>
                  <a:schemeClr val="tx1"/>
                </a:solidFill>
                <a:effectLst/>
                <a:latin typeface="+mn-lt"/>
                <a:ea typeface="+mn-ea"/>
                <a:cs typeface="+mn-cs"/>
              </a:rPr>
              <a:t> are used to reduce the commitment to the truth of a proposition (might, perhaps, maybe)</a:t>
            </a:r>
          </a:p>
          <a:p>
            <a:pPr marL="171450" indent="-171450">
              <a:buFontTx/>
              <a:buChar char="-"/>
            </a:pPr>
            <a:r>
              <a:rPr lang="en-US" sz="1200" b="1" kern="1200" baseline="0" dirty="0" smtClean="0">
                <a:solidFill>
                  <a:schemeClr val="tx1"/>
                </a:solidFill>
                <a:effectLst/>
                <a:latin typeface="+mn-lt"/>
                <a:ea typeface="+mn-ea"/>
                <a:cs typeface="+mn-cs"/>
              </a:rPr>
              <a:t>Biased labels </a:t>
            </a:r>
            <a:r>
              <a:rPr lang="en-US" sz="1200" kern="1200" baseline="0" dirty="0" smtClean="0">
                <a:solidFill>
                  <a:schemeClr val="tx1"/>
                </a:solidFill>
                <a:effectLst/>
                <a:latin typeface="+mn-lt"/>
                <a:ea typeface="+mn-ea"/>
                <a:cs typeface="+mn-cs"/>
              </a:rPr>
              <a:t>are one-sided terms, reflecting a </a:t>
            </a:r>
            <a:r>
              <a:rPr lang="en-US" sz="1200" kern="1200" baseline="0" dirty="0" err="1" smtClean="0">
                <a:solidFill>
                  <a:schemeClr val="tx1"/>
                </a:solidFill>
                <a:effectLst/>
                <a:latin typeface="+mn-lt"/>
                <a:ea typeface="+mn-ea"/>
                <a:cs typeface="+mn-cs"/>
              </a:rPr>
              <a:t>pos</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neg</a:t>
            </a:r>
            <a:r>
              <a:rPr lang="en-US" sz="1200" kern="1200" baseline="0" dirty="0" smtClean="0">
                <a:solidFill>
                  <a:schemeClr val="tx1"/>
                </a:solidFill>
                <a:effectLst/>
                <a:latin typeface="+mn-lt"/>
                <a:ea typeface="+mn-ea"/>
                <a:cs typeface="+mn-cs"/>
              </a:rPr>
              <a:t> oriented </a:t>
            </a:r>
            <a:r>
              <a:rPr lang="en-US"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sidedness” within the context (e.g., pro-life </a:t>
            </a:r>
            <a:r>
              <a:rPr lang="en-US" sz="1200" kern="1200" baseline="0" dirty="0" err="1" smtClean="0">
                <a:solidFill>
                  <a:schemeClr val="tx1"/>
                </a:solidFill>
                <a:effectLst/>
                <a:latin typeface="+mn-lt"/>
                <a:ea typeface="+mn-ea"/>
                <a:cs typeface="+mn-cs"/>
              </a:rPr>
              <a:t>vs</a:t>
            </a:r>
            <a:r>
              <a:rPr lang="en-US" sz="1200" kern="1200" baseline="0" dirty="0" smtClean="0">
                <a:solidFill>
                  <a:schemeClr val="tx1"/>
                </a:solidFill>
                <a:effectLst/>
                <a:latin typeface="+mn-lt"/>
                <a:ea typeface="+mn-ea"/>
                <a:cs typeface="+mn-cs"/>
              </a:rPr>
              <a:t> anti-abortion, liberated </a:t>
            </a:r>
            <a:r>
              <a:rPr lang="en-US" sz="1200" kern="1200" baseline="0" dirty="0" err="1" smtClean="0">
                <a:solidFill>
                  <a:schemeClr val="tx1"/>
                </a:solidFill>
                <a:effectLst/>
                <a:latin typeface="+mn-lt"/>
                <a:ea typeface="+mn-ea"/>
                <a:cs typeface="+mn-cs"/>
              </a:rPr>
              <a:t>vs</a:t>
            </a:r>
            <a:r>
              <a:rPr lang="en-US" sz="1200" kern="1200" baseline="0" dirty="0" smtClean="0">
                <a:solidFill>
                  <a:schemeClr val="tx1"/>
                </a:solidFill>
                <a:effectLst/>
                <a:latin typeface="+mn-lt"/>
                <a:ea typeface="+mn-ea"/>
                <a:cs typeface="+mn-cs"/>
              </a:rPr>
              <a:t> captured, freedom fighters/paramilitary/rebels/terrorists)</a:t>
            </a:r>
          </a:p>
          <a:p>
            <a:pPr marL="171450" indent="-171450">
              <a:buFontTx/>
              <a:buChar char="-"/>
            </a:pPr>
            <a:r>
              <a:rPr lang="en-US" sz="1200" kern="1200" baseline="0" dirty="0" smtClean="0">
                <a:solidFill>
                  <a:schemeClr val="tx1"/>
                </a:solidFill>
                <a:effectLst/>
                <a:latin typeface="+mn-lt"/>
                <a:ea typeface="+mn-ea"/>
                <a:cs typeface="+mn-cs"/>
              </a:rPr>
              <a:t>[CLICK] (</a:t>
            </a:r>
            <a:r>
              <a:rPr lang="en-US" sz="1200" b="1" kern="1200" baseline="0" dirty="0" smtClean="0">
                <a:solidFill>
                  <a:schemeClr val="tx1"/>
                </a:solidFill>
                <a:effectLst/>
                <a:latin typeface="+mn-lt"/>
                <a:ea typeface="+mn-ea"/>
                <a:cs typeface="+mn-cs"/>
              </a:rPr>
              <a:t>LIWC</a:t>
            </a:r>
            <a:r>
              <a:rPr lang="en-US" sz="120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3rd Person Pronoun</a:t>
            </a:r>
            <a:r>
              <a:rPr lang="en-US" sz="1200" kern="1200" baseline="0" dirty="0" smtClean="0">
                <a:solidFill>
                  <a:schemeClr val="tx1"/>
                </a:solidFill>
                <a:effectLst/>
                <a:latin typeface="+mn-lt"/>
                <a:ea typeface="+mn-ea"/>
                <a:cs typeface="+mn-cs"/>
              </a:rPr>
              <a:t>: e.g., he, him, she, hers, they (thought to be useful for detecting attribution bias)</a:t>
            </a:r>
          </a:p>
          <a:p>
            <a:pPr marL="171450" indent="-171450">
              <a:buFontTx/>
              <a:buChar char="-"/>
            </a:pPr>
            <a:r>
              <a:rPr lang="en-US" sz="1200" b="1" kern="1200" baseline="0" dirty="0" smtClean="0">
                <a:solidFill>
                  <a:schemeClr val="tx1"/>
                </a:solidFill>
                <a:effectLst/>
                <a:latin typeface="+mn-lt"/>
                <a:ea typeface="+mn-ea"/>
                <a:cs typeface="+mn-cs"/>
              </a:rPr>
              <a:t>Achievement words</a:t>
            </a:r>
            <a:r>
              <a:rPr lang="en-US" sz="1200" kern="1200" baseline="0" dirty="0" smtClean="0">
                <a:solidFill>
                  <a:schemeClr val="tx1"/>
                </a:solidFill>
                <a:effectLst/>
                <a:latin typeface="+mn-lt"/>
                <a:ea typeface="+mn-ea"/>
                <a:cs typeface="+mn-cs"/>
              </a:rPr>
              <a:t>: e.g., accomplished, master, prized (signal internal attributes)</a:t>
            </a:r>
          </a:p>
          <a:p>
            <a:pPr marL="171450" indent="-171450">
              <a:buFontTx/>
              <a:buChar char="-"/>
            </a:pPr>
            <a:r>
              <a:rPr lang="en-US" sz="1200" b="1" kern="1200" baseline="0" dirty="0" smtClean="0">
                <a:solidFill>
                  <a:schemeClr val="tx1"/>
                </a:solidFill>
                <a:effectLst/>
                <a:latin typeface="+mn-lt"/>
                <a:ea typeface="+mn-ea"/>
                <a:cs typeface="+mn-cs"/>
              </a:rPr>
              <a:t>Work words</a:t>
            </a:r>
            <a:r>
              <a:rPr lang="en-US" sz="1200" kern="1200" baseline="0" dirty="0" smtClean="0">
                <a:solidFill>
                  <a:schemeClr val="tx1"/>
                </a:solidFill>
                <a:effectLst/>
                <a:latin typeface="+mn-lt"/>
                <a:ea typeface="+mn-ea"/>
                <a:cs typeface="+mn-cs"/>
              </a:rPr>
              <a:t>: e.g., ambitious, resourceful, hard-work</a:t>
            </a:r>
          </a:p>
          <a:p>
            <a:pPr marL="171450" indent="-171450">
              <a:buFontTx/>
              <a:buChar char="-"/>
            </a:pPr>
            <a:r>
              <a:rPr lang="en-US" sz="1200" b="1" kern="1200" baseline="0" dirty="0" smtClean="0">
                <a:solidFill>
                  <a:schemeClr val="tx1"/>
                </a:solidFill>
                <a:effectLst/>
                <a:latin typeface="+mn-lt"/>
                <a:ea typeface="+mn-ea"/>
                <a:cs typeface="+mn-cs"/>
              </a:rPr>
              <a:t>Discrepancy words</a:t>
            </a:r>
            <a:r>
              <a:rPr lang="en-US" sz="1200" kern="1200" baseline="0" dirty="0" smtClean="0">
                <a:solidFill>
                  <a:schemeClr val="tx1"/>
                </a:solidFill>
                <a:effectLst/>
                <a:latin typeface="+mn-lt"/>
                <a:ea typeface="+mn-ea"/>
                <a:cs typeface="+mn-cs"/>
              </a:rPr>
              <a:t>: e.g., inadequate, mistake, liability</a:t>
            </a:r>
          </a:p>
          <a:p>
            <a:pPr marL="171450" indent="-171450">
              <a:buFontTx/>
              <a:buChar char="-"/>
            </a:pPr>
            <a:r>
              <a:rPr lang="en-US" sz="1200" kern="1200" baseline="0" dirty="0" smtClean="0">
                <a:solidFill>
                  <a:schemeClr val="tx1"/>
                </a:solidFill>
                <a:effectLst/>
                <a:latin typeface="+mn-lt"/>
                <a:ea typeface="+mn-ea"/>
                <a:cs typeface="+mn-cs"/>
              </a:rPr>
              <a:t>[CLICK] </a:t>
            </a:r>
            <a:r>
              <a:rPr lang="en-US" sz="1200" b="1" kern="1200" baseline="0" dirty="0" smtClean="0">
                <a:solidFill>
                  <a:schemeClr val="tx1"/>
                </a:solidFill>
                <a:effectLst/>
                <a:latin typeface="+mn-lt"/>
                <a:ea typeface="+mn-ea"/>
                <a:cs typeface="+mn-cs"/>
              </a:rPr>
              <a:t>Control</a:t>
            </a:r>
            <a:r>
              <a:rPr lang="en-US" sz="1200" kern="1200" baseline="0" dirty="0" smtClean="0">
                <a:solidFill>
                  <a:schemeClr val="tx1"/>
                </a:solidFill>
                <a:effectLst/>
                <a:latin typeface="+mn-lt"/>
                <a:ea typeface="+mn-ea"/>
                <a:cs typeface="+mn-cs"/>
              </a:rPr>
              <a:t> lists…</a:t>
            </a:r>
          </a:p>
          <a:p>
            <a:pPr marL="171450" indent="-171450">
              <a:buFontTx/>
              <a:buChar char="-"/>
            </a:pPr>
            <a:r>
              <a:rPr lang="en-US" sz="1200" kern="1200" baseline="0" dirty="0" smtClean="0">
                <a:solidFill>
                  <a:schemeClr val="tx1"/>
                </a:solidFill>
                <a:effectLst/>
                <a:latin typeface="+mn-lt"/>
                <a:ea typeface="+mn-ea"/>
                <a:cs typeface="+mn-cs"/>
              </a:rPr>
              <a:t>Adverbs: e.g., mostly, nearly, primarily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Auxiliary verbs: e.g., may, </a:t>
            </a:r>
            <a:r>
              <a:rPr lang="en-US" sz="1200" kern="1200" baseline="0" dirty="0" err="1" smtClean="0">
                <a:solidFill>
                  <a:schemeClr val="tx1"/>
                </a:solidFill>
                <a:effectLst/>
                <a:latin typeface="+mn-lt"/>
                <a:ea typeface="+mn-ea"/>
                <a:cs typeface="+mn-cs"/>
              </a:rPr>
              <a:t>oughta</a:t>
            </a:r>
            <a:r>
              <a:rPr lang="en-US" sz="1200" kern="1200" baseline="0" dirty="0" smtClean="0">
                <a:solidFill>
                  <a:schemeClr val="tx1"/>
                </a:solidFill>
                <a:effectLst/>
                <a:latin typeface="+mn-lt"/>
                <a:ea typeface="+mn-ea"/>
                <a:cs typeface="+mn-cs"/>
              </a:rPr>
              <a:t>, should, will</a:t>
            </a:r>
          </a:p>
          <a:p>
            <a:pPr marL="171450" indent="-171450">
              <a:buFontTx/>
              <a:buChar char="-"/>
            </a:pPr>
            <a:r>
              <a:rPr lang="en-US" sz="1200" kern="1200" baseline="0" dirty="0" smtClean="0">
                <a:solidFill>
                  <a:schemeClr val="tx1"/>
                </a:solidFill>
                <a:effectLst/>
                <a:latin typeface="+mn-lt"/>
                <a:ea typeface="+mn-ea"/>
                <a:cs typeface="+mn-cs"/>
              </a:rPr>
              <a:t>Conjunctions:  e.g., while, although, </a:t>
            </a:r>
            <a:r>
              <a:rPr lang="en-US" sz="1200" kern="1200" baseline="0" dirty="0" err="1" smtClean="0">
                <a:solidFill>
                  <a:schemeClr val="tx1"/>
                </a:solidFill>
                <a:effectLst/>
                <a:latin typeface="+mn-lt"/>
                <a:ea typeface="+mn-ea"/>
                <a:cs typeface="+mn-cs"/>
              </a:rPr>
              <a:t>cuz</a:t>
            </a:r>
            <a:r>
              <a:rPr lang="en-US" sz="1200" kern="1200" baseline="0" dirty="0" smtClean="0">
                <a:solidFill>
                  <a:schemeClr val="tx1"/>
                </a:solidFill>
                <a:effectLst/>
                <a:latin typeface="+mn-lt"/>
                <a:ea typeface="+mn-ea"/>
                <a:cs typeface="+mn-cs"/>
              </a:rPr>
              <a:t>, whereas</a:t>
            </a:r>
          </a:p>
          <a:p>
            <a:pPr marL="171450" indent="-171450">
              <a:buFontTx/>
              <a:buChar char="-"/>
            </a:pPr>
            <a:r>
              <a:rPr lang="en-US" sz="1200" kern="1200" baseline="0" dirty="0" smtClean="0">
                <a:solidFill>
                  <a:schemeClr val="tx1"/>
                </a:solidFill>
                <a:effectLst/>
                <a:latin typeface="+mn-lt"/>
                <a:ea typeface="+mn-ea"/>
                <a:cs typeface="+mn-cs"/>
              </a:rPr>
              <a:t>Prepositions: e.g., within, over, through</a:t>
            </a:r>
          </a:p>
          <a:p>
            <a:r>
              <a:rPr lang="en-US" sz="1200" kern="1200" baseline="0" dirty="0" smtClean="0">
                <a:solidFill>
                  <a:schemeClr val="tx1"/>
                </a:solidFill>
                <a:effectLst/>
                <a:latin typeface="+mn-lt"/>
                <a:ea typeface="+mn-ea"/>
                <a:cs typeface="+mn-cs"/>
              </a:rPr>
              <a:t>All linguistic features are normalized for sentence level analysis.</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We next processed these 26-item feature vectors for each sentence through an initial statistical linear regression model using both forward and backwards stepwise </a:t>
            </a:r>
            <a:r>
              <a:rPr lang="en-US" sz="1200" kern="1200" dirty="0" err="1" smtClean="0">
                <a:solidFill>
                  <a:schemeClr val="tx1"/>
                </a:solidFill>
                <a:effectLst/>
                <a:latin typeface="+mn-lt"/>
                <a:ea typeface="+mn-ea"/>
                <a:cs typeface="+mn-cs"/>
              </a:rPr>
              <a:t>Akaike</a:t>
            </a:r>
            <a:r>
              <a:rPr lang="en-US" sz="1200" kern="1200" dirty="0" smtClean="0">
                <a:solidFill>
                  <a:schemeClr val="tx1"/>
                </a:solidFill>
                <a:effectLst/>
                <a:latin typeface="+mn-lt"/>
                <a:ea typeface="+mn-ea"/>
                <a:cs typeface="+mn-cs"/>
              </a:rPr>
              <a:t> information criterion (AIC) to measure the relative quality of each feature for characterizing the degree of bias in text. </a:t>
            </a:r>
          </a:p>
          <a:p>
            <a:pPr marL="171450" indent="-171450">
              <a:buFontTx/>
              <a:buChar char="-"/>
            </a:pPr>
            <a:r>
              <a:rPr lang="en-US" sz="1200" kern="1200" dirty="0" smtClean="0">
                <a:solidFill>
                  <a:schemeClr val="tx1"/>
                </a:solidFill>
                <a:effectLst/>
                <a:latin typeface="+mn-lt"/>
                <a:ea typeface="+mn-ea"/>
                <a:cs typeface="+mn-cs"/>
              </a:rPr>
              <a:t>Using step-AIC for feature selection in this way helped us restrict the feature space to the 14 most useful and valuable features (indicated using the + sign on this slide).</a:t>
            </a:r>
          </a:p>
          <a:p>
            <a:pPr marL="171450" indent="-171450">
              <a:buFontTx/>
              <a:buChar char="-"/>
            </a:pPr>
            <a:endParaRPr lang="en-US" sz="1200" kern="1200" dirty="0" smtClean="0">
              <a:solidFill>
                <a:schemeClr val="tx1"/>
              </a:solidFill>
              <a:effectLst/>
              <a:latin typeface="+mn-lt"/>
              <a:ea typeface="+mn-ea"/>
              <a:cs typeface="+mn-cs"/>
            </a:endParaRPr>
          </a:p>
          <a:p>
            <a:pPr marL="171450" indent="-171450">
              <a:buFontTx/>
              <a:buChar char="-"/>
            </a:pPr>
            <a:endParaRPr lang="en-US" sz="1200" kern="1200" dirty="0" smtClean="0">
              <a:solidFill>
                <a:schemeClr val="tx1"/>
              </a:solidFill>
              <a:effectLst/>
              <a:latin typeface="+mn-lt"/>
              <a:ea typeface="+mn-ea"/>
              <a:cs typeface="+mn-cs"/>
            </a:endParaRPr>
          </a:p>
          <a:p>
            <a:pPr marL="0" indent="0">
              <a:buFontTx/>
              <a:buNone/>
            </a:pPr>
            <a:r>
              <a:rPr lang="en-US" sz="1200" kern="1200" dirty="0" smtClean="0">
                <a:solidFill>
                  <a:schemeClr val="tx1"/>
                </a:solidFill>
                <a:effectLst/>
                <a:latin typeface="+mn-lt"/>
                <a:ea typeface="+mn-ea"/>
                <a:cs typeface="+mn-cs"/>
              </a:rPr>
              <a:t>--- REMOVED</a:t>
            </a:r>
            <a:r>
              <a:rPr lang="en-US" sz="1200" kern="1200" baseline="0" dirty="0" smtClean="0">
                <a:solidFill>
                  <a:schemeClr val="tx1"/>
                </a:solidFill>
                <a:effectLst/>
                <a:latin typeface="+mn-lt"/>
                <a:ea typeface="+mn-ea"/>
                <a:cs typeface="+mn-cs"/>
              </a:rPr>
              <a:t> FOR TIME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Mood</a:t>
            </a:r>
            <a:r>
              <a:rPr lang="en-US" sz="1200" kern="1200" baseline="0" dirty="0" smtClean="0">
                <a:solidFill>
                  <a:schemeClr val="tx1"/>
                </a:solidFill>
                <a:effectLst/>
                <a:latin typeface="+mn-lt"/>
                <a:ea typeface="+mn-ea"/>
                <a:cs typeface="+mn-cs"/>
              </a:rPr>
              <a:t> of the sentence, which </a:t>
            </a:r>
            <a:r>
              <a:rPr lang="en-US" sz="1200" kern="1200" dirty="0" smtClean="0">
                <a:solidFill>
                  <a:schemeClr val="tx1"/>
                </a:solidFill>
                <a:effectLst/>
                <a:latin typeface="+mn-lt"/>
                <a:ea typeface="+mn-ea"/>
                <a:cs typeface="+mn-cs"/>
              </a:rPr>
              <a:t>can be INDICATIVE (used to express facts, beliefs, e.g., “</a:t>
            </a:r>
            <a:r>
              <a:rPr lang="en-US" sz="1200" i="1" kern="1200" dirty="0" smtClean="0">
                <a:solidFill>
                  <a:schemeClr val="tx1"/>
                </a:solidFill>
                <a:effectLst/>
                <a:latin typeface="+mn-lt"/>
                <a:ea typeface="+mn-ea"/>
                <a:cs typeface="+mn-cs"/>
              </a:rPr>
              <a:t>It’s raining</a:t>
            </a:r>
            <a:r>
              <a:rPr lang="en-US" sz="1200" kern="1200" dirty="0" smtClean="0">
                <a:solidFill>
                  <a:schemeClr val="tx1"/>
                </a:solidFill>
                <a:effectLst/>
                <a:latin typeface="+mn-lt"/>
                <a:ea typeface="+mn-ea"/>
                <a:cs typeface="+mn-cs"/>
              </a:rPr>
              <a:t>”.), IMPERATIVE (used for commands or warnings, e.g., “</a:t>
            </a:r>
            <a:r>
              <a:rPr lang="en-US" sz="1200" i="1" kern="1200" dirty="0" smtClean="0">
                <a:solidFill>
                  <a:schemeClr val="tx1"/>
                </a:solidFill>
                <a:effectLst/>
                <a:latin typeface="+mn-lt"/>
                <a:ea typeface="+mn-ea"/>
                <a:cs typeface="+mn-cs"/>
              </a:rPr>
              <a:t>Make it rain!</a:t>
            </a:r>
            <a:r>
              <a:rPr lang="en-US" sz="1200" kern="1200" dirty="0" smtClean="0">
                <a:solidFill>
                  <a:schemeClr val="tx1"/>
                </a:solidFill>
                <a:effectLst/>
                <a:latin typeface="+mn-lt"/>
                <a:ea typeface="+mn-ea"/>
                <a:cs typeface="+mn-cs"/>
              </a:rPr>
              <a:t>”), CONDITIONAL (used for conjectures, e.g., “</a:t>
            </a:r>
            <a:r>
              <a:rPr lang="en-US" sz="1200" i="1" kern="1200" dirty="0" smtClean="0">
                <a:solidFill>
                  <a:schemeClr val="tx1"/>
                </a:solidFill>
                <a:effectLst/>
                <a:latin typeface="+mn-lt"/>
                <a:ea typeface="+mn-ea"/>
                <a:cs typeface="+mn-cs"/>
              </a:rPr>
              <a:t>It might rain today</a:t>
            </a:r>
            <a:r>
              <a:rPr lang="en-US" sz="1200" kern="1200" dirty="0" smtClean="0">
                <a:solidFill>
                  <a:schemeClr val="tx1"/>
                </a:solidFill>
                <a:effectLst/>
                <a:latin typeface="+mn-lt"/>
                <a:ea typeface="+mn-ea"/>
                <a:cs typeface="+mn-cs"/>
              </a:rPr>
              <a:t>”) or SUBJUNCTIVE (used to express wishes or opinions, e.g., “</a:t>
            </a:r>
            <a:r>
              <a:rPr lang="en-US" sz="1200" i="1" kern="1200" dirty="0" smtClean="0">
                <a:solidFill>
                  <a:schemeClr val="tx1"/>
                </a:solidFill>
                <a:effectLst/>
                <a:latin typeface="+mn-lt"/>
                <a:ea typeface="+mn-ea"/>
                <a:cs typeface="+mn-cs"/>
              </a:rPr>
              <a:t>I hope it rains today</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Subjective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intensifiers</a:t>
            </a:r>
            <a:r>
              <a:rPr lang="en-US" sz="1200" kern="1200" baseline="0" dirty="0" smtClean="0">
                <a:solidFill>
                  <a:schemeClr val="tx1"/>
                </a:solidFill>
                <a:effectLst/>
                <a:latin typeface="+mn-lt"/>
                <a:ea typeface="+mn-ea"/>
                <a:cs typeface="+mn-cs"/>
              </a:rPr>
              <a:t> are </a:t>
            </a:r>
            <a:r>
              <a:rPr lang="en-US" sz="1200" kern="1200" baseline="0" dirty="0" err="1" smtClean="0">
                <a:solidFill>
                  <a:schemeClr val="tx1"/>
                </a:solidFill>
                <a:effectLst/>
                <a:latin typeface="+mn-lt"/>
                <a:ea typeface="+mn-ea"/>
                <a:cs typeface="+mn-cs"/>
              </a:rPr>
              <a:t>adj</a:t>
            </a:r>
            <a:r>
              <a:rPr lang="en-US" sz="1200" kern="1200" baseline="0" dirty="0" smtClean="0">
                <a:solidFill>
                  <a:schemeClr val="tx1"/>
                </a:solidFill>
                <a:effectLst/>
                <a:latin typeface="+mn-lt"/>
                <a:ea typeface="+mn-ea"/>
                <a:cs typeface="+mn-cs"/>
              </a:rPr>
              <a:t> &amp; </a:t>
            </a:r>
            <a:r>
              <a:rPr lang="en-US" sz="1200" kern="1200" baseline="0" dirty="0" err="1" smtClean="0">
                <a:solidFill>
                  <a:schemeClr val="tx1"/>
                </a:solidFill>
                <a:effectLst/>
                <a:latin typeface="+mn-lt"/>
                <a:ea typeface="+mn-ea"/>
                <a:cs typeface="+mn-cs"/>
              </a:rPr>
              <a:t>adv</a:t>
            </a:r>
            <a:r>
              <a:rPr lang="en-US" sz="1200" kern="1200" baseline="0" dirty="0" smtClean="0">
                <a:solidFill>
                  <a:schemeClr val="tx1"/>
                </a:solidFill>
                <a:effectLst/>
                <a:latin typeface="+mn-lt"/>
                <a:ea typeface="+mn-ea"/>
                <a:cs typeface="+mn-cs"/>
              </a:rPr>
              <a:t> that add (subjective) force to a proposition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Assertive verbs </a:t>
            </a:r>
            <a:r>
              <a:rPr lang="en-US" sz="1200" kern="1200" baseline="0" dirty="0" smtClean="0">
                <a:solidFill>
                  <a:schemeClr val="tx1"/>
                </a:solidFill>
                <a:effectLst/>
                <a:latin typeface="+mn-lt"/>
                <a:ea typeface="+mn-ea"/>
                <a:cs typeface="+mn-cs"/>
              </a:rPr>
              <a:t>ASSERT a proposition (the witness says they saw… the witness claims to have seen… the witness clearly stated they saw…)</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Implicative verbs </a:t>
            </a:r>
            <a:r>
              <a:rPr lang="en-US" sz="1200" kern="1200" baseline="0" dirty="0" smtClean="0">
                <a:solidFill>
                  <a:schemeClr val="tx1"/>
                </a:solidFill>
                <a:effectLst/>
                <a:latin typeface="+mn-lt"/>
                <a:ea typeface="+mn-ea"/>
                <a:cs typeface="+mn-cs"/>
              </a:rPr>
              <a:t>IMPLY the truth or untruth of their complement by entailing a stronger connotation of their meaning (murder </a:t>
            </a:r>
            <a:r>
              <a:rPr lang="en-US" sz="1200" kern="1200" baseline="0" dirty="0" err="1" smtClean="0">
                <a:solidFill>
                  <a:schemeClr val="tx1"/>
                </a:solidFill>
                <a:effectLst/>
                <a:latin typeface="+mn-lt"/>
                <a:ea typeface="+mn-ea"/>
                <a:cs typeface="+mn-cs"/>
              </a:rPr>
              <a:t>vs</a:t>
            </a:r>
            <a:r>
              <a:rPr lang="en-US" sz="1200" kern="1200" baseline="0" dirty="0" smtClean="0">
                <a:solidFill>
                  <a:schemeClr val="tx1"/>
                </a:solidFill>
                <a:effectLst/>
                <a:latin typeface="+mn-lt"/>
                <a:ea typeface="+mn-ea"/>
                <a:cs typeface="+mn-cs"/>
              </a:rPr>
              <a:t> kill)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Tentative words</a:t>
            </a:r>
            <a:r>
              <a:rPr lang="en-US" sz="1200" kern="1200" baseline="0" dirty="0" smtClean="0">
                <a:solidFill>
                  <a:schemeClr val="tx1"/>
                </a:solidFill>
                <a:effectLst/>
                <a:latin typeface="+mn-lt"/>
                <a:ea typeface="+mn-ea"/>
                <a:cs typeface="+mn-cs"/>
              </a:rPr>
              <a:t>: e.g., bets, dubious, hazy, guess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baseline="0" dirty="0" smtClean="0">
                <a:solidFill>
                  <a:schemeClr val="tx1"/>
                </a:solidFill>
                <a:effectLst/>
                <a:latin typeface="+mn-lt"/>
                <a:ea typeface="+mn-ea"/>
                <a:cs typeface="+mn-cs"/>
              </a:rPr>
              <a:t>Opinion words </a:t>
            </a:r>
            <a:r>
              <a:rPr lang="en-US" sz="1200" kern="1200" baseline="0" dirty="0" smtClean="0">
                <a:solidFill>
                  <a:schemeClr val="tx1"/>
                </a:solidFill>
                <a:effectLst/>
                <a:latin typeface="+mn-lt"/>
                <a:ea typeface="+mn-ea"/>
                <a:cs typeface="+mn-cs"/>
              </a:rPr>
              <a:t>signal the expression of positive or negative attitudes or opinions</a:t>
            </a:r>
          </a:p>
          <a:p>
            <a:pPr marL="171450" indent="-171450">
              <a:buFontTx/>
              <a:buChar char="-"/>
            </a:pPr>
            <a:r>
              <a:rPr lang="en-US" sz="1200" b="1" kern="1200" baseline="0" dirty="0" smtClean="0">
                <a:solidFill>
                  <a:schemeClr val="tx1"/>
                </a:solidFill>
                <a:effectLst/>
                <a:latin typeface="+mn-lt"/>
                <a:ea typeface="+mn-ea"/>
                <a:cs typeface="+mn-cs"/>
              </a:rPr>
              <a:t>Degree modifiers </a:t>
            </a:r>
            <a:r>
              <a:rPr lang="en-US" sz="1200" kern="1200" baseline="0" dirty="0" smtClean="0">
                <a:solidFill>
                  <a:schemeClr val="tx1"/>
                </a:solidFill>
                <a:effectLst/>
                <a:latin typeface="+mn-lt"/>
                <a:ea typeface="+mn-ea"/>
                <a:cs typeface="+mn-cs"/>
              </a:rPr>
              <a:t>are words that modify the intensity or degree of an action/</a:t>
            </a:r>
            <a:r>
              <a:rPr lang="en-US" sz="1200" kern="1200" baseline="0" dirty="0" err="1" smtClean="0">
                <a:solidFill>
                  <a:schemeClr val="tx1"/>
                </a:solidFill>
                <a:effectLst/>
                <a:latin typeface="+mn-lt"/>
                <a:ea typeface="+mn-ea"/>
                <a:cs typeface="+mn-cs"/>
              </a:rPr>
              <a:t>adj</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adv</a:t>
            </a:r>
            <a:r>
              <a:rPr lang="en-US" sz="1200" kern="1200" baseline="0" dirty="0" smtClean="0">
                <a:solidFill>
                  <a:schemeClr val="tx1"/>
                </a:solidFill>
                <a:effectLst/>
                <a:latin typeface="+mn-lt"/>
                <a:ea typeface="+mn-ea"/>
                <a:cs typeface="+mn-cs"/>
              </a:rPr>
              <a:t> (extremely/slightly)</a:t>
            </a:r>
          </a:p>
          <a:p>
            <a:pPr marL="171450" indent="-171450">
              <a:buFontTx/>
              <a:buChar char="-"/>
            </a:pPr>
            <a:r>
              <a:rPr lang="en-US" sz="1200" b="1" kern="1200" baseline="0" dirty="0" smtClean="0">
                <a:solidFill>
                  <a:schemeClr val="tx1"/>
                </a:solidFill>
                <a:effectLst/>
                <a:latin typeface="+mn-lt"/>
                <a:ea typeface="+mn-ea"/>
                <a:cs typeface="+mn-cs"/>
              </a:rPr>
              <a:t>Coherence markers </a:t>
            </a:r>
            <a:r>
              <a:rPr lang="en-US" sz="1200" kern="1200" baseline="0" dirty="0" smtClean="0">
                <a:solidFill>
                  <a:schemeClr val="tx1"/>
                </a:solidFill>
                <a:effectLst/>
                <a:latin typeface="+mn-lt"/>
                <a:ea typeface="+mn-ea"/>
                <a:cs typeface="+mn-cs"/>
              </a:rPr>
              <a:t>are either words or phrases that may be used to bias a reader towards a specific conclusion (as a result of, for that reason, because of this, therefore…)</a:t>
            </a:r>
          </a:p>
          <a:p>
            <a:pPr marL="171450" indent="-171450">
              <a:buFontTx/>
              <a:buChar char="-"/>
            </a:pPr>
            <a:r>
              <a:rPr lang="en-US" sz="1200" b="1" kern="1200" baseline="0" dirty="0" smtClean="0">
                <a:solidFill>
                  <a:schemeClr val="tx1"/>
                </a:solidFill>
                <a:effectLst/>
                <a:latin typeface="+mn-lt"/>
                <a:ea typeface="+mn-ea"/>
                <a:cs typeface="+mn-cs"/>
              </a:rPr>
              <a:t>Causation words </a:t>
            </a:r>
            <a:r>
              <a:rPr lang="en-US" sz="1200" kern="1200" baseline="0" dirty="0" smtClean="0">
                <a:solidFill>
                  <a:schemeClr val="tx1"/>
                </a:solidFill>
                <a:effectLst/>
                <a:latin typeface="+mn-lt"/>
                <a:ea typeface="+mn-ea"/>
                <a:cs typeface="+mn-cs"/>
              </a:rPr>
              <a:t>are words that suggest causal links: e.g., create, founded, generate</a:t>
            </a:r>
          </a:p>
          <a:p>
            <a:pPr marL="171450" indent="-171450">
              <a:buFontTx/>
              <a:buChar char="-"/>
            </a:pPr>
            <a:r>
              <a:rPr lang="en-US" sz="1200" b="1" kern="1200" baseline="0" dirty="0" smtClean="0">
                <a:solidFill>
                  <a:schemeClr val="tx1"/>
                </a:solidFill>
                <a:effectLst/>
                <a:latin typeface="+mn-lt"/>
                <a:ea typeface="+mn-ea"/>
                <a:cs typeface="+mn-cs"/>
              </a:rPr>
              <a:t>Certainty words</a:t>
            </a:r>
            <a:r>
              <a:rPr lang="en-US" sz="1200" kern="1200" baseline="0" dirty="0" smtClean="0">
                <a:solidFill>
                  <a:schemeClr val="tx1"/>
                </a:solidFill>
                <a:effectLst/>
                <a:latin typeface="+mn-lt"/>
                <a:ea typeface="+mn-ea"/>
                <a:cs typeface="+mn-cs"/>
              </a:rPr>
              <a:t>: e.g., absolutely, frankly, must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626EBCB8-7B0E-4D67-BF22-BB4A2C88F652}" type="slidenum">
              <a:rPr lang="en-US" smtClean="0"/>
              <a:pPr/>
              <a:t>9</a:t>
            </a:fld>
            <a:endParaRPr lang="en-US"/>
          </a:p>
        </p:txBody>
      </p:sp>
    </p:spTree>
    <p:extLst>
      <p:ext uri="{BB962C8B-B14F-4D97-AF65-F5344CB8AC3E}">
        <p14:creationId xmlns:p14="http://schemas.microsoft.com/office/powerpoint/2010/main" val="19939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1AFAC9-AB76-42EC-8E59-D7B4A061B848}" type="slidenum">
              <a:rPr lang="en-US" smtClean="0"/>
              <a:pPr/>
              <a:t>‹#›</a:t>
            </a:fld>
            <a:endParaRPr lang="en-US"/>
          </a:p>
        </p:txBody>
      </p:sp>
      <p:sp>
        <p:nvSpPr>
          <p:cNvPr id="8"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AFAC9-AB76-42EC-8E59-D7B4A061B848}" type="slidenum">
              <a:rPr lang="en-US" smtClean="0"/>
              <a:pPr/>
              <a:t>‹#›</a:t>
            </a:fld>
            <a:endParaRPr lang="en-US"/>
          </a:p>
        </p:txBody>
      </p:sp>
      <p:sp>
        <p:nvSpPr>
          <p:cNvPr id="7"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AFAC9-AB76-42EC-8E59-D7B4A061B848}" type="slidenum">
              <a:rPr lang="en-US" smtClean="0"/>
              <a:pPr/>
              <a:t>‹#›</a:t>
            </a:fld>
            <a:endParaRPr lang="en-US"/>
          </a:p>
        </p:txBody>
      </p:sp>
      <p:sp>
        <p:nvSpPr>
          <p:cNvPr id="7"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1AFAC9-AB76-42EC-8E59-D7B4A061B848}" type="slidenum">
              <a:rPr lang="en-US" smtClean="0"/>
              <a:pPr/>
              <a:t>‹#›</a:t>
            </a:fld>
            <a:endParaRPr lang="en-US" dirty="0"/>
          </a:p>
        </p:txBody>
      </p:sp>
      <p:sp>
        <p:nvSpPr>
          <p:cNvPr id="7"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1AFAC9-AB76-42EC-8E59-D7B4A061B848}" type="slidenum">
              <a:rPr lang="en-US" smtClean="0"/>
              <a:pPr/>
              <a:t>‹#›</a:t>
            </a:fld>
            <a:endParaRPr lang="en-US"/>
          </a:p>
        </p:txBody>
      </p:sp>
      <p:sp>
        <p:nvSpPr>
          <p:cNvPr id="7"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AFAC9-AB76-42EC-8E59-D7B4A061B848}" type="slidenum">
              <a:rPr lang="en-US" smtClean="0"/>
              <a:pPr/>
              <a:t>‹#›</a:t>
            </a:fld>
            <a:endParaRPr lang="en-US"/>
          </a:p>
        </p:txBody>
      </p:sp>
      <p:sp>
        <p:nvSpPr>
          <p:cNvPr id="8" name="Date Placeholder 3"/>
          <p:cNvSpPr>
            <a:spLocks noGrp="1"/>
          </p:cNvSpPr>
          <p:nvPr>
            <p:ph type="dt" sz="half" idx="13"/>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AFAC9-AB76-42EC-8E59-D7B4A061B848}" type="slidenum">
              <a:rPr lang="en-US" smtClean="0"/>
              <a:pPr/>
              <a:t>‹#›</a:t>
            </a:fld>
            <a:endParaRPr lang="en-US"/>
          </a:p>
        </p:txBody>
      </p:sp>
      <p:sp>
        <p:nvSpPr>
          <p:cNvPr id="10" name="Date Placeholder 3"/>
          <p:cNvSpPr>
            <a:spLocks noGrp="1"/>
          </p:cNvSpPr>
          <p:nvPr>
            <p:ph type="dt" sz="half" idx="13"/>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AFAC9-AB76-42EC-8E59-D7B4A061B848}" type="slidenum">
              <a:rPr lang="en-US" smtClean="0"/>
              <a:pPr/>
              <a:t>‹#›</a:t>
            </a:fld>
            <a:endParaRPr lang="en-US"/>
          </a:p>
        </p:txBody>
      </p:sp>
      <p:sp>
        <p:nvSpPr>
          <p:cNvPr id="6"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AFAC9-AB76-42EC-8E59-D7B4A061B848}" type="slidenum">
              <a:rPr lang="en-US" smtClean="0"/>
              <a:pPr/>
              <a:t>‹#›</a:t>
            </a:fld>
            <a:endParaRPr lang="en-US"/>
          </a:p>
        </p:txBody>
      </p:sp>
      <p:sp>
        <p:nvSpPr>
          <p:cNvPr id="5"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AFAC9-AB76-42EC-8E59-D7B4A061B848}"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4"/>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8"/>
          <p:cNvSpPr>
            <a:spLocks noGrp="1"/>
          </p:cNvSpPr>
          <p:nvPr>
            <p:ph type="sldNum" sz="quarter" idx="11"/>
          </p:nvPr>
        </p:nvSpPr>
        <p:spPr/>
        <p:txBody>
          <a:bodyPr/>
          <a:lstStyle/>
          <a:p>
            <a:fld id="{591AFAC9-AB76-42EC-8E59-D7B4A061B848}" type="slidenum">
              <a:rPr lang="en-US" smtClean="0"/>
              <a:pPr/>
              <a:t>‹#›</a:t>
            </a:fld>
            <a:endParaRPr lang="en-US"/>
          </a:p>
        </p:txBody>
      </p:sp>
      <p:sp>
        <p:nvSpPr>
          <p:cNvPr id="10" name="Footer Placeholder 9"/>
          <p:cNvSpPr>
            <a:spLocks noGrp="1"/>
          </p:cNvSpPr>
          <p:nvPr>
            <p:ph type="ftr" sz="quarter" idx="12"/>
          </p:nvPr>
        </p:nvSpPr>
        <p:spPr/>
        <p:txBody>
          <a:bodyPr/>
          <a:lstStyle/>
          <a:p>
            <a:endParaRPr lang="en-US" dirty="0"/>
          </a:p>
        </p:txBody>
      </p:sp>
      <p:sp>
        <p:nvSpPr>
          <p:cNvPr id="11" name="Date Placeholder 3"/>
          <p:cNvSpPr>
            <a:spLocks noGrp="1"/>
          </p:cNvSpPr>
          <p:nvPr>
            <p:ph type="dt" sz="half" idx="13"/>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78104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9436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91AFAC9-AB76-42EC-8E59-D7B4A061B848}" type="slidenum">
              <a:rPr lang="en-US" smtClean="0"/>
              <a:pPr/>
              <a:t>‹#›</a:t>
            </a:fld>
            <a:endParaRPr lang="en-US" dirty="0"/>
          </a:p>
        </p:txBody>
      </p:sp>
      <p:sp>
        <p:nvSpPr>
          <p:cNvPr id="5" name="Footer Placeholder 4"/>
          <p:cNvSpPr>
            <a:spLocks noGrp="1"/>
          </p:cNvSpPr>
          <p:nvPr>
            <p:ph type="ftr" sz="quarter" idx="3"/>
          </p:nvPr>
        </p:nvSpPr>
        <p:spPr>
          <a:xfrm rot="16200000">
            <a:off x="5918131" y="2705099"/>
            <a:ext cx="5704840" cy="365760"/>
          </a:xfrm>
          <a:prstGeom prst="rect">
            <a:avLst/>
          </a:prstGeom>
          <a:ln>
            <a:solidFill>
              <a:schemeClr val="accent1"/>
            </a:solidFill>
            <a:prstDash val="sysDash"/>
          </a:ln>
        </p:spPr>
        <p:txBody>
          <a:bodyPr vert="horz" lIns="91440" tIns="45720" rIns="91440" bIns="45720" rtlCol="0" anchor="ctr"/>
          <a:lstStyle>
            <a:lvl1pPr algn="l">
              <a:defRPr sz="1200">
                <a:solidFill>
                  <a:schemeClr val="bg2"/>
                </a:solidFill>
              </a:defRPr>
            </a:lvl1pPr>
          </a:lstStyle>
          <a:p>
            <a:endParaRPr lang="en-US" dirty="0"/>
          </a:p>
        </p:txBody>
      </p:sp>
      <p:sp>
        <p:nvSpPr>
          <p:cNvPr id="4" name="Date Placeholder 3"/>
          <p:cNvSpPr>
            <a:spLocks noGrp="1"/>
          </p:cNvSpPr>
          <p:nvPr>
            <p:ph type="dt" sz="half" idx="2"/>
          </p:nvPr>
        </p:nvSpPr>
        <p:spPr>
          <a:xfrm>
            <a:off x="8466945" y="6482080"/>
            <a:ext cx="640080" cy="365760"/>
          </a:xfrm>
          <a:prstGeom prst="rect">
            <a:avLst/>
          </a:prstGeom>
          <a:ln>
            <a:solidFill>
              <a:schemeClr val="accent1"/>
            </a:solidFill>
            <a:prstDash val="sysDash"/>
          </a:ln>
        </p:spPr>
        <p:txBody>
          <a:bodyPr vert="horz" lIns="9144" tIns="45720" rIns="9144" bIns="45720" rtlCol="0" anchor="ctr"/>
          <a:lstStyle>
            <a:lvl1pPr algn="ctr">
              <a:defRPr sz="1000">
                <a:solidFill>
                  <a:schemeClr val="bg2"/>
                </a:solidFill>
              </a:defRPr>
            </a:lvl1pPr>
          </a:lstStyle>
          <a:p>
            <a:r>
              <a:rPr lang="en-US" dirty="0" smtClean="0"/>
              <a:t> 2/11/2013</a:t>
            </a:r>
            <a:endParaRPr lang="en-US" sz="105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Dennis.Folds@gtri.gatech.edu" TargetMode="External"/><Relationship Id="rId2" Type="http://schemas.openxmlformats.org/officeDocument/2006/relationships/hyperlink" Target="mailto:cjhutto@gatech.edu" TargetMode="External"/><Relationship Id="rId1" Type="http://schemas.openxmlformats.org/officeDocument/2006/relationships/slideLayout" Target="../slideLayouts/slideLayout2.xml"/><Relationship Id="rId4" Type="http://schemas.openxmlformats.org/officeDocument/2006/relationships/hyperlink" Target="mailto:Scott.Appling@gtri.gatech.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447801"/>
            <a:ext cx="8229600" cy="3962400"/>
          </a:xfrm>
        </p:spPr>
        <p:txBody>
          <a:bodyPr anchor="ctr"/>
          <a:lstStyle/>
          <a:p>
            <a:pPr algn="ctr"/>
            <a:r>
              <a:rPr lang="en-US" sz="3200" dirty="0"/>
              <a:t>Computationally Detecting and Quantifying the Degree of Bias in </a:t>
            </a:r>
            <a:r>
              <a:rPr lang="en-US" sz="3200" dirty="0" smtClean="0"/>
              <a:t>Sentence-Level Text </a:t>
            </a:r>
            <a:r>
              <a:rPr lang="en-US" sz="3200" dirty="0"/>
              <a:t>of </a:t>
            </a:r>
            <a:r>
              <a:rPr lang="en-US" sz="3200" dirty="0" smtClean="0"/>
              <a:t/>
            </a:r>
            <a:br>
              <a:rPr lang="en-US" sz="3200" dirty="0" smtClean="0"/>
            </a:br>
            <a:r>
              <a:rPr lang="en-US" sz="3200" dirty="0" smtClean="0"/>
              <a:t>News Stories</a:t>
            </a:r>
            <a:br>
              <a:rPr lang="en-US" sz="3200" dirty="0" smtClean="0"/>
            </a:br>
            <a:r>
              <a:rPr lang="en-US" sz="3200" dirty="0" smtClean="0"/>
              <a:t/>
            </a:r>
            <a:br>
              <a:rPr lang="en-US" sz="3200" dirty="0" smtClean="0"/>
            </a:br>
            <a:r>
              <a:rPr lang="en-US" sz="2400" dirty="0" smtClean="0"/>
              <a:t>C.J. Hutto</a:t>
            </a:r>
            <a:br>
              <a:rPr lang="en-US" sz="2400" dirty="0" smtClean="0"/>
            </a:br>
            <a:r>
              <a:rPr lang="en-US" sz="2400" dirty="0" smtClean="0"/>
              <a:t>Dennis Folds</a:t>
            </a:r>
            <a:br>
              <a:rPr lang="en-US" sz="2400" dirty="0" smtClean="0"/>
            </a:br>
            <a:r>
              <a:rPr lang="en-US" sz="2400" dirty="0" smtClean="0"/>
              <a:t>Scott Appling</a:t>
            </a:r>
            <a:endParaRPr lang="en-US" sz="1800" dirty="0"/>
          </a:p>
        </p:txBody>
      </p:sp>
      <p:pic>
        <p:nvPicPr>
          <p:cNvPr id="1028" name="Picture 4" descr="F:\_Work_Folder\_Conference_Presentations\2015_huso_bias\GTRI_ProblemSolved_Navy_Yellow_png-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610225"/>
            <a:ext cx="3810000" cy="11715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
        <p:nvSpPr>
          <p:cNvPr id="5" name="Slide Number Placeholder 5"/>
          <p:cNvSpPr>
            <a:spLocks noGrp="1"/>
          </p:cNvSpPr>
          <p:nvPr>
            <p:ph type="sldNum" sz="quarter" idx="12"/>
          </p:nvPr>
        </p:nvSpPr>
        <p:spPr>
          <a:xfrm>
            <a:off x="8531788" y="5943600"/>
            <a:ext cx="548640" cy="396240"/>
          </a:xfrm>
        </p:spPr>
        <p:txBody>
          <a:bodyPr/>
          <a:lstStyle/>
          <a:p>
            <a:r>
              <a:rPr lang="en-US" dirty="0"/>
              <a:t>1</a:t>
            </a:r>
          </a:p>
        </p:txBody>
      </p:sp>
      <p:sp>
        <p:nvSpPr>
          <p:cNvPr id="7" name="Footer Placeholder 4"/>
          <p:cNvSpPr>
            <a:spLocks noGrp="1"/>
          </p:cNvSpPr>
          <p:nvPr>
            <p:ph type="ftr" sz="quarter" idx="11"/>
          </p:nvPr>
        </p:nvSpPr>
        <p:spPr>
          <a:xfrm rot="16200000">
            <a:off x="5918131" y="2705099"/>
            <a:ext cx="5704840" cy="365760"/>
          </a:xfrm>
        </p:spPr>
        <p:txBody>
          <a:bodyPr/>
          <a:lstStyle/>
          <a:p>
            <a:r>
              <a:rPr lang="en-US" dirty="0" smtClean="0"/>
              <a:t>Background &amp; Motivation  |  Data set, RQs, &amp; Methods  |  Results</a:t>
            </a:r>
            <a:endParaRPr lang="en-US" dirty="0"/>
          </a:p>
        </p:txBody>
      </p:sp>
    </p:spTree>
    <p:extLst>
      <p:ext uri="{BB962C8B-B14F-4D97-AF65-F5344CB8AC3E}">
        <p14:creationId xmlns:p14="http://schemas.microsoft.com/office/powerpoint/2010/main" val="685988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Baskerville Old Face" panose="02020602080505020303" pitchFamily="18" charset="0"/>
              </a:rPr>
              <a:t>Preliminary Results are Remarkably Promising!</a:t>
            </a:r>
            <a:endParaRPr lang="en-US" sz="3200"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10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2405063"/>
            <a:ext cx="30765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0" name="Chart 9"/>
          <p:cNvGraphicFramePr>
            <a:graphicFrameLocks/>
          </p:cNvGraphicFramePr>
          <p:nvPr>
            <p:extLst>
              <p:ext uri="{D42A27DB-BD31-4B8C-83A1-F6EECF244321}">
                <p14:modId xmlns:p14="http://schemas.microsoft.com/office/powerpoint/2010/main" val="1919537316"/>
              </p:ext>
            </p:extLst>
          </p:nvPr>
        </p:nvGraphicFramePr>
        <p:xfrm>
          <a:off x="228600" y="1447800"/>
          <a:ext cx="4419600"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3261360" y="5318760"/>
            <a:ext cx="1014222" cy="152400"/>
          </a:xfrm>
          <a:prstGeom prst="rect">
            <a:avLst/>
          </a:prstGeom>
          <a:solidFill>
            <a:schemeClr val="accent1">
              <a:lumMod val="40000"/>
              <a:lumOff val="6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Prior Feature</a:t>
            </a:r>
            <a:endParaRPr lang="en-US" sz="1200" dirty="0">
              <a:solidFill>
                <a:schemeClr val="tx1"/>
              </a:solidFill>
            </a:endParaRPr>
          </a:p>
        </p:txBody>
      </p:sp>
      <p:sp>
        <p:nvSpPr>
          <p:cNvPr id="8" name="Rectangle 7"/>
          <p:cNvSpPr/>
          <p:nvPr/>
        </p:nvSpPr>
        <p:spPr>
          <a:xfrm>
            <a:off x="3261360" y="5090160"/>
            <a:ext cx="1014222" cy="152400"/>
          </a:xfrm>
          <a:prstGeom prst="rect">
            <a:avLst/>
          </a:prstGeom>
          <a:solidFill>
            <a:schemeClr val="accent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New Feature</a:t>
            </a:r>
            <a:endParaRPr lang="en-US" sz="1200" dirty="0">
              <a:solidFill>
                <a:schemeClr val="bg1"/>
              </a:solidFill>
            </a:endParaRPr>
          </a:p>
        </p:txBody>
      </p:sp>
      <p:sp>
        <p:nvSpPr>
          <p:cNvPr id="9"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b="1" dirty="0" smtClean="0"/>
              <a:t>Data </a:t>
            </a:r>
            <a:r>
              <a:rPr lang="en-US" b="1" dirty="0"/>
              <a:t>set, RQs, &amp; </a:t>
            </a:r>
            <a:r>
              <a:rPr lang="en-US" b="1" dirty="0" smtClean="0"/>
              <a:t>Methods  </a:t>
            </a:r>
            <a:r>
              <a:rPr lang="en-US" dirty="0" smtClean="0"/>
              <a:t>|  </a:t>
            </a:r>
            <a:r>
              <a:rPr lang="en-US" sz="1400" b="1" dirty="0" smtClean="0"/>
              <a:t>Results (1 of 3)</a:t>
            </a:r>
            <a:endParaRPr lang="en-US" b="1" dirty="0"/>
          </a:p>
        </p:txBody>
      </p:sp>
      <p:sp>
        <p:nvSpPr>
          <p:cNvPr id="11"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166205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Baskerville Old Face" panose="02020602080505020303" pitchFamily="18" charset="0"/>
              </a:rPr>
              <a:t>Model is Accurate and Robust: 10-Fold Cross Validation</a:t>
            </a:r>
            <a:endParaRPr lang="en-US" sz="2800"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11</a:t>
            </a:fld>
            <a:endParaRPr lang="en-US"/>
          </a:p>
        </p:txBody>
      </p:sp>
      <p:pic>
        <p:nvPicPr>
          <p:cNvPr id="3074" name="Picture 2" descr="pred_vs_obs_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32579"/>
            <a:ext cx="3941721" cy="3453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b="1" dirty="0" smtClean="0"/>
              <a:t>Data </a:t>
            </a:r>
            <a:r>
              <a:rPr lang="en-US" b="1" dirty="0"/>
              <a:t>set, RQs, &amp; </a:t>
            </a:r>
            <a:r>
              <a:rPr lang="en-US" b="1" dirty="0" smtClean="0"/>
              <a:t>Methods  </a:t>
            </a:r>
            <a:r>
              <a:rPr lang="en-US" dirty="0" smtClean="0"/>
              <a:t>|  </a:t>
            </a:r>
            <a:r>
              <a:rPr lang="en-US" sz="1400" b="1" dirty="0" smtClean="0"/>
              <a:t>Results (2 of 3)</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103688600"/>
              </p:ext>
            </p:extLst>
          </p:nvPr>
        </p:nvGraphicFramePr>
        <p:xfrm>
          <a:off x="4276344" y="3124200"/>
          <a:ext cx="3810000" cy="741680"/>
        </p:xfrm>
        <a:graphic>
          <a:graphicData uri="http://schemas.openxmlformats.org/drawingml/2006/table">
            <a:tbl>
              <a:tblPr firstRow="1" bandRow="1">
                <a:tableStyleId>{5C22544A-7EE6-4342-B048-85BDC9FD1C3A}</a:tableStyleId>
              </a:tblPr>
              <a:tblGrid>
                <a:gridCol w="952500"/>
                <a:gridCol w="952500"/>
                <a:gridCol w="952500"/>
                <a:gridCol w="952500"/>
              </a:tblGrid>
              <a:tr h="370840">
                <a:tc>
                  <a:txBody>
                    <a:bodyPr/>
                    <a:lstStyle/>
                    <a:p>
                      <a:pPr algn="ctr"/>
                      <a:r>
                        <a:rPr lang="en-US" sz="1600" dirty="0" smtClean="0">
                          <a:latin typeface="Baskerville Old Face" panose="02020602080505020303" pitchFamily="18" charset="0"/>
                        </a:rPr>
                        <a:t>Precision</a:t>
                      </a:r>
                      <a:endParaRPr lang="en-US" sz="1600" dirty="0">
                        <a:latin typeface="Baskerville Old Face" panose="02020602080505020303" pitchFamily="18" charset="0"/>
                      </a:endParaRPr>
                    </a:p>
                  </a:txBody>
                  <a:tcPr/>
                </a:tc>
                <a:tc>
                  <a:txBody>
                    <a:bodyPr/>
                    <a:lstStyle/>
                    <a:p>
                      <a:pPr algn="ctr"/>
                      <a:r>
                        <a:rPr lang="en-US" sz="1600" dirty="0" smtClean="0">
                          <a:latin typeface="Baskerville Old Face" panose="02020602080505020303" pitchFamily="18" charset="0"/>
                        </a:rPr>
                        <a:t>Recall</a:t>
                      </a:r>
                      <a:endParaRPr lang="en-US" sz="1600" dirty="0">
                        <a:latin typeface="Baskerville Old Face" panose="02020602080505020303" pitchFamily="18" charset="0"/>
                      </a:endParaRPr>
                    </a:p>
                  </a:txBody>
                  <a:tcPr/>
                </a:tc>
                <a:tc>
                  <a:txBody>
                    <a:bodyPr/>
                    <a:lstStyle/>
                    <a:p>
                      <a:pPr algn="ctr"/>
                      <a:r>
                        <a:rPr lang="en-US" sz="1600" dirty="0" smtClean="0">
                          <a:latin typeface="Baskerville Old Face" panose="02020602080505020303" pitchFamily="18" charset="0"/>
                        </a:rPr>
                        <a:t>Accuracy</a:t>
                      </a:r>
                      <a:endParaRPr lang="en-US" sz="1600" dirty="0">
                        <a:latin typeface="Baskerville Old Face" panose="02020602080505020303" pitchFamily="18" charset="0"/>
                      </a:endParaRPr>
                    </a:p>
                  </a:txBody>
                  <a:tcPr/>
                </a:tc>
                <a:tc>
                  <a:txBody>
                    <a:bodyPr/>
                    <a:lstStyle/>
                    <a:p>
                      <a:pPr algn="ctr"/>
                      <a:r>
                        <a:rPr lang="en-US" sz="1600" dirty="0" smtClean="0">
                          <a:latin typeface="Baskerville Old Face" panose="02020602080505020303" pitchFamily="18" charset="0"/>
                        </a:rPr>
                        <a:t>F1-Score</a:t>
                      </a:r>
                      <a:endParaRPr lang="en-US" sz="1600" dirty="0">
                        <a:latin typeface="Baskerville Old Face" panose="02020602080505020303" pitchFamily="18" charset="0"/>
                      </a:endParaRPr>
                    </a:p>
                  </a:txBody>
                  <a:tcPr/>
                </a:tc>
              </a:tr>
              <a:tr h="370840">
                <a:tc>
                  <a:txBody>
                    <a:bodyPr/>
                    <a:lstStyle/>
                    <a:p>
                      <a:pPr algn="ctr"/>
                      <a:r>
                        <a:rPr lang="en-US" dirty="0" smtClean="0"/>
                        <a:t>0.91</a:t>
                      </a:r>
                      <a:endParaRPr lang="en-US" dirty="0"/>
                    </a:p>
                  </a:txBody>
                  <a:tcPr/>
                </a:tc>
                <a:tc>
                  <a:txBody>
                    <a:bodyPr/>
                    <a:lstStyle/>
                    <a:p>
                      <a:pPr algn="ctr"/>
                      <a:r>
                        <a:rPr lang="en-US" dirty="0" smtClean="0"/>
                        <a:t>1.00</a:t>
                      </a:r>
                      <a:endParaRPr lang="en-US" dirty="0"/>
                    </a:p>
                  </a:txBody>
                  <a:tcPr/>
                </a:tc>
                <a:tc>
                  <a:txBody>
                    <a:bodyPr/>
                    <a:lstStyle/>
                    <a:p>
                      <a:pPr algn="ctr"/>
                      <a:r>
                        <a:rPr lang="en-US" dirty="0" smtClean="0"/>
                        <a:t>0.98</a:t>
                      </a:r>
                      <a:endParaRPr lang="en-US" dirty="0"/>
                    </a:p>
                  </a:txBody>
                  <a:tcPr/>
                </a:tc>
                <a:tc>
                  <a:txBody>
                    <a:bodyPr/>
                    <a:lstStyle/>
                    <a:p>
                      <a:pPr algn="ctr"/>
                      <a:r>
                        <a:rPr lang="en-US" dirty="0" smtClean="0"/>
                        <a:t>0.95</a:t>
                      </a:r>
                      <a:endParaRPr lang="en-US" dirty="0"/>
                    </a:p>
                  </a:txBody>
                  <a:tcPr/>
                </a:tc>
              </a:tr>
            </a:tbl>
          </a:graphicData>
        </a:graphic>
      </p:graphicFrame>
      <p:sp>
        <p:nvSpPr>
          <p:cNvPr id="7"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20293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Baskerville Old Face" panose="02020602080505020303" pitchFamily="18" charset="0"/>
              </a:rPr>
              <a:t>Next Steps: Get more data. Explore Details, e.g., …</a:t>
            </a:r>
            <a:endParaRPr lang="en-US" sz="2800"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12</a:t>
            </a:fld>
            <a:endParaRPr lang="en-US"/>
          </a:p>
        </p:txBody>
      </p:sp>
      <p:graphicFrame>
        <p:nvGraphicFramePr>
          <p:cNvPr id="7" name="Chart 6"/>
          <p:cNvGraphicFramePr>
            <a:graphicFrameLocks/>
          </p:cNvGraphicFramePr>
          <p:nvPr>
            <p:extLst>
              <p:ext uri="{D42A27DB-BD31-4B8C-83A1-F6EECF244321}">
                <p14:modId xmlns:p14="http://schemas.microsoft.com/office/powerpoint/2010/main" val="918838451"/>
              </p:ext>
            </p:extLst>
          </p:nvPr>
        </p:nvGraphicFramePr>
        <p:xfrm>
          <a:off x="1752600" y="1295400"/>
          <a:ext cx="4572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b="1" dirty="0" smtClean="0"/>
              <a:t>Data </a:t>
            </a:r>
            <a:r>
              <a:rPr lang="en-US" b="1" dirty="0"/>
              <a:t>set, RQs, &amp; </a:t>
            </a:r>
            <a:r>
              <a:rPr lang="en-US" b="1" dirty="0" smtClean="0"/>
              <a:t>Methods  </a:t>
            </a:r>
            <a:r>
              <a:rPr lang="en-US" dirty="0" smtClean="0"/>
              <a:t>|  </a:t>
            </a:r>
            <a:r>
              <a:rPr lang="en-US" sz="1400" b="1" dirty="0" smtClean="0"/>
              <a:t>Results (3 of 3)</a:t>
            </a:r>
            <a:endParaRPr lang="en-US" b="1" dirty="0"/>
          </a:p>
        </p:txBody>
      </p:sp>
      <p:sp>
        <p:nvSpPr>
          <p:cNvPr id="6"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213158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Question, Comment, Feedback?</a:t>
            </a:r>
            <a:endParaRPr lang="en-US" dirty="0">
              <a:latin typeface="Baskerville Old Face" panose="02020602080505020303" pitchFamily="18" charset="0"/>
            </a:endParaRPr>
          </a:p>
        </p:txBody>
      </p:sp>
      <p:sp>
        <p:nvSpPr>
          <p:cNvPr id="3" name="Content Placeholder 2"/>
          <p:cNvSpPr>
            <a:spLocks noGrp="1"/>
          </p:cNvSpPr>
          <p:nvPr>
            <p:ph idx="1"/>
          </p:nvPr>
        </p:nvSpPr>
        <p:spPr>
          <a:xfrm>
            <a:off x="152400" y="1600200"/>
            <a:ext cx="8229600" cy="4800600"/>
          </a:xfrm>
        </p:spPr>
        <p:txBody>
          <a:bodyPr>
            <a:normAutofit/>
          </a:bodyPr>
          <a:lstStyle/>
          <a:p>
            <a:endParaRPr lang="en-US" dirty="0" smtClean="0">
              <a:latin typeface="Baskerville Old Face" panose="02020602080505020303" pitchFamily="18" charset="0"/>
            </a:endParaRPr>
          </a:p>
          <a:p>
            <a:endParaRPr lang="en-US" dirty="0" smtClean="0">
              <a:latin typeface="Baskerville Old Face" panose="02020602080505020303" pitchFamily="18" charset="0"/>
            </a:endParaRPr>
          </a:p>
          <a:p>
            <a:r>
              <a:rPr lang="en-US" dirty="0" smtClean="0">
                <a:latin typeface="Baskerville Old Face" panose="02020602080505020303" pitchFamily="18" charset="0"/>
              </a:rPr>
              <a:t>This is a Work In Progress; your (constructive) input is appreciated!</a:t>
            </a:r>
          </a:p>
          <a:p>
            <a:endParaRPr lang="en-US" dirty="0" smtClean="0">
              <a:latin typeface="Baskerville Old Face" panose="02020602080505020303" pitchFamily="18" charset="0"/>
            </a:endParaRPr>
          </a:p>
          <a:p>
            <a:endParaRPr lang="en-US" dirty="0">
              <a:latin typeface="Baskerville Old Face" panose="02020602080505020303" pitchFamily="18" charset="0"/>
            </a:endParaRPr>
          </a:p>
          <a:p>
            <a:pPr marL="114300" indent="0">
              <a:buNone/>
            </a:pPr>
            <a:r>
              <a:rPr lang="en-US" dirty="0" smtClean="0">
                <a:latin typeface="Baskerville Old Face" panose="02020602080505020303" pitchFamily="18" charset="0"/>
              </a:rPr>
              <a:t>Contact the Authors:</a:t>
            </a:r>
          </a:p>
          <a:p>
            <a:pPr marL="114300" indent="0">
              <a:buNone/>
            </a:pPr>
            <a:r>
              <a:rPr lang="en-US" dirty="0">
                <a:latin typeface="Baskerville Old Face" panose="02020602080505020303" pitchFamily="18" charset="0"/>
              </a:rPr>
              <a:t>	</a:t>
            </a:r>
            <a:r>
              <a:rPr lang="en-US" dirty="0" smtClean="0">
                <a:latin typeface="Baskerville Old Face" panose="02020602080505020303" pitchFamily="18" charset="0"/>
              </a:rPr>
              <a:t>C.J. Hutto	</a:t>
            </a:r>
            <a:r>
              <a:rPr lang="en-US" dirty="0" smtClean="0">
                <a:latin typeface="Baskerville Old Face" panose="02020602080505020303" pitchFamily="18" charset="0"/>
                <a:hlinkClick r:id="rId2"/>
              </a:rPr>
              <a:t>cjhutto@gatech.edu</a:t>
            </a:r>
            <a:endParaRPr lang="en-US" dirty="0" smtClean="0">
              <a:latin typeface="Baskerville Old Face" panose="02020602080505020303" pitchFamily="18" charset="0"/>
            </a:endParaRPr>
          </a:p>
          <a:p>
            <a:pPr marL="114300" indent="0">
              <a:buNone/>
            </a:pPr>
            <a:r>
              <a:rPr lang="en-US" dirty="0">
                <a:latin typeface="Baskerville Old Face" panose="02020602080505020303" pitchFamily="18" charset="0"/>
              </a:rPr>
              <a:t>	</a:t>
            </a:r>
            <a:r>
              <a:rPr lang="en-US" dirty="0" smtClean="0">
                <a:latin typeface="Baskerville Old Face" panose="02020602080505020303" pitchFamily="18" charset="0"/>
              </a:rPr>
              <a:t>Dennis Folds	</a:t>
            </a:r>
            <a:r>
              <a:rPr lang="en-US" dirty="0" smtClean="0">
                <a:latin typeface="Baskerville Old Face" panose="02020602080505020303" pitchFamily="18" charset="0"/>
                <a:hlinkClick r:id="rId3"/>
              </a:rPr>
              <a:t>Dennis.Folds@gtri.gatech.edu</a:t>
            </a:r>
            <a:endParaRPr lang="en-US" dirty="0" smtClean="0">
              <a:latin typeface="Baskerville Old Face" panose="02020602080505020303" pitchFamily="18" charset="0"/>
            </a:endParaRPr>
          </a:p>
          <a:p>
            <a:pPr marL="114300" indent="0">
              <a:buNone/>
            </a:pPr>
            <a:r>
              <a:rPr lang="en-US" dirty="0">
                <a:latin typeface="Baskerville Old Face" panose="02020602080505020303" pitchFamily="18" charset="0"/>
              </a:rPr>
              <a:t>	</a:t>
            </a:r>
            <a:r>
              <a:rPr lang="en-US" dirty="0" smtClean="0">
                <a:latin typeface="Baskerville Old Face" panose="02020602080505020303" pitchFamily="18" charset="0"/>
              </a:rPr>
              <a:t>Scott Appling	</a:t>
            </a:r>
            <a:r>
              <a:rPr lang="en-US" dirty="0" smtClean="0">
                <a:latin typeface="Baskerville Old Face" panose="02020602080505020303" pitchFamily="18" charset="0"/>
                <a:hlinkClick r:id="rId4"/>
              </a:rPr>
              <a:t>Scott.Appling@gtri.gatech.edu</a:t>
            </a:r>
            <a:endParaRPr lang="en-US" dirty="0" smtClean="0">
              <a:latin typeface="Baskerville Old Face" panose="02020602080505020303" pitchFamily="18" charset="0"/>
            </a:endParaRPr>
          </a:p>
          <a:p>
            <a:pPr marL="114300" indent="0">
              <a:buNone/>
            </a:pPr>
            <a:endParaRPr lang="en-US"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13</a:t>
            </a:fld>
            <a:endParaRPr lang="en-US"/>
          </a:p>
        </p:txBody>
      </p:sp>
      <p:sp>
        <p:nvSpPr>
          <p:cNvPr id="5"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
        <p:nvSpPr>
          <p:cNvPr id="6" name="Footer Placeholder 4"/>
          <p:cNvSpPr>
            <a:spLocks noGrp="1"/>
          </p:cNvSpPr>
          <p:nvPr>
            <p:ph type="ftr" sz="quarter" idx="11"/>
          </p:nvPr>
        </p:nvSpPr>
        <p:spPr>
          <a:xfrm rot="16200000">
            <a:off x="5918131" y="2705099"/>
            <a:ext cx="5704840" cy="365760"/>
          </a:xfrm>
        </p:spPr>
        <p:txBody>
          <a:bodyPr/>
          <a:lstStyle/>
          <a:p>
            <a:r>
              <a:rPr lang="en-US" dirty="0" smtClean="0"/>
              <a:t>Thank you</a:t>
            </a:r>
            <a:endParaRPr lang="en-US" b="1" dirty="0"/>
          </a:p>
        </p:txBody>
      </p:sp>
    </p:spTree>
    <p:extLst>
      <p:ext uri="{BB962C8B-B14F-4D97-AF65-F5344CB8AC3E}">
        <p14:creationId xmlns:p14="http://schemas.microsoft.com/office/powerpoint/2010/main" val="2852250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 SLIDES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867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anose="02020602080505020303" pitchFamily="18" charset="0"/>
              </a:rPr>
              <a:t>Five News Stories</a:t>
            </a:r>
            <a:endParaRPr lang="en-US" sz="4000" dirty="0">
              <a:latin typeface="Baskerville Old Face" panose="02020602080505020303" pitchFamily="18" charset="0"/>
            </a:endParaRPr>
          </a:p>
        </p:txBody>
      </p:sp>
      <p:sp>
        <p:nvSpPr>
          <p:cNvPr id="3" name="Content Placeholder 2"/>
          <p:cNvSpPr>
            <a:spLocks noGrp="1"/>
          </p:cNvSpPr>
          <p:nvPr>
            <p:ph idx="1"/>
          </p:nvPr>
        </p:nvSpPr>
        <p:spPr>
          <a:xfrm>
            <a:off x="457200" y="1524000"/>
            <a:ext cx="7620000" cy="5257800"/>
          </a:xfrm>
        </p:spPr>
        <p:txBody>
          <a:bodyPr>
            <a:normAutofit fontScale="92500" lnSpcReduction="20000"/>
          </a:bodyPr>
          <a:lstStyle/>
          <a:p>
            <a:r>
              <a:rPr lang="en-US" dirty="0" smtClean="0">
                <a:latin typeface="Baskerville Old Face" panose="02020602080505020303" pitchFamily="18" charset="0"/>
              </a:rPr>
              <a:t>New Story #1: {Bush/Obama}’s </a:t>
            </a:r>
            <a:r>
              <a:rPr lang="en-US" dirty="0">
                <a:latin typeface="Baskerville Old Face" panose="02020602080505020303" pitchFamily="18" charset="0"/>
              </a:rPr>
              <a:t>decision </a:t>
            </a:r>
            <a:r>
              <a:rPr lang="en-US" dirty="0" smtClean="0">
                <a:latin typeface="Baskerville Old Face" panose="02020602080505020303" pitchFamily="18" charset="0"/>
              </a:rPr>
              <a:t>about an economic/financial situation with </a:t>
            </a:r>
            <a:r>
              <a:rPr lang="en-US" dirty="0" smtClean="0">
                <a:solidFill>
                  <a:srgbClr val="FF0000"/>
                </a:solidFill>
                <a:latin typeface="Baskerville Old Face" panose="02020602080505020303" pitchFamily="18" charset="0"/>
              </a:rPr>
              <a:t>negative</a:t>
            </a:r>
            <a:r>
              <a:rPr lang="en-US" dirty="0" smtClean="0">
                <a:latin typeface="Baskerville Old Face" panose="02020602080505020303" pitchFamily="18" charset="0"/>
              </a:rPr>
              <a:t> outcome.</a:t>
            </a:r>
          </a:p>
          <a:p>
            <a:endParaRPr lang="en-US" dirty="0" smtClean="0">
              <a:latin typeface="Baskerville Old Face" panose="02020602080505020303" pitchFamily="18" charset="0"/>
            </a:endParaRPr>
          </a:p>
          <a:p>
            <a:r>
              <a:rPr lang="en-US" dirty="0">
                <a:latin typeface="Baskerville Old Face" panose="02020602080505020303" pitchFamily="18" charset="0"/>
              </a:rPr>
              <a:t>New Story </a:t>
            </a:r>
            <a:r>
              <a:rPr lang="en-US" dirty="0" smtClean="0">
                <a:latin typeface="Baskerville Old Face" panose="02020602080505020303" pitchFamily="18" charset="0"/>
              </a:rPr>
              <a:t>#2: </a:t>
            </a:r>
            <a:r>
              <a:rPr lang="en-US" dirty="0">
                <a:latin typeface="Baskerville Old Face" panose="02020602080505020303" pitchFamily="18" charset="0"/>
              </a:rPr>
              <a:t>{Bush/Obama}’s </a:t>
            </a:r>
            <a:r>
              <a:rPr lang="en-US" dirty="0" smtClean="0">
                <a:latin typeface="Baskerville Old Face" panose="02020602080505020303" pitchFamily="18" charset="0"/>
              </a:rPr>
              <a:t>decision </a:t>
            </a:r>
            <a:r>
              <a:rPr lang="en-US" dirty="0">
                <a:latin typeface="Baskerville Old Face" panose="02020602080505020303" pitchFamily="18" charset="0"/>
              </a:rPr>
              <a:t>to eliminate a federal grant program for teachers who would no longer receive incentive grants to work in inner-city school districts due to budget concerns (a </a:t>
            </a:r>
            <a:r>
              <a:rPr lang="en-US" dirty="0">
                <a:solidFill>
                  <a:srgbClr val="FF0000"/>
                </a:solidFill>
                <a:latin typeface="Baskerville Old Face" panose="02020602080505020303" pitchFamily="18" charset="0"/>
              </a:rPr>
              <a:t>negative</a:t>
            </a:r>
            <a:r>
              <a:rPr lang="en-US" dirty="0">
                <a:latin typeface="Baskerville Old Face" panose="02020602080505020303" pitchFamily="18" charset="0"/>
              </a:rPr>
              <a:t> outcome</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r>
              <a:rPr lang="en-US" dirty="0">
                <a:latin typeface="Baskerville Old Face" panose="02020602080505020303" pitchFamily="18" charset="0"/>
              </a:rPr>
              <a:t>New Story </a:t>
            </a:r>
            <a:r>
              <a:rPr lang="en-US" dirty="0" smtClean="0">
                <a:latin typeface="Baskerville Old Face" panose="02020602080505020303" pitchFamily="18" charset="0"/>
              </a:rPr>
              <a:t>#3: </a:t>
            </a:r>
            <a:r>
              <a:rPr lang="en-US" dirty="0">
                <a:latin typeface="Baskerville Old Face" panose="02020602080505020303" pitchFamily="18" charset="0"/>
              </a:rPr>
              <a:t>{Bush/Obama}’s </a:t>
            </a:r>
            <a:r>
              <a:rPr lang="en-US" dirty="0" smtClean="0">
                <a:latin typeface="Baskerville Old Face" panose="02020602080505020303" pitchFamily="18" charset="0"/>
              </a:rPr>
              <a:t>promise </a:t>
            </a:r>
            <a:r>
              <a:rPr lang="en-US" dirty="0">
                <a:latin typeface="Baskerville Old Face" panose="02020602080505020303" pitchFamily="18" charset="0"/>
              </a:rPr>
              <a:t>to seek funding to support better emergency planning efforts, particularly those aimed at assisting with disaster preparedness for individuals with disabilities (a </a:t>
            </a:r>
            <a:r>
              <a:rPr lang="en-US" dirty="0">
                <a:solidFill>
                  <a:srgbClr val="009900"/>
                </a:solidFill>
                <a:latin typeface="Baskerville Old Face" panose="02020602080505020303" pitchFamily="18" charset="0"/>
              </a:rPr>
              <a:t>positive </a:t>
            </a:r>
            <a:r>
              <a:rPr lang="en-US" dirty="0">
                <a:latin typeface="Baskerville Old Face" panose="02020602080505020303" pitchFamily="18" charset="0"/>
              </a:rPr>
              <a:t>outcome). </a:t>
            </a:r>
            <a:endParaRPr lang="en-US" dirty="0" smtClean="0">
              <a:latin typeface="Baskerville Old Face" panose="02020602080505020303" pitchFamily="18" charset="0"/>
            </a:endParaRPr>
          </a:p>
          <a:p>
            <a:endParaRPr lang="en-US" dirty="0" smtClean="0">
              <a:latin typeface="Baskerville Old Face" panose="02020602080505020303" pitchFamily="18" charset="0"/>
            </a:endParaRPr>
          </a:p>
          <a:p>
            <a:r>
              <a:rPr lang="en-US" dirty="0">
                <a:latin typeface="Baskerville Old Face" panose="02020602080505020303" pitchFamily="18" charset="0"/>
              </a:rPr>
              <a:t>New Story </a:t>
            </a:r>
            <a:r>
              <a:rPr lang="en-US" dirty="0" smtClean="0">
                <a:latin typeface="Baskerville Old Face" panose="02020602080505020303" pitchFamily="18" charset="0"/>
              </a:rPr>
              <a:t>#4: </a:t>
            </a:r>
            <a:r>
              <a:rPr lang="en-US" dirty="0">
                <a:latin typeface="Baskerville Old Face" panose="02020602080505020303" pitchFamily="18" charset="0"/>
              </a:rPr>
              <a:t>{Bush/Obama}’s </a:t>
            </a:r>
            <a:r>
              <a:rPr lang="en-US" dirty="0" smtClean="0">
                <a:latin typeface="Baskerville Old Face" panose="02020602080505020303" pitchFamily="18" charset="0"/>
              </a:rPr>
              <a:t>pledge </a:t>
            </a:r>
            <a:r>
              <a:rPr lang="en-US" dirty="0">
                <a:latin typeface="Baskerville Old Face" panose="02020602080505020303" pitchFamily="18" charset="0"/>
              </a:rPr>
              <a:t>to improve healthcare services to </a:t>
            </a:r>
            <a:r>
              <a:rPr lang="en-US" dirty="0" smtClean="0">
                <a:latin typeface="Baskerville Old Face" panose="02020602080505020303" pitchFamily="18" charset="0"/>
              </a:rPr>
              <a:t>military service veterans </a:t>
            </a:r>
            <a:r>
              <a:rPr lang="en-US" dirty="0">
                <a:latin typeface="Baskerville Old Face" panose="02020602080505020303" pitchFamily="18" charset="0"/>
              </a:rPr>
              <a:t>(a </a:t>
            </a:r>
            <a:r>
              <a:rPr lang="en-US" dirty="0">
                <a:solidFill>
                  <a:srgbClr val="009900"/>
                </a:solidFill>
                <a:latin typeface="Baskerville Old Face" panose="02020602080505020303" pitchFamily="18" charset="0"/>
              </a:rPr>
              <a:t>positive</a:t>
            </a:r>
            <a:r>
              <a:rPr lang="en-US" dirty="0">
                <a:solidFill>
                  <a:srgbClr val="006600"/>
                </a:solidFill>
                <a:latin typeface="Baskerville Old Face" panose="02020602080505020303" pitchFamily="18" charset="0"/>
              </a:rPr>
              <a:t> </a:t>
            </a:r>
            <a:r>
              <a:rPr lang="en-US" dirty="0">
                <a:latin typeface="Baskerville Old Face" panose="02020602080505020303" pitchFamily="18" charset="0"/>
              </a:rPr>
              <a:t>outcome</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r>
              <a:rPr lang="en-US" dirty="0">
                <a:latin typeface="Baskerville Old Face" panose="02020602080505020303" pitchFamily="18" charset="0"/>
              </a:rPr>
              <a:t>New Story </a:t>
            </a:r>
            <a:r>
              <a:rPr lang="en-US" dirty="0" smtClean="0">
                <a:latin typeface="Baskerville Old Face" panose="02020602080505020303" pitchFamily="18" charset="0"/>
              </a:rPr>
              <a:t>#5: </a:t>
            </a:r>
            <a:r>
              <a:rPr lang="en-US" dirty="0">
                <a:latin typeface="Baskerville Old Face" panose="02020602080505020303" pitchFamily="18" charset="0"/>
              </a:rPr>
              <a:t>{Bush/Obama}’s </a:t>
            </a:r>
            <a:r>
              <a:rPr lang="en-US" dirty="0" smtClean="0">
                <a:latin typeface="Baskerville Old Face" panose="02020602080505020303" pitchFamily="18" charset="0"/>
              </a:rPr>
              <a:t>new airport security regulation successfully </a:t>
            </a:r>
            <a:r>
              <a:rPr lang="en-US" dirty="0">
                <a:latin typeface="Baskerville Old Face" panose="02020602080505020303" pitchFamily="18" charset="0"/>
              </a:rPr>
              <a:t>foiled </a:t>
            </a:r>
            <a:r>
              <a:rPr lang="en-US" dirty="0" smtClean="0">
                <a:latin typeface="Baskerville Old Face" panose="02020602080505020303" pitchFamily="18" charset="0"/>
              </a:rPr>
              <a:t>a bioterrorism </a:t>
            </a:r>
            <a:r>
              <a:rPr lang="en-US" dirty="0">
                <a:latin typeface="Baskerville Old Face" panose="02020602080505020303" pitchFamily="18" charset="0"/>
              </a:rPr>
              <a:t>attempt to smuggle </a:t>
            </a:r>
            <a:r>
              <a:rPr lang="en-US" dirty="0" smtClean="0">
                <a:latin typeface="Baskerville Old Face" panose="02020602080505020303" pitchFamily="18" charset="0"/>
              </a:rPr>
              <a:t>Ebola </a:t>
            </a:r>
            <a:r>
              <a:rPr lang="en-US" dirty="0">
                <a:latin typeface="Baskerville Old Face" panose="02020602080505020303" pitchFamily="18" charset="0"/>
              </a:rPr>
              <a:t>virus aboard an airplane in New York City (also a </a:t>
            </a:r>
            <a:r>
              <a:rPr lang="en-US" dirty="0">
                <a:solidFill>
                  <a:srgbClr val="009900"/>
                </a:solidFill>
                <a:latin typeface="Baskerville Old Face" panose="02020602080505020303" pitchFamily="18" charset="0"/>
              </a:rPr>
              <a:t>positive </a:t>
            </a:r>
            <a:r>
              <a:rPr lang="en-US" dirty="0">
                <a:latin typeface="Baskerville Old Face" panose="02020602080505020303" pitchFamily="18" charset="0"/>
              </a:rPr>
              <a:t>outcome). </a:t>
            </a: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15</a:t>
            </a:fld>
            <a:endParaRPr lang="en-US"/>
          </a:p>
        </p:txBody>
      </p:sp>
      <p:sp>
        <p:nvSpPr>
          <p:cNvPr id="6"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sz="1400" b="1" dirty="0"/>
              <a:t>Data set, RQs, &amp; </a:t>
            </a:r>
            <a:r>
              <a:rPr lang="en-US" sz="1400" b="1" dirty="0" smtClean="0"/>
              <a:t>Methods (2 of 5)</a:t>
            </a:r>
            <a:r>
              <a:rPr lang="en-US" dirty="0" smtClean="0"/>
              <a:t>  |  Results</a:t>
            </a:r>
            <a:endParaRPr lang="en-US" dirty="0"/>
          </a:p>
        </p:txBody>
      </p:sp>
      <p:sp>
        <p:nvSpPr>
          <p:cNvPr id="7"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1820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
        <p:nvSpPr>
          <p:cNvPr id="6" name="Slide Number Placeholder 5"/>
          <p:cNvSpPr>
            <a:spLocks noGrp="1"/>
          </p:cNvSpPr>
          <p:nvPr>
            <p:ph type="sldNum" sz="quarter" idx="12"/>
          </p:nvPr>
        </p:nvSpPr>
        <p:spPr/>
        <p:txBody>
          <a:bodyPr/>
          <a:lstStyle/>
          <a:p>
            <a:fld id="{591AFAC9-AB76-42EC-8E59-D7B4A061B848}" type="slidenum">
              <a:rPr lang="en-US" smtClean="0"/>
              <a:pPr/>
              <a:t>2</a:t>
            </a:fld>
            <a:endParaRPr lang="en-US"/>
          </a:p>
        </p:txBody>
      </p:sp>
      <p:sp>
        <p:nvSpPr>
          <p:cNvPr id="15" name="Footer Placeholder 4"/>
          <p:cNvSpPr>
            <a:spLocks noGrp="1"/>
          </p:cNvSpPr>
          <p:nvPr>
            <p:ph type="ftr" sz="quarter" idx="11"/>
          </p:nvPr>
        </p:nvSpPr>
        <p:spPr>
          <a:xfrm rot="16200000">
            <a:off x="5918131" y="2705099"/>
            <a:ext cx="5704840" cy="365760"/>
          </a:xfrm>
        </p:spPr>
        <p:txBody>
          <a:bodyPr/>
          <a:lstStyle/>
          <a:p>
            <a:r>
              <a:rPr lang="en-US" sz="1400" b="1" dirty="0" smtClean="0"/>
              <a:t>Background &amp; Motivation (1 of 4)</a:t>
            </a:r>
            <a:r>
              <a:rPr lang="en-US" dirty="0" smtClean="0"/>
              <a:t>  |  Data set, RQs, &amp; Methods  |  Results</a:t>
            </a:r>
            <a:endParaRPr lang="en-US" dirty="0"/>
          </a:p>
        </p:txBody>
      </p:sp>
      <p:sp>
        <p:nvSpPr>
          <p:cNvPr id="2" name="Rectangle 1"/>
          <p:cNvSpPr/>
          <p:nvPr/>
        </p:nvSpPr>
        <p:spPr>
          <a:xfrm>
            <a:off x="304800" y="762000"/>
            <a:ext cx="7239000" cy="954107"/>
          </a:xfrm>
          <a:prstGeom prst="rect">
            <a:avLst/>
          </a:prstGeom>
        </p:spPr>
        <p:txBody>
          <a:bodyPr wrap="square">
            <a:spAutoFit/>
          </a:bodyPr>
          <a:lstStyle/>
          <a:p>
            <a:pPr algn="ctr">
              <a:defRPr/>
            </a:pPr>
            <a:r>
              <a:rPr lang="en-US" sz="2800" dirty="0" smtClean="0">
                <a:latin typeface="Baskerville Old Face" panose="02020602080505020303" pitchFamily="18" charset="0"/>
              </a:rPr>
              <a:t>People use </a:t>
            </a:r>
            <a:r>
              <a:rPr lang="en-US" sz="2800" dirty="0">
                <a:latin typeface="Baskerville Old Face" panose="02020602080505020303" pitchFamily="18" charset="0"/>
              </a:rPr>
              <a:t>the news to learn about and understand what’s going on in the world.</a:t>
            </a:r>
          </a:p>
        </p:txBody>
      </p:sp>
      <p:pic>
        <p:nvPicPr>
          <p:cNvPr id="2050" name="Picture 2" descr="http://reportingalliance.org/wp-content/uploads/2010/05/objectiv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273" y="4326861"/>
            <a:ext cx="4433455" cy="25311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fs.utk.edu/images/Breaking-News-Stories.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747987"/>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bs12.com/news/top-stories/images/top_story_stopimage.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747180"/>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73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
        <p:nvSpPr>
          <p:cNvPr id="6" name="Slide Number Placeholder 5"/>
          <p:cNvSpPr>
            <a:spLocks noGrp="1"/>
          </p:cNvSpPr>
          <p:nvPr>
            <p:ph type="sldNum" sz="quarter" idx="12"/>
          </p:nvPr>
        </p:nvSpPr>
        <p:spPr/>
        <p:txBody>
          <a:bodyPr/>
          <a:lstStyle/>
          <a:p>
            <a:fld id="{591AFAC9-AB76-42EC-8E59-D7B4A061B848}" type="slidenum">
              <a:rPr lang="en-US" smtClean="0"/>
              <a:pPr/>
              <a:t>3</a:t>
            </a:fld>
            <a:endParaRPr lang="en-US" dirty="0"/>
          </a:p>
        </p:txBody>
      </p:sp>
      <p:sp>
        <p:nvSpPr>
          <p:cNvPr id="2" name="Rectangle 1"/>
          <p:cNvSpPr/>
          <p:nvPr/>
        </p:nvSpPr>
        <p:spPr>
          <a:xfrm>
            <a:off x="304800" y="685800"/>
            <a:ext cx="7696200" cy="954107"/>
          </a:xfrm>
          <a:prstGeom prst="rect">
            <a:avLst/>
          </a:prstGeom>
        </p:spPr>
        <p:txBody>
          <a:bodyPr wrap="square">
            <a:spAutoFit/>
          </a:bodyPr>
          <a:lstStyle/>
          <a:p>
            <a:pPr algn="ctr">
              <a:defRPr/>
            </a:pPr>
            <a:r>
              <a:rPr lang="en-US" sz="2800" dirty="0" smtClean="0">
                <a:latin typeface="Baskerville Old Face" panose="02020602080505020303" pitchFamily="18" charset="0"/>
              </a:rPr>
              <a:t>Perceived bias in journalism is on the rise while</a:t>
            </a:r>
          </a:p>
          <a:p>
            <a:pPr algn="ctr">
              <a:defRPr/>
            </a:pPr>
            <a:r>
              <a:rPr lang="en-US" sz="2800" dirty="0" smtClean="0">
                <a:latin typeface="Baskerville Old Face" panose="02020602080505020303" pitchFamily="18" charset="0"/>
              </a:rPr>
              <a:t>perceived credibility continues to decline.</a:t>
            </a:r>
            <a:endParaRPr lang="en-US" sz="2800" dirty="0">
              <a:latin typeface="Baskerville Old Face" panose="02020602080505020303"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28194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http://www.people-press.org/files/2012/08/8161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752601"/>
            <a:ext cx="28194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762250"/>
            <a:ext cx="18288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p:cNvSpPr>
            <a:spLocks noGrp="1"/>
          </p:cNvSpPr>
          <p:nvPr>
            <p:ph type="ftr" sz="quarter" idx="11"/>
          </p:nvPr>
        </p:nvSpPr>
        <p:spPr>
          <a:xfrm rot="16200000">
            <a:off x="5918131" y="2705099"/>
            <a:ext cx="5704840" cy="365760"/>
          </a:xfrm>
        </p:spPr>
        <p:txBody>
          <a:bodyPr/>
          <a:lstStyle/>
          <a:p>
            <a:r>
              <a:rPr lang="en-US" sz="1400" b="1" dirty="0"/>
              <a:t>Background &amp; Motivation </a:t>
            </a:r>
            <a:r>
              <a:rPr lang="en-US" sz="1400" b="1" dirty="0" smtClean="0"/>
              <a:t>(2 of 4)</a:t>
            </a:r>
            <a:r>
              <a:rPr lang="en-US" dirty="0" smtClean="0"/>
              <a:t>  |  Data </a:t>
            </a:r>
            <a:r>
              <a:rPr lang="en-US" dirty="0"/>
              <a:t>set, RQs, &amp; Methods  </a:t>
            </a:r>
            <a:r>
              <a:rPr lang="en-US" dirty="0" smtClean="0"/>
              <a:t>|  Results</a:t>
            </a:r>
            <a:endParaRPr lang="en-US" dirty="0"/>
          </a:p>
        </p:txBody>
      </p:sp>
    </p:spTree>
    <p:extLst>
      <p:ext uri="{BB962C8B-B14F-4D97-AF65-F5344CB8AC3E}">
        <p14:creationId xmlns:p14="http://schemas.microsoft.com/office/powerpoint/2010/main" val="915936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Hostile Media Phenomenon	</a:t>
            </a:r>
            <a:endParaRPr lang="en-US"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US" sz="2800" dirty="0" smtClean="0">
                <a:latin typeface="Baskerville Old Face" panose="02020602080505020303" pitchFamily="18" charset="0"/>
              </a:rPr>
              <a:t>Definition: Perception that the media is biased against one’s views</a:t>
            </a:r>
          </a:p>
          <a:p>
            <a:r>
              <a:rPr lang="en-US" sz="2800" dirty="0" smtClean="0">
                <a:latin typeface="Baskerville Old Face" panose="02020602080505020303" pitchFamily="18" charset="0"/>
              </a:rPr>
              <a:t>Pew Research (2011) – Record high proportion of the public believe the media to be biased</a:t>
            </a:r>
          </a:p>
          <a:p>
            <a:pPr lvl="1"/>
            <a:r>
              <a:rPr lang="en-US" sz="2800" dirty="0" smtClean="0">
                <a:latin typeface="Baskerville Old Face" panose="02020602080505020303" pitchFamily="18" charset="0"/>
              </a:rPr>
              <a:t>N = 1,501 adults 18 years or older</a:t>
            </a:r>
          </a:p>
          <a:p>
            <a:pPr lvl="1"/>
            <a:r>
              <a:rPr lang="en-US" sz="2800" dirty="0" smtClean="0">
                <a:latin typeface="Baskerville Old Face" panose="02020602080505020303" pitchFamily="18" charset="0"/>
              </a:rPr>
              <a:t>Regarding press performance as a whole:</a:t>
            </a:r>
          </a:p>
          <a:p>
            <a:pPr lvl="2"/>
            <a:r>
              <a:rPr lang="en-US" sz="2400" dirty="0" smtClean="0">
                <a:latin typeface="Baskerville Old Face" panose="02020602080505020303" pitchFamily="18" charset="0"/>
              </a:rPr>
              <a:t>66% of stories are inaccurate</a:t>
            </a:r>
          </a:p>
          <a:p>
            <a:pPr lvl="2"/>
            <a:r>
              <a:rPr lang="en-US" sz="2400" dirty="0" smtClean="0">
                <a:latin typeface="Baskerville Old Face" panose="02020602080505020303" pitchFamily="18" charset="0"/>
              </a:rPr>
              <a:t>77% favor one side</a:t>
            </a:r>
          </a:p>
          <a:p>
            <a:pPr lvl="2"/>
            <a:r>
              <a:rPr lang="en-US" sz="2400" dirty="0" smtClean="0">
                <a:latin typeface="Baskerville Old Face" panose="02020602080505020303" pitchFamily="18" charset="0"/>
              </a:rPr>
              <a:t>80% influenced by powerful outside source</a:t>
            </a:r>
          </a:p>
        </p:txBody>
      </p:sp>
      <p:sp>
        <p:nvSpPr>
          <p:cNvPr id="5"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4</a:t>
            </a:fld>
            <a:endParaRPr lang="en-US"/>
          </a:p>
        </p:txBody>
      </p:sp>
      <p:sp>
        <p:nvSpPr>
          <p:cNvPr id="7" name="Footer Placeholder 4"/>
          <p:cNvSpPr>
            <a:spLocks noGrp="1"/>
          </p:cNvSpPr>
          <p:nvPr>
            <p:ph type="ftr" sz="quarter" idx="11"/>
          </p:nvPr>
        </p:nvSpPr>
        <p:spPr>
          <a:xfrm rot="16200000">
            <a:off x="5918131" y="2705099"/>
            <a:ext cx="5704840" cy="365760"/>
          </a:xfrm>
        </p:spPr>
        <p:txBody>
          <a:bodyPr/>
          <a:lstStyle/>
          <a:p>
            <a:r>
              <a:rPr lang="en-US" sz="1400" b="1" dirty="0"/>
              <a:t>Background &amp; Motivation </a:t>
            </a:r>
            <a:r>
              <a:rPr lang="en-US" sz="1400" b="1" dirty="0" smtClean="0"/>
              <a:t>(3 of 4)</a:t>
            </a:r>
            <a:r>
              <a:rPr lang="en-US" dirty="0" smtClean="0"/>
              <a:t>  |  Data </a:t>
            </a:r>
            <a:r>
              <a:rPr lang="en-US" dirty="0"/>
              <a:t>set, RQs, &amp; Methods  </a:t>
            </a:r>
            <a:r>
              <a:rPr lang="en-US" dirty="0" smtClean="0"/>
              <a:t>|  Results</a:t>
            </a:r>
            <a:endParaRPr lang="en-US" dirty="0"/>
          </a:p>
        </p:txBody>
      </p:sp>
      <p:sp>
        <p:nvSpPr>
          <p:cNvPr id="6"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413514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anose="02020602080505020303" pitchFamily="18" charset="0"/>
              </a:rPr>
              <a:t>Manifestations of Bias in Journalism</a:t>
            </a:r>
            <a:endParaRPr lang="en-US" sz="4000" dirty="0">
              <a:latin typeface="Baskerville Old Face" panose="02020602080505020303"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2800" dirty="0">
                <a:latin typeface="Baskerville Old Face" panose="02020602080505020303" pitchFamily="18" charset="0"/>
              </a:rPr>
              <a:t>Gatekeeping bias </a:t>
            </a:r>
            <a:endParaRPr lang="en-US" sz="2800" dirty="0" smtClean="0">
              <a:latin typeface="Baskerville Old Face" panose="02020602080505020303" pitchFamily="18" charset="0"/>
            </a:endParaRPr>
          </a:p>
          <a:p>
            <a:pPr marL="811530" lvl="1" indent="-514350"/>
            <a:r>
              <a:rPr lang="en-US" sz="2600" dirty="0" smtClean="0">
                <a:latin typeface="Baskerville Old Face" panose="02020602080505020303" pitchFamily="18" charset="0"/>
              </a:rPr>
              <a:t>Tendency </a:t>
            </a:r>
            <a:r>
              <a:rPr lang="en-US" sz="2600" dirty="0">
                <a:latin typeface="Baskerville Old Face" panose="02020602080505020303" pitchFamily="18" charset="0"/>
              </a:rPr>
              <a:t>to feature stories that support the journalist’s point of view</a:t>
            </a:r>
          </a:p>
          <a:p>
            <a:pPr marL="514350" indent="-514350">
              <a:buFont typeface="+mj-lt"/>
              <a:buAutoNum type="arabicParenR"/>
            </a:pPr>
            <a:r>
              <a:rPr lang="en-US" sz="2800" dirty="0">
                <a:latin typeface="Baskerville Old Face" panose="02020602080505020303" pitchFamily="18" charset="0"/>
              </a:rPr>
              <a:t>Coverage bias </a:t>
            </a:r>
            <a:endParaRPr lang="en-US" sz="2800" dirty="0" smtClean="0">
              <a:latin typeface="Baskerville Old Face" panose="02020602080505020303" pitchFamily="18" charset="0"/>
            </a:endParaRPr>
          </a:p>
          <a:p>
            <a:pPr marL="811530" lvl="1" indent="-514350"/>
            <a:r>
              <a:rPr lang="en-US" sz="2600" dirty="0" smtClean="0">
                <a:latin typeface="Baskerville Old Face" panose="02020602080505020303" pitchFamily="18" charset="0"/>
              </a:rPr>
              <a:t>Tendency </a:t>
            </a:r>
            <a:r>
              <a:rPr lang="en-US" sz="2600" dirty="0">
                <a:latin typeface="Baskerville Old Face" panose="02020602080505020303" pitchFamily="18" charset="0"/>
              </a:rPr>
              <a:t>to spend more time/space discussing the side of an issue that the journalist supports</a:t>
            </a:r>
          </a:p>
          <a:p>
            <a:pPr marL="514350" indent="-514350">
              <a:buFont typeface="+mj-lt"/>
              <a:buAutoNum type="arabicParenR"/>
            </a:pPr>
            <a:r>
              <a:rPr lang="en-US" sz="2800" dirty="0">
                <a:latin typeface="Baskerville Old Face" panose="02020602080505020303" pitchFamily="18" charset="0"/>
              </a:rPr>
              <a:t>Statement bias </a:t>
            </a:r>
            <a:endParaRPr lang="en-US" sz="2800" dirty="0" smtClean="0">
              <a:latin typeface="Baskerville Old Face" panose="02020602080505020303" pitchFamily="18" charset="0"/>
            </a:endParaRPr>
          </a:p>
          <a:p>
            <a:pPr marL="811530" lvl="1" indent="-514350"/>
            <a:r>
              <a:rPr lang="en-US" sz="2600" dirty="0" smtClean="0">
                <a:latin typeface="Baskerville Old Face" panose="02020602080505020303" pitchFamily="18" charset="0"/>
              </a:rPr>
              <a:t>Tendency </a:t>
            </a:r>
            <a:r>
              <a:rPr lang="en-US" sz="2600" dirty="0">
                <a:latin typeface="Baskerville Old Face" panose="02020602080505020303" pitchFamily="18" charset="0"/>
              </a:rPr>
              <a:t>to comment on an issue in a way that reveals the underlying opinion of the </a:t>
            </a:r>
            <a:r>
              <a:rPr lang="en-US" sz="2600" dirty="0" smtClean="0">
                <a:latin typeface="Baskerville Old Face" panose="02020602080505020303" pitchFamily="18" charset="0"/>
              </a:rPr>
              <a:t>journalist</a:t>
            </a:r>
          </a:p>
          <a:p>
            <a:pPr marL="0" indent="0" algn="r">
              <a:buNone/>
            </a:pPr>
            <a:r>
              <a:rPr lang="en-US" sz="2800" dirty="0">
                <a:latin typeface="Baskerville Old Face" panose="02020602080505020303" pitchFamily="18" charset="0"/>
              </a:rPr>
              <a:t>(D’Alessio &amp; Allen, 2000)</a:t>
            </a:r>
          </a:p>
          <a:p>
            <a:endParaRPr lang="en-US" sz="2800"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5</a:t>
            </a:fld>
            <a:endParaRPr lang="en-US"/>
          </a:p>
        </p:txBody>
      </p:sp>
      <p:sp>
        <p:nvSpPr>
          <p:cNvPr id="6" name="Footer Placeholder 4"/>
          <p:cNvSpPr>
            <a:spLocks noGrp="1"/>
          </p:cNvSpPr>
          <p:nvPr>
            <p:ph type="ftr" sz="quarter" idx="11"/>
          </p:nvPr>
        </p:nvSpPr>
        <p:spPr>
          <a:xfrm rot="16200000">
            <a:off x="5918131" y="2705099"/>
            <a:ext cx="5704840" cy="365760"/>
          </a:xfrm>
        </p:spPr>
        <p:txBody>
          <a:bodyPr/>
          <a:lstStyle/>
          <a:p>
            <a:r>
              <a:rPr lang="en-US" sz="1400" b="1" dirty="0"/>
              <a:t>Background &amp; Motivation </a:t>
            </a:r>
            <a:r>
              <a:rPr lang="en-US" sz="1400" b="1" dirty="0" smtClean="0"/>
              <a:t>(4 of 4)</a:t>
            </a:r>
            <a:r>
              <a:rPr lang="en-US" dirty="0" smtClean="0"/>
              <a:t>  |  Data </a:t>
            </a:r>
            <a:r>
              <a:rPr lang="en-US" dirty="0"/>
              <a:t>set, RQs, &amp; Methods  </a:t>
            </a:r>
            <a:r>
              <a:rPr lang="en-US" dirty="0" smtClean="0"/>
              <a:t>|  Results</a:t>
            </a:r>
            <a:endParaRPr lang="en-US" dirty="0"/>
          </a:p>
        </p:txBody>
      </p:sp>
      <p:sp>
        <p:nvSpPr>
          <p:cNvPr id="7"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5768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anose="02020602080505020303" pitchFamily="18" charset="0"/>
              </a:rPr>
              <a:t>Data Set of Biased and Unbiased Text </a:t>
            </a:r>
            <a:endParaRPr lang="en-US" sz="4000" dirty="0">
              <a:latin typeface="Baskerville Old Face" panose="02020602080505020303" pitchFamily="18" charset="0"/>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latin typeface="Baskerville Old Face" panose="02020602080505020303" pitchFamily="18" charset="0"/>
              </a:rPr>
              <a:t>D. J. Folds, “Perception of bias in unattributed news stories,” in </a:t>
            </a:r>
            <a:r>
              <a:rPr lang="en-US" i="1" dirty="0">
                <a:latin typeface="Baskerville Old Face" panose="02020602080505020303" pitchFamily="18" charset="0"/>
              </a:rPr>
              <a:t>Procedures of the Annual Meeting of the Association for Psychological Science</a:t>
            </a:r>
            <a:r>
              <a:rPr lang="en-US" dirty="0">
                <a:latin typeface="Baskerville Old Face" panose="02020602080505020303" pitchFamily="18" charset="0"/>
              </a:rPr>
              <a:t>, New York, NY, 2015. </a:t>
            </a:r>
          </a:p>
          <a:p>
            <a:pPr lvl="1"/>
            <a:r>
              <a:rPr lang="en-US" dirty="0" smtClean="0">
                <a:latin typeface="Baskerville Old Face" panose="02020602080505020303" pitchFamily="18" charset="0"/>
              </a:rPr>
              <a:t>Attribution bias: individuals </a:t>
            </a:r>
            <a:r>
              <a:rPr lang="en-US" dirty="0">
                <a:latin typeface="Baskerville Old Face" panose="02020602080505020303" pitchFamily="18" charset="0"/>
              </a:rPr>
              <a:t>typically assign greater attribution to internal/personal factors for positive outcomes </a:t>
            </a:r>
            <a:r>
              <a:rPr lang="en-US" dirty="0" smtClean="0">
                <a:latin typeface="Baskerville Old Face" panose="02020602080505020303" pitchFamily="18" charset="0"/>
              </a:rPr>
              <a:t>of a story when </a:t>
            </a:r>
            <a:r>
              <a:rPr lang="en-US" dirty="0">
                <a:latin typeface="Baskerville Old Face" panose="02020602080505020303" pitchFamily="18" charset="0"/>
              </a:rPr>
              <a:t>the </a:t>
            </a:r>
            <a:r>
              <a:rPr lang="en-US" dirty="0" smtClean="0">
                <a:latin typeface="Baskerville Old Face" panose="02020602080505020303" pitchFamily="18" charset="0"/>
              </a:rPr>
              <a:t>actor in the story is </a:t>
            </a:r>
            <a:r>
              <a:rPr lang="en-US" dirty="0">
                <a:latin typeface="Baskerville Old Face" panose="02020602080505020303" pitchFamily="18" charset="0"/>
              </a:rPr>
              <a:t>someone they </a:t>
            </a:r>
            <a:r>
              <a:rPr lang="en-US" dirty="0" smtClean="0">
                <a:latin typeface="Baskerville Old Face" panose="02020602080505020303" pitchFamily="18" charset="0"/>
              </a:rPr>
              <a:t>agree with or like (an in-group member), </a:t>
            </a:r>
            <a:r>
              <a:rPr lang="en-US" dirty="0">
                <a:latin typeface="Baskerville Old Face" panose="02020602080505020303" pitchFamily="18" charset="0"/>
              </a:rPr>
              <a:t>and to external/situational factors if the outcome is </a:t>
            </a:r>
            <a:r>
              <a:rPr lang="en-US" dirty="0" smtClean="0">
                <a:latin typeface="Baskerville Old Face" panose="02020602080505020303" pitchFamily="18" charset="0"/>
              </a:rPr>
              <a:t>negative.</a:t>
            </a:r>
          </a:p>
          <a:p>
            <a:pPr lvl="2"/>
            <a:r>
              <a:rPr lang="en-US" dirty="0">
                <a:latin typeface="Baskerville Old Face" panose="02020602080505020303" pitchFamily="18" charset="0"/>
              </a:rPr>
              <a:t>The opposite pattern occurs for the </a:t>
            </a:r>
            <a:r>
              <a:rPr lang="en-US" dirty="0" smtClean="0">
                <a:latin typeface="Baskerville Old Face" panose="02020602080505020303" pitchFamily="18" charset="0"/>
              </a:rPr>
              <a:t>out-group. </a:t>
            </a:r>
          </a:p>
          <a:p>
            <a:pPr lvl="1"/>
            <a:r>
              <a:rPr lang="en-US" dirty="0" smtClean="0">
                <a:latin typeface="Baskerville Old Face" panose="02020602080505020303" pitchFamily="18" charset="0"/>
              </a:rPr>
              <a:t>Surveyed 91 people for attitudes about George W. Bush and Barack Obama</a:t>
            </a:r>
          </a:p>
          <a:p>
            <a:pPr lvl="1"/>
            <a:r>
              <a:rPr lang="en-US" dirty="0" smtClean="0">
                <a:latin typeface="Baskerville Old Face" panose="02020602080505020303" pitchFamily="18" charset="0"/>
              </a:rPr>
              <a:t>Responses determined in-group or out-group placement; P’s assigned five news stories about either Bush or Obama</a:t>
            </a:r>
          </a:p>
          <a:p>
            <a:pPr lvl="2"/>
            <a:r>
              <a:rPr lang="en-US" dirty="0">
                <a:latin typeface="Baskerville Old Face" panose="02020602080505020303" pitchFamily="18" charset="0"/>
              </a:rPr>
              <a:t>Three of the stories described positive outcomes, and two described negative outcomes</a:t>
            </a:r>
            <a:r>
              <a:rPr lang="en-US" dirty="0" smtClean="0">
                <a:latin typeface="Baskerville Old Face" panose="02020602080505020303" pitchFamily="18" charset="0"/>
              </a:rPr>
              <a:t>.</a:t>
            </a:r>
          </a:p>
          <a:p>
            <a:pPr lvl="2"/>
            <a:r>
              <a:rPr lang="en-US" dirty="0">
                <a:latin typeface="Baskerville Old Face" panose="02020602080505020303" pitchFamily="18" charset="0"/>
              </a:rPr>
              <a:t>In every story, one sentence was randomly manipulated to attribute the outcome to either an </a:t>
            </a:r>
            <a:r>
              <a:rPr lang="en-US" i="1" dirty="0">
                <a:latin typeface="Baskerville Old Face" panose="02020602080505020303" pitchFamily="18" charset="0"/>
              </a:rPr>
              <a:t>internal</a:t>
            </a:r>
            <a:r>
              <a:rPr lang="en-US" dirty="0">
                <a:latin typeface="Baskerville Old Face" panose="02020602080505020303" pitchFamily="18" charset="0"/>
              </a:rPr>
              <a:t> trait of the president or to </a:t>
            </a:r>
            <a:r>
              <a:rPr lang="en-US" i="1" dirty="0">
                <a:latin typeface="Baskerville Old Face" panose="02020602080505020303" pitchFamily="18" charset="0"/>
              </a:rPr>
              <a:t>external</a:t>
            </a:r>
            <a:r>
              <a:rPr lang="en-US" dirty="0">
                <a:latin typeface="Baskerville Old Face" panose="02020602080505020303" pitchFamily="18" charset="0"/>
              </a:rPr>
              <a:t> factors in an effort to observe the effects of </a:t>
            </a:r>
            <a:r>
              <a:rPr lang="en-US" dirty="0" smtClean="0">
                <a:latin typeface="Baskerville Old Face" panose="02020602080505020303" pitchFamily="18" charset="0"/>
              </a:rPr>
              <a:t>attribution </a:t>
            </a:r>
            <a:r>
              <a:rPr lang="en-US" dirty="0">
                <a:latin typeface="Baskerville Old Face" panose="02020602080505020303" pitchFamily="18" charset="0"/>
              </a:rPr>
              <a:t>bias</a:t>
            </a:r>
            <a:endParaRPr lang="en-US" dirty="0" smtClean="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6</a:t>
            </a:fld>
            <a:endParaRPr lang="en-US"/>
          </a:p>
        </p:txBody>
      </p:sp>
      <p:sp>
        <p:nvSpPr>
          <p:cNvPr id="5"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sz="1400" b="1" dirty="0"/>
              <a:t>Data set, RQs, &amp; </a:t>
            </a:r>
            <a:r>
              <a:rPr lang="en-US" sz="1400" b="1" dirty="0" smtClean="0"/>
              <a:t>Methods (1 of 5)</a:t>
            </a:r>
            <a:r>
              <a:rPr lang="en-US" dirty="0" smtClean="0"/>
              <a:t>  |  Results</a:t>
            </a:r>
            <a:endParaRPr lang="en-US" dirty="0"/>
          </a:p>
        </p:txBody>
      </p:sp>
      <p:sp>
        <p:nvSpPr>
          <p:cNvPr id="6"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0667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anose="02020602080505020303" pitchFamily="18" charset="0"/>
              </a:rPr>
              <a:t>Example: Text of News Story #1</a:t>
            </a:r>
            <a:endParaRPr lang="en-US" sz="4000" dirty="0">
              <a:latin typeface="Baskerville Old Face" panose="02020602080505020303" pitchFamily="18" charset="0"/>
            </a:endParaRPr>
          </a:p>
        </p:txBody>
      </p:sp>
      <p:sp>
        <p:nvSpPr>
          <p:cNvPr id="3" name="Content Placeholder 2"/>
          <p:cNvSpPr>
            <a:spLocks noGrp="1"/>
          </p:cNvSpPr>
          <p:nvPr>
            <p:ph idx="1"/>
          </p:nvPr>
        </p:nvSpPr>
        <p:spPr>
          <a:xfrm>
            <a:off x="685800" y="1803401"/>
            <a:ext cx="7239000" cy="4216399"/>
          </a:xfrm>
        </p:spPr>
        <p:txBody>
          <a:bodyPr>
            <a:normAutofit/>
          </a:bodyPr>
          <a:lstStyle/>
          <a:p>
            <a:pPr marL="0" lvl="1" indent="0">
              <a:buNone/>
            </a:pPr>
            <a:r>
              <a:rPr lang="en-US" sz="1600" i="1" dirty="0" smtClean="0"/>
              <a:t>According </a:t>
            </a:r>
            <a:r>
              <a:rPr lang="en-US" sz="1600" i="1" dirty="0"/>
              <a:t>to Forrester Research, an estimated 200,000 American jobs are lost annually due to offshore outsourcing. </a:t>
            </a:r>
            <a:r>
              <a:rPr lang="en-US" sz="1600" i="1" dirty="0" smtClean="0"/>
              <a:t>While </a:t>
            </a:r>
            <a:r>
              <a:rPr lang="en-US" sz="1600" i="1" dirty="0"/>
              <a:t>in the past it was predominantly blue-collar jobs and low-level white-collar jobs that were relocated, the data show even mid- to high-level white-collar jobs are now being outsourced. </a:t>
            </a:r>
            <a:r>
              <a:rPr lang="en-US" sz="1600" i="1" dirty="0" smtClean="0"/>
              <a:t>During </a:t>
            </a:r>
            <a:r>
              <a:rPr lang="en-US" sz="1600" b="1" i="1" dirty="0"/>
              <a:t>{Bush/Obama}</a:t>
            </a:r>
            <a:r>
              <a:rPr lang="en-US" sz="1600" i="1" dirty="0"/>
              <a:t>’s presidential campaign, he maintained outsourcing is a part of globalization, which will be good for the American people in the long run. </a:t>
            </a:r>
            <a:r>
              <a:rPr lang="en-US" sz="1600" i="1" dirty="0" smtClean="0"/>
              <a:t>High </a:t>
            </a:r>
            <a:r>
              <a:rPr lang="en-US" sz="1600" i="1" dirty="0"/>
              <a:t>unemployment rates led to growing public condemnation of outsourcing and demand for new regulations to stop or limit outsourcing. </a:t>
            </a:r>
            <a:r>
              <a:rPr lang="en-US" sz="1600" i="1" dirty="0" smtClean="0"/>
              <a:t>In </a:t>
            </a:r>
            <a:r>
              <a:rPr lang="en-US" sz="1600" i="1" dirty="0"/>
              <a:t>response, corporations increased lobbying efforts to defend their ability to outsource jobs overseas, which they argued is necessary in order to remain competitive with international firms. </a:t>
            </a:r>
            <a:r>
              <a:rPr lang="en-US" sz="1600" i="1" dirty="0" smtClean="0"/>
              <a:t>Ultimately</a:t>
            </a:r>
            <a:r>
              <a:rPr lang="en-US" sz="1600" i="1" dirty="0"/>
              <a:t>, President </a:t>
            </a:r>
            <a:r>
              <a:rPr lang="en-US" sz="1600" b="1" i="1" dirty="0"/>
              <a:t>{Bush/Obama} </a:t>
            </a:r>
            <a:r>
              <a:rPr lang="en-US" sz="1600" i="1" dirty="0"/>
              <a:t>rejected the proposal to implement trade protection policies that would discourage outsourcing. </a:t>
            </a:r>
            <a:r>
              <a:rPr lang="en-US" sz="1600" i="1" dirty="0" smtClean="0"/>
              <a:t>The </a:t>
            </a:r>
            <a:r>
              <a:rPr lang="en-US" sz="1600" i="1" dirty="0"/>
              <a:t>President dismissed the proposal mainly because of</a:t>
            </a:r>
            <a:r>
              <a:rPr lang="en-US" sz="1600" i="1" dirty="0" smtClean="0"/>
              <a:t>… </a:t>
            </a:r>
            <a:endParaRPr lang="en-US" sz="1600" i="1" dirty="0"/>
          </a:p>
          <a:p>
            <a:pPr marL="0" lvl="1" indent="0">
              <a:buNone/>
            </a:pPr>
            <a:r>
              <a:rPr lang="en-US" sz="1600" i="1" dirty="0"/>
              <a:t>“… </a:t>
            </a:r>
            <a:r>
              <a:rPr lang="en-US" sz="1600" b="1" i="1" dirty="0"/>
              <a:t>his unwillingness to stand up to corporate special interests</a:t>
            </a:r>
            <a:r>
              <a:rPr lang="en-US" sz="1600" i="1" dirty="0"/>
              <a:t>.”(internal attribution) </a:t>
            </a:r>
          </a:p>
          <a:p>
            <a:pPr marL="0" lvl="1" indent="0">
              <a:buNone/>
            </a:pPr>
            <a:r>
              <a:rPr lang="en-US" sz="1600" i="1" dirty="0"/>
              <a:t>OR </a:t>
            </a:r>
          </a:p>
          <a:p>
            <a:pPr marL="0" lvl="1" indent="0">
              <a:buNone/>
            </a:pPr>
            <a:r>
              <a:rPr lang="en-US" sz="1600" i="1" dirty="0"/>
              <a:t>“… </a:t>
            </a:r>
            <a:r>
              <a:rPr lang="en-US" sz="1600" b="1" i="1" dirty="0"/>
              <a:t>intense pressure from corporations</a:t>
            </a:r>
            <a:r>
              <a:rPr lang="en-US" sz="1600" i="1" dirty="0"/>
              <a:t>.” (</a:t>
            </a:r>
            <a:r>
              <a:rPr lang="en-US" sz="1600" i="1" dirty="0" smtClean="0"/>
              <a:t>external attribution) </a:t>
            </a:r>
            <a:endParaRPr lang="en-US" sz="1600" i="1" dirty="0"/>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7</a:t>
            </a:fld>
            <a:endParaRPr lang="en-US"/>
          </a:p>
        </p:txBody>
      </p:sp>
      <p:sp>
        <p:nvSpPr>
          <p:cNvPr id="6"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sz="1400" b="1" dirty="0"/>
              <a:t>Data set, RQs, &amp; </a:t>
            </a:r>
            <a:r>
              <a:rPr lang="en-US" sz="1400" b="1" dirty="0" smtClean="0"/>
              <a:t>Methods (3 of 5)</a:t>
            </a:r>
            <a:r>
              <a:rPr lang="en-US" dirty="0" smtClean="0"/>
              <a:t>  |  Results</a:t>
            </a:r>
            <a:endParaRPr lang="en-US" dirty="0"/>
          </a:p>
        </p:txBody>
      </p:sp>
      <p:sp>
        <p:nvSpPr>
          <p:cNvPr id="7"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36118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Baskerville Old Face" panose="02020602080505020303" pitchFamily="18" charset="0"/>
              </a:rPr>
              <a:t>Biased and Unbiased Text</a:t>
            </a: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2677789"/>
              </p:ext>
            </p:extLst>
          </p:nvPr>
        </p:nvGraphicFramePr>
        <p:xfrm>
          <a:off x="228600" y="1414272"/>
          <a:ext cx="8199120" cy="5003800"/>
        </p:xfrm>
        <a:graphic>
          <a:graphicData uri="http://schemas.openxmlformats.org/drawingml/2006/table">
            <a:tbl>
              <a:tblPr firstRow="1" bandRow="1">
                <a:tableStyleId>{5C22544A-7EE6-4342-B048-85BDC9FD1C3A}</a:tableStyleId>
              </a:tblPr>
              <a:tblGrid>
                <a:gridCol w="457200"/>
                <a:gridCol w="6751320"/>
                <a:gridCol w="990600"/>
              </a:tblGrid>
              <a:tr h="370840">
                <a:tc gridSpan="2">
                  <a:txBody>
                    <a:bodyPr/>
                    <a:lstStyle/>
                    <a:p>
                      <a:pPr marL="0" marR="0" indent="0" algn="ctr">
                        <a:lnSpc>
                          <a:spcPct val="95000"/>
                        </a:lnSpc>
                        <a:spcBef>
                          <a:spcPts val="0"/>
                        </a:spcBef>
                        <a:spcAft>
                          <a:spcPts val="0"/>
                        </a:spcAft>
                      </a:pPr>
                      <a:r>
                        <a:rPr lang="en-US" sz="1800" b="1" spc="-5" dirty="0" smtClean="0">
                          <a:solidFill>
                            <a:srgbClr val="FFFFFF"/>
                          </a:solidFill>
                          <a:effectLst/>
                          <a:latin typeface="+mn-lt"/>
                          <a:ea typeface="SimSun"/>
                        </a:rPr>
                        <a:t>Sentence </a:t>
                      </a:r>
                      <a:r>
                        <a:rPr lang="en-US" sz="1800" b="1" spc="-5" dirty="0">
                          <a:solidFill>
                            <a:srgbClr val="FFFFFF"/>
                          </a:solidFill>
                          <a:effectLst/>
                          <a:latin typeface="+mn-lt"/>
                          <a:ea typeface="SimSun"/>
                        </a:rPr>
                        <a:t>Level </a:t>
                      </a:r>
                      <a:r>
                        <a:rPr lang="en-US" sz="1800" b="1" spc="-5" dirty="0" smtClean="0">
                          <a:solidFill>
                            <a:srgbClr val="FFFFFF"/>
                          </a:solidFill>
                          <a:effectLst/>
                          <a:latin typeface="+mn-lt"/>
                          <a:ea typeface="SimSun"/>
                        </a:rPr>
                        <a:t>Bias (for text from </a:t>
                      </a:r>
                      <a:r>
                        <a:rPr lang="en-US" sz="1800" b="1" spc="-5" dirty="0">
                          <a:solidFill>
                            <a:srgbClr val="FFFFFF"/>
                          </a:solidFill>
                          <a:effectLst/>
                          <a:latin typeface="+mn-lt"/>
                          <a:ea typeface="SimSun"/>
                        </a:rPr>
                        <a:t>the first news story)</a:t>
                      </a:r>
                      <a:endParaRPr lang="en-US" sz="1800" spc="-5" dirty="0">
                        <a:effectLst/>
                        <a:latin typeface="+mn-lt"/>
                        <a:ea typeface="SimSun"/>
                      </a:endParaRPr>
                    </a:p>
                  </a:txBody>
                  <a:tcPr marL="68580" marR="68580" marT="0" marB="0" anchor="ctr"/>
                </a:tc>
                <a:tc hMerge="1">
                  <a:txBody>
                    <a:bodyPr/>
                    <a:lstStyle/>
                    <a:p>
                      <a:pPr marL="0" marR="0" indent="0" algn="ctr">
                        <a:lnSpc>
                          <a:spcPct val="95000"/>
                        </a:lnSpc>
                        <a:spcBef>
                          <a:spcPts val="0"/>
                        </a:spcBef>
                        <a:spcAft>
                          <a:spcPts val="0"/>
                        </a:spcAft>
                      </a:pPr>
                      <a:endParaRPr lang="en-US" sz="1800" spc="-5" dirty="0">
                        <a:effectLst/>
                        <a:latin typeface="+mn-lt"/>
                        <a:ea typeface="SimSun"/>
                      </a:endParaRPr>
                    </a:p>
                  </a:txBody>
                  <a:tcPr marL="68580" marR="68580" marT="0" marB="0" anchor="ctr"/>
                </a:tc>
                <a:tc>
                  <a:txBody>
                    <a:bodyPr/>
                    <a:lstStyle/>
                    <a:p>
                      <a:pPr marL="0" marR="0" indent="0" algn="ctr">
                        <a:lnSpc>
                          <a:spcPct val="95000"/>
                        </a:lnSpc>
                        <a:spcBef>
                          <a:spcPts val="0"/>
                        </a:spcBef>
                        <a:spcAft>
                          <a:spcPts val="0"/>
                        </a:spcAft>
                      </a:pPr>
                      <a:r>
                        <a:rPr lang="en-US" sz="1600" b="1" spc="-5" dirty="0">
                          <a:solidFill>
                            <a:srgbClr val="FFFFFF"/>
                          </a:solidFill>
                          <a:effectLst/>
                          <a:latin typeface="+mn-lt"/>
                          <a:ea typeface="SimSun"/>
                        </a:rPr>
                        <a:t>Mean (SD)</a:t>
                      </a:r>
                      <a:endParaRPr lang="en-US" sz="1600" spc="-5" dirty="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spc="-5">
                          <a:effectLst/>
                          <a:latin typeface="+mn-lt"/>
                          <a:ea typeface="SimSun"/>
                        </a:rPr>
                        <a:t>1</a:t>
                      </a:r>
                      <a:endParaRPr lang="en-US" sz="1800" spc="-5">
                        <a:effectLst/>
                        <a:latin typeface="+mn-lt"/>
                        <a:ea typeface="SimSun"/>
                      </a:endParaRPr>
                    </a:p>
                  </a:txBody>
                  <a:tcPr marL="68580" marR="68580" marT="0" marB="0" anchor="ctr"/>
                </a:tc>
                <a:tc>
                  <a:txBody>
                    <a:bodyPr/>
                    <a:lstStyle/>
                    <a:p>
                      <a:pPr marL="0" marR="0" algn="l">
                        <a:spcBef>
                          <a:spcPts val="0"/>
                        </a:spcBef>
                        <a:spcAft>
                          <a:spcPts val="0"/>
                        </a:spcAft>
                      </a:pPr>
                      <a:r>
                        <a:rPr lang="en-US" sz="1600">
                          <a:effectLst/>
                          <a:latin typeface="+mn-lt"/>
                          <a:ea typeface="SimSun"/>
                        </a:rPr>
                        <a:t>According to Forrester Research, an estimated 200,000 American jobs are lost annually due to offshore outsourcing.</a:t>
                      </a:r>
                      <a:endParaRPr lang="en-US" sz="1800">
                        <a:effectLst/>
                        <a:latin typeface="+mn-lt"/>
                        <a:ea typeface="SimSun"/>
                      </a:endParaRPr>
                    </a:p>
                  </a:txBody>
                  <a:tcPr marL="68580" marR="68580" marT="0" marB="0" anchor="ctr"/>
                </a:tc>
                <a:tc>
                  <a:txBody>
                    <a:bodyPr/>
                    <a:lstStyle/>
                    <a:p>
                      <a:pPr marL="0" marR="0" algn="ctr">
                        <a:spcBef>
                          <a:spcPts val="0"/>
                        </a:spcBef>
                        <a:spcAft>
                          <a:spcPts val="0"/>
                        </a:spcAft>
                      </a:pPr>
                      <a:r>
                        <a:rPr lang="en-US" sz="1600">
                          <a:effectLst/>
                          <a:latin typeface="+mn-lt"/>
                          <a:ea typeface="SimSun"/>
                        </a:rPr>
                        <a:t>0.10 (0.42)</a:t>
                      </a:r>
                      <a:endParaRPr lang="en-US" sz="180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spc="-5">
                          <a:effectLst/>
                          <a:latin typeface="+mn-lt"/>
                          <a:ea typeface="SimSun"/>
                        </a:rPr>
                        <a:t>2</a:t>
                      </a:r>
                      <a:endParaRPr lang="en-US" sz="1800" spc="-5">
                        <a:effectLst/>
                        <a:latin typeface="+mn-lt"/>
                        <a:ea typeface="SimSun"/>
                      </a:endParaRPr>
                    </a:p>
                  </a:txBody>
                  <a:tcPr marL="68580" marR="68580" marT="0" marB="0" anchor="ctr"/>
                </a:tc>
                <a:tc>
                  <a:txBody>
                    <a:bodyPr/>
                    <a:lstStyle/>
                    <a:p>
                      <a:pPr marL="0" marR="0" algn="l">
                        <a:spcBef>
                          <a:spcPts val="0"/>
                        </a:spcBef>
                        <a:spcAft>
                          <a:spcPts val="0"/>
                        </a:spcAft>
                      </a:pPr>
                      <a:r>
                        <a:rPr lang="en-US" sz="1600">
                          <a:effectLst/>
                          <a:latin typeface="+mn-lt"/>
                          <a:ea typeface="SimSun"/>
                        </a:rPr>
                        <a:t>While in the past it was predominantly blue-collar jobs and low-level white-collar jobs that were relocated, the data show even mid- to high-level white-collar jobs are now being outsourced.</a:t>
                      </a:r>
                      <a:endParaRPr lang="en-US" sz="1800">
                        <a:effectLst/>
                        <a:latin typeface="+mn-lt"/>
                        <a:ea typeface="SimSun"/>
                      </a:endParaRPr>
                    </a:p>
                  </a:txBody>
                  <a:tcPr marL="68580" marR="68580" marT="0" marB="0" anchor="ctr"/>
                </a:tc>
                <a:tc>
                  <a:txBody>
                    <a:bodyPr/>
                    <a:lstStyle/>
                    <a:p>
                      <a:pPr marL="0" marR="0" algn="ctr">
                        <a:spcBef>
                          <a:spcPts val="0"/>
                        </a:spcBef>
                        <a:spcAft>
                          <a:spcPts val="0"/>
                        </a:spcAft>
                      </a:pPr>
                      <a:r>
                        <a:rPr lang="en-US" sz="1600">
                          <a:effectLst/>
                          <a:latin typeface="+mn-lt"/>
                          <a:ea typeface="SimSun"/>
                        </a:rPr>
                        <a:t>0.11 (0.46)</a:t>
                      </a:r>
                      <a:endParaRPr lang="en-US" sz="180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b="1" spc="-5">
                          <a:effectLst/>
                          <a:latin typeface="+mn-lt"/>
                          <a:ea typeface="SimSun"/>
                        </a:rPr>
                        <a:t>3</a:t>
                      </a:r>
                      <a:endParaRPr lang="en-US" sz="1800" b="1" spc="-5">
                        <a:effectLst/>
                        <a:latin typeface="+mn-lt"/>
                        <a:ea typeface="SimSun"/>
                      </a:endParaRPr>
                    </a:p>
                  </a:txBody>
                  <a:tcPr marL="68580" marR="68580" marT="0" marB="0" anchor="ctr"/>
                </a:tc>
                <a:tc>
                  <a:txBody>
                    <a:bodyPr/>
                    <a:lstStyle/>
                    <a:p>
                      <a:pPr marL="0" marR="0" algn="l">
                        <a:spcBef>
                          <a:spcPts val="0"/>
                        </a:spcBef>
                        <a:spcAft>
                          <a:spcPts val="0"/>
                        </a:spcAft>
                      </a:pPr>
                      <a:r>
                        <a:rPr lang="en-US" sz="1600" b="1">
                          <a:effectLst/>
                          <a:latin typeface="+mn-lt"/>
                          <a:ea typeface="SimSun"/>
                        </a:rPr>
                        <a:t>During Bush/Obama’s presidential campaign, he maintained outsourcing is a part of globalization, which will be good for the American people in the long run.</a:t>
                      </a:r>
                      <a:endParaRPr lang="en-US" sz="1800" b="1">
                        <a:effectLst/>
                        <a:latin typeface="+mn-lt"/>
                        <a:ea typeface="SimSun"/>
                      </a:endParaRPr>
                    </a:p>
                  </a:txBody>
                  <a:tcPr marL="68580" marR="68580" marT="0" marB="0" anchor="ctr"/>
                </a:tc>
                <a:tc>
                  <a:txBody>
                    <a:bodyPr/>
                    <a:lstStyle/>
                    <a:p>
                      <a:pPr marL="0" marR="0" algn="ctr">
                        <a:spcBef>
                          <a:spcPts val="0"/>
                        </a:spcBef>
                        <a:spcAft>
                          <a:spcPts val="0"/>
                        </a:spcAft>
                      </a:pPr>
                      <a:r>
                        <a:rPr lang="en-US" sz="1600" b="1" dirty="0">
                          <a:effectLst/>
                          <a:latin typeface="+mn-lt"/>
                          <a:ea typeface="SimSun"/>
                        </a:rPr>
                        <a:t>0.71 (1.00)</a:t>
                      </a:r>
                      <a:endParaRPr lang="en-US" sz="1800" b="1" dirty="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spc="-5">
                          <a:effectLst/>
                          <a:latin typeface="+mn-lt"/>
                          <a:ea typeface="SimSun"/>
                        </a:rPr>
                        <a:t>4</a:t>
                      </a:r>
                      <a:endParaRPr lang="en-US" sz="1800" spc="-5">
                        <a:effectLst/>
                        <a:latin typeface="+mn-lt"/>
                        <a:ea typeface="SimSun"/>
                      </a:endParaRPr>
                    </a:p>
                  </a:txBody>
                  <a:tcPr marL="68580" marR="68580" marT="0" marB="0" anchor="ctr"/>
                </a:tc>
                <a:tc>
                  <a:txBody>
                    <a:bodyPr/>
                    <a:lstStyle/>
                    <a:p>
                      <a:pPr marL="0" marR="0" algn="l">
                        <a:spcBef>
                          <a:spcPts val="0"/>
                        </a:spcBef>
                        <a:spcAft>
                          <a:spcPts val="0"/>
                        </a:spcAft>
                      </a:pPr>
                      <a:r>
                        <a:rPr lang="en-US" sz="1600" dirty="0">
                          <a:effectLst/>
                          <a:latin typeface="+mn-lt"/>
                          <a:ea typeface="SimSun"/>
                        </a:rPr>
                        <a:t>High unemployment rates led to growing public condemnation of outsourcing and demand for new regulations to stop or limit outsourcing.</a:t>
                      </a:r>
                      <a:endParaRPr lang="en-US" sz="1800" dirty="0">
                        <a:effectLst/>
                        <a:latin typeface="+mn-lt"/>
                        <a:ea typeface="SimSun"/>
                      </a:endParaRPr>
                    </a:p>
                  </a:txBody>
                  <a:tcPr marL="68580" marR="68580" marT="0" marB="0" anchor="ctr"/>
                </a:tc>
                <a:tc>
                  <a:txBody>
                    <a:bodyPr/>
                    <a:lstStyle/>
                    <a:p>
                      <a:pPr marL="0" marR="0" algn="ctr">
                        <a:spcBef>
                          <a:spcPts val="0"/>
                        </a:spcBef>
                        <a:spcAft>
                          <a:spcPts val="0"/>
                        </a:spcAft>
                      </a:pPr>
                      <a:r>
                        <a:rPr lang="en-US" sz="1600">
                          <a:effectLst/>
                          <a:latin typeface="+mn-lt"/>
                          <a:ea typeface="SimSun"/>
                        </a:rPr>
                        <a:t>0.20 (0.64)</a:t>
                      </a:r>
                      <a:endParaRPr lang="en-US" sz="180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spc="-5">
                          <a:effectLst/>
                          <a:latin typeface="+mn-lt"/>
                          <a:ea typeface="SimSun"/>
                        </a:rPr>
                        <a:t>5</a:t>
                      </a:r>
                      <a:endParaRPr lang="en-US" sz="1800" spc="-5">
                        <a:effectLst/>
                        <a:latin typeface="+mn-lt"/>
                        <a:ea typeface="SimSun"/>
                      </a:endParaRPr>
                    </a:p>
                  </a:txBody>
                  <a:tcPr marL="68580" marR="68580" marT="0" marB="0" anchor="ctr"/>
                </a:tc>
                <a:tc>
                  <a:txBody>
                    <a:bodyPr/>
                    <a:lstStyle/>
                    <a:p>
                      <a:pPr marL="0" marR="0" algn="l">
                        <a:spcBef>
                          <a:spcPts val="0"/>
                        </a:spcBef>
                        <a:spcAft>
                          <a:spcPts val="0"/>
                        </a:spcAft>
                      </a:pPr>
                      <a:r>
                        <a:rPr lang="en-US" sz="1600">
                          <a:effectLst/>
                          <a:latin typeface="+mn-lt"/>
                          <a:ea typeface="SimSun"/>
                        </a:rPr>
                        <a:t>In response, corporations increased lobbying efforts to defend their ability to outsource jobs overseas, which they argued is necessary in order to remain competitive with international firms.</a:t>
                      </a:r>
                      <a:endParaRPr lang="en-US" sz="1800">
                        <a:effectLst/>
                        <a:latin typeface="+mn-lt"/>
                        <a:ea typeface="SimSun"/>
                      </a:endParaRPr>
                    </a:p>
                  </a:txBody>
                  <a:tcPr marL="68580" marR="68580" marT="0" marB="0" anchor="ctr"/>
                </a:tc>
                <a:tc>
                  <a:txBody>
                    <a:bodyPr/>
                    <a:lstStyle/>
                    <a:p>
                      <a:pPr marL="0" marR="0" algn="ctr">
                        <a:spcBef>
                          <a:spcPts val="0"/>
                        </a:spcBef>
                        <a:spcAft>
                          <a:spcPts val="0"/>
                        </a:spcAft>
                      </a:pPr>
                      <a:r>
                        <a:rPr lang="en-US" sz="1600">
                          <a:effectLst/>
                          <a:latin typeface="+mn-lt"/>
                          <a:ea typeface="SimSun"/>
                        </a:rPr>
                        <a:t>0.12 (0.51)</a:t>
                      </a:r>
                      <a:endParaRPr lang="en-US" sz="180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spc="-5">
                          <a:effectLst/>
                          <a:latin typeface="+mn-lt"/>
                          <a:ea typeface="SimSun"/>
                        </a:rPr>
                        <a:t>6</a:t>
                      </a:r>
                      <a:endParaRPr lang="en-US" sz="1800" spc="-5">
                        <a:effectLst/>
                        <a:latin typeface="+mn-lt"/>
                        <a:ea typeface="SimSun"/>
                      </a:endParaRPr>
                    </a:p>
                  </a:txBody>
                  <a:tcPr marL="68580" marR="68580" marT="0" marB="0" anchor="ctr"/>
                </a:tc>
                <a:tc>
                  <a:txBody>
                    <a:bodyPr/>
                    <a:lstStyle/>
                    <a:p>
                      <a:pPr marL="0" marR="0" algn="l">
                        <a:spcBef>
                          <a:spcPts val="0"/>
                        </a:spcBef>
                        <a:spcAft>
                          <a:spcPts val="0"/>
                        </a:spcAft>
                      </a:pPr>
                      <a:r>
                        <a:rPr lang="en-US" sz="1600">
                          <a:effectLst/>
                          <a:latin typeface="+mn-lt"/>
                          <a:ea typeface="SimSun"/>
                        </a:rPr>
                        <a:t>Ultimately, President Bush/Obama rejected the proposal to implement trade protection policies that would discourage outsourcing.</a:t>
                      </a:r>
                      <a:endParaRPr lang="en-US" sz="1800">
                        <a:effectLst/>
                        <a:latin typeface="+mn-lt"/>
                        <a:ea typeface="SimSun"/>
                      </a:endParaRPr>
                    </a:p>
                  </a:txBody>
                  <a:tcPr marL="68580" marR="68580" marT="0" marB="0" anchor="ctr"/>
                </a:tc>
                <a:tc>
                  <a:txBody>
                    <a:bodyPr/>
                    <a:lstStyle/>
                    <a:p>
                      <a:pPr marL="0" marR="0" algn="ctr">
                        <a:spcBef>
                          <a:spcPts val="0"/>
                        </a:spcBef>
                        <a:spcAft>
                          <a:spcPts val="0"/>
                        </a:spcAft>
                      </a:pPr>
                      <a:r>
                        <a:rPr lang="en-US" sz="1600">
                          <a:effectLst/>
                          <a:latin typeface="+mn-lt"/>
                          <a:ea typeface="SimSun"/>
                        </a:rPr>
                        <a:t>0.70 (1.04)</a:t>
                      </a:r>
                      <a:endParaRPr lang="en-US" sz="180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b="1" spc="-5">
                          <a:effectLst/>
                          <a:latin typeface="+mn-lt"/>
                          <a:ea typeface="SimSun"/>
                        </a:rPr>
                        <a:t>7e</a:t>
                      </a:r>
                      <a:endParaRPr lang="en-US" sz="1800" b="1" spc="-5">
                        <a:effectLst/>
                        <a:latin typeface="+mn-lt"/>
                        <a:ea typeface="SimSun"/>
                      </a:endParaRPr>
                    </a:p>
                  </a:txBody>
                  <a:tcPr marL="68580" marR="68580" marT="0" marB="0" anchor="ctr"/>
                </a:tc>
                <a:tc>
                  <a:txBody>
                    <a:bodyPr/>
                    <a:lstStyle/>
                    <a:p>
                      <a:pPr marL="0" marR="0" algn="l">
                        <a:spcBef>
                          <a:spcPts val="0"/>
                        </a:spcBef>
                        <a:spcAft>
                          <a:spcPts val="0"/>
                        </a:spcAft>
                      </a:pPr>
                      <a:r>
                        <a:rPr lang="en-US" sz="1600" b="1">
                          <a:effectLst/>
                          <a:latin typeface="+mn-lt"/>
                          <a:ea typeface="SimSun"/>
                        </a:rPr>
                        <a:t>The President dismissed the proposal mainly because of intense pressure from corporations.</a:t>
                      </a:r>
                      <a:endParaRPr lang="en-US" sz="1800" b="1">
                        <a:effectLst/>
                        <a:latin typeface="+mn-lt"/>
                        <a:ea typeface="SimSun"/>
                      </a:endParaRPr>
                    </a:p>
                  </a:txBody>
                  <a:tcPr marL="68580" marR="68580" marT="0" marB="0" anchor="ctr"/>
                </a:tc>
                <a:tc>
                  <a:txBody>
                    <a:bodyPr/>
                    <a:lstStyle/>
                    <a:p>
                      <a:pPr marL="0" marR="0" algn="ctr">
                        <a:spcBef>
                          <a:spcPts val="0"/>
                        </a:spcBef>
                        <a:spcAft>
                          <a:spcPts val="0"/>
                        </a:spcAft>
                      </a:pPr>
                      <a:r>
                        <a:rPr lang="en-US" sz="1600" b="1" dirty="0">
                          <a:effectLst/>
                          <a:latin typeface="+mn-lt"/>
                          <a:ea typeface="SimSun"/>
                        </a:rPr>
                        <a:t>1.35 (1.22)</a:t>
                      </a:r>
                      <a:endParaRPr lang="en-US" sz="1800" b="1" dirty="0">
                        <a:effectLst/>
                        <a:latin typeface="+mn-lt"/>
                        <a:ea typeface="SimSun"/>
                      </a:endParaRPr>
                    </a:p>
                  </a:txBody>
                  <a:tcPr marL="27305" marR="18415" marT="0" marB="0" anchor="ctr"/>
                </a:tc>
              </a:tr>
              <a:tr h="370840">
                <a:tc>
                  <a:txBody>
                    <a:bodyPr/>
                    <a:lstStyle/>
                    <a:p>
                      <a:pPr marL="0" marR="0" indent="0" algn="ctr">
                        <a:lnSpc>
                          <a:spcPct val="95000"/>
                        </a:lnSpc>
                        <a:spcBef>
                          <a:spcPts val="0"/>
                        </a:spcBef>
                        <a:spcAft>
                          <a:spcPts val="0"/>
                        </a:spcAft>
                      </a:pPr>
                      <a:r>
                        <a:rPr lang="en-US" sz="1600" b="1" spc="-5" dirty="0">
                          <a:effectLst/>
                          <a:latin typeface="+mn-lt"/>
                          <a:ea typeface="SimSun"/>
                        </a:rPr>
                        <a:t>7i</a:t>
                      </a:r>
                      <a:endParaRPr lang="en-US" sz="1800" b="1" spc="-5" dirty="0">
                        <a:effectLst/>
                        <a:latin typeface="+mn-lt"/>
                        <a:ea typeface="SimSun"/>
                      </a:endParaRPr>
                    </a:p>
                  </a:txBody>
                  <a:tcPr marL="68580" marR="68580" marT="0" marB="0" anchor="ctr"/>
                </a:tc>
                <a:tc>
                  <a:txBody>
                    <a:bodyPr/>
                    <a:lstStyle/>
                    <a:p>
                      <a:pPr marL="0" marR="0" algn="l">
                        <a:spcBef>
                          <a:spcPts val="0"/>
                        </a:spcBef>
                        <a:spcAft>
                          <a:spcPts val="0"/>
                        </a:spcAft>
                      </a:pPr>
                      <a:r>
                        <a:rPr lang="en-US" sz="1600" b="1" dirty="0">
                          <a:effectLst/>
                          <a:latin typeface="+mn-lt"/>
                          <a:ea typeface="SimSun"/>
                        </a:rPr>
                        <a:t>The President dismissed the proposal mainly because of his unwillingness to stand up to corporate special interests.</a:t>
                      </a:r>
                      <a:endParaRPr lang="en-US" sz="1800" b="1" dirty="0">
                        <a:effectLst/>
                        <a:latin typeface="+mn-lt"/>
                        <a:ea typeface="SimSun"/>
                      </a:endParaRPr>
                    </a:p>
                  </a:txBody>
                  <a:tcPr marL="68580" marR="68580" marT="0" marB="0" anchor="ctr"/>
                </a:tc>
                <a:tc>
                  <a:txBody>
                    <a:bodyPr/>
                    <a:lstStyle/>
                    <a:p>
                      <a:pPr marL="0" marR="0" algn="ctr">
                        <a:spcBef>
                          <a:spcPts val="0"/>
                        </a:spcBef>
                        <a:spcAft>
                          <a:spcPts val="0"/>
                        </a:spcAft>
                      </a:pPr>
                      <a:r>
                        <a:rPr lang="en-US" sz="1600" b="1" dirty="0">
                          <a:effectLst/>
                          <a:latin typeface="+mn-lt"/>
                          <a:ea typeface="SimSun"/>
                        </a:rPr>
                        <a:t>1.90 (1.21)</a:t>
                      </a:r>
                      <a:endParaRPr lang="en-US" sz="1800" b="1" dirty="0">
                        <a:effectLst/>
                        <a:latin typeface="+mn-lt"/>
                        <a:ea typeface="SimSun"/>
                      </a:endParaRPr>
                    </a:p>
                  </a:txBody>
                  <a:tcPr marL="27305" marR="18415" marT="0" marB="0" anchor="ctr"/>
                </a:tc>
              </a:tr>
            </a:tbl>
          </a:graphicData>
        </a:graphic>
      </p:graphicFrame>
      <p:sp>
        <p:nvSpPr>
          <p:cNvPr id="7" name="Rectangle 6"/>
          <p:cNvSpPr/>
          <p:nvPr/>
        </p:nvSpPr>
        <p:spPr>
          <a:xfrm>
            <a:off x="228600" y="1182695"/>
            <a:ext cx="8153400" cy="307777"/>
          </a:xfrm>
          <a:prstGeom prst="rect">
            <a:avLst/>
          </a:prstGeom>
        </p:spPr>
        <p:txBody>
          <a:bodyPr wrap="square">
            <a:spAutoFit/>
          </a:bodyPr>
          <a:lstStyle/>
          <a:p>
            <a:r>
              <a:rPr lang="en-US" sz="1400" b="1" dirty="0" smtClean="0"/>
              <a:t>Mean </a:t>
            </a:r>
            <a:r>
              <a:rPr lang="en-US" sz="1400" b="1" dirty="0"/>
              <a:t>(Standard Deviation) for 91 ratings of perceived bias [scale: 0=Unbiased to 3=Extremely biased]</a:t>
            </a:r>
            <a:endParaRPr lang="en-US" sz="1400" dirty="0"/>
          </a:p>
        </p:txBody>
      </p:sp>
      <p:sp>
        <p:nvSpPr>
          <p:cNvPr id="10"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sz="1400" b="1" dirty="0"/>
              <a:t>Data set, RQs, &amp; </a:t>
            </a:r>
            <a:r>
              <a:rPr lang="en-US" sz="1400" b="1" dirty="0" smtClean="0"/>
              <a:t>Methods (4 of 5)</a:t>
            </a:r>
            <a:r>
              <a:rPr lang="en-US" dirty="0" smtClean="0"/>
              <a:t>  |  Results</a:t>
            </a:r>
            <a:endParaRPr lang="en-US" dirty="0"/>
          </a:p>
        </p:txBody>
      </p:sp>
      <p:sp>
        <p:nvSpPr>
          <p:cNvPr id="8"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3041021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anose="02020602080505020303" pitchFamily="18" charset="0"/>
              </a:rPr>
              <a:t>Detecting and Quantifying Bias</a:t>
            </a:r>
            <a:endParaRPr lang="en-US" sz="4000" dirty="0">
              <a:latin typeface="Baskerville Old Face" panose="02020602080505020303" pitchFamily="18" charset="0"/>
            </a:endParaRPr>
          </a:p>
        </p:txBody>
      </p:sp>
      <p:sp>
        <p:nvSpPr>
          <p:cNvPr id="4" name="Slide Number Placeholder 5"/>
          <p:cNvSpPr>
            <a:spLocks noGrp="1"/>
          </p:cNvSpPr>
          <p:nvPr>
            <p:ph type="sldNum" sz="quarter" idx="12"/>
          </p:nvPr>
        </p:nvSpPr>
        <p:spPr>
          <a:xfrm>
            <a:off x="8531788" y="5943600"/>
            <a:ext cx="548640" cy="396240"/>
          </a:xfrm>
        </p:spPr>
        <p:txBody>
          <a:bodyPr/>
          <a:lstStyle/>
          <a:p>
            <a:fld id="{591AFAC9-AB76-42EC-8E59-D7B4A061B848}" type="slidenum">
              <a:rPr lang="en-US" smtClean="0"/>
              <a:pPr/>
              <a:t>9</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32218319"/>
              </p:ext>
            </p:extLst>
          </p:nvPr>
        </p:nvGraphicFramePr>
        <p:xfrm>
          <a:off x="76200" y="1219200"/>
          <a:ext cx="8229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609600" y="6077188"/>
            <a:ext cx="7239000" cy="369332"/>
          </a:xfrm>
          <a:prstGeom prst="rect">
            <a:avLst/>
          </a:prstGeom>
        </p:spPr>
        <p:txBody>
          <a:bodyPr wrap="square">
            <a:spAutoFit/>
          </a:bodyPr>
          <a:lstStyle/>
          <a:p>
            <a:r>
              <a:rPr lang="en-US" b="1" dirty="0">
                <a:latin typeface="Baskerville Old Face" panose="02020602080505020303" pitchFamily="18" charset="0"/>
              </a:rPr>
              <a:t>– Controls: Adverbs, Auxiliary </a:t>
            </a:r>
            <a:r>
              <a:rPr lang="en-US" b="1" dirty="0" smtClean="0">
                <a:latin typeface="Baskerville Old Face" panose="02020602080505020303" pitchFamily="18" charset="0"/>
              </a:rPr>
              <a:t>verbs, Conjunctions</a:t>
            </a:r>
            <a:r>
              <a:rPr lang="en-US" b="1" dirty="0">
                <a:latin typeface="Baskerville Old Face" panose="02020602080505020303" pitchFamily="18" charset="0"/>
              </a:rPr>
              <a:t>, </a:t>
            </a:r>
            <a:r>
              <a:rPr lang="en-US" b="1" dirty="0" smtClean="0">
                <a:latin typeface="Baskerville Old Face" panose="02020602080505020303" pitchFamily="18" charset="0"/>
              </a:rPr>
              <a:t>Prepositions</a:t>
            </a:r>
            <a:endParaRPr lang="en-US" b="1" dirty="0">
              <a:latin typeface="Baskerville Old Face" panose="02020602080505020303" pitchFamily="18" charset="0"/>
            </a:endParaRPr>
          </a:p>
        </p:txBody>
      </p:sp>
      <p:sp>
        <p:nvSpPr>
          <p:cNvPr id="10" name="Rectangle 9"/>
          <p:cNvSpPr/>
          <p:nvPr/>
        </p:nvSpPr>
        <p:spPr>
          <a:xfrm>
            <a:off x="533400" y="2057400"/>
            <a:ext cx="7391400" cy="369332"/>
          </a:xfrm>
          <a:prstGeom prst="rect">
            <a:avLst/>
          </a:prstGeom>
        </p:spPr>
        <p:txBody>
          <a:bodyPr wrap="square">
            <a:spAutoFit/>
          </a:bodyPr>
          <a:lstStyle/>
          <a:p>
            <a:r>
              <a:rPr lang="en-US" dirty="0" smtClean="0">
                <a:latin typeface="Baskerville Old Face" panose="02020602080505020303" pitchFamily="18" charset="0"/>
              </a:rPr>
              <a:t>(Stepwise </a:t>
            </a:r>
            <a:r>
              <a:rPr lang="en-US" dirty="0" err="1" smtClean="0">
                <a:latin typeface="Baskerville Old Face" panose="02020602080505020303" pitchFamily="18" charset="0"/>
              </a:rPr>
              <a:t>Akaike</a:t>
            </a:r>
            <a:r>
              <a:rPr lang="en-US" dirty="0" smtClean="0">
                <a:latin typeface="Baskerville Old Face" panose="02020602080505020303" pitchFamily="18" charset="0"/>
              </a:rPr>
              <a:t> information criterion (step-AIC) used to reduce feature space)</a:t>
            </a:r>
            <a:endParaRPr lang="en-US" dirty="0">
              <a:latin typeface="Baskerville Old Face" panose="02020602080505020303" pitchFamily="18" charset="0"/>
            </a:endParaRPr>
          </a:p>
        </p:txBody>
      </p:sp>
      <p:sp>
        <p:nvSpPr>
          <p:cNvPr id="11" name="Rectangle 10"/>
          <p:cNvSpPr/>
          <p:nvPr/>
        </p:nvSpPr>
        <p:spPr>
          <a:xfrm>
            <a:off x="502920" y="2594372"/>
            <a:ext cx="2438400" cy="3383280"/>
          </a:xfrm>
          <a:prstGeom prst="rect">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2590800"/>
            <a:ext cx="2438400" cy="3383280"/>
          </a:xfrm>
          <a:prstGeom prst="rect">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55920" y="2590800"/>
            <a:ext cx="2438400" cy="3383280"/>
          </a:xfrm>
          <a:prstGeom prst="rect">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6077188"/>
            <a:ext cx="7315200" cy="369332"/>
          </a:xfrm>
          <a:prstGeom prst="rect">
            <a:avLst/>
          </a:prstGeom>
          <a:no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rot="16200000">
            <a:off x="5918131" y="2705099"/>
            <a:ext cx="5704840" cy="365760"/>
          </a:xfrm>
        </p:spPr>
        <p:txBody>
          <a:bodyPr/>
          <a:lstStyle/>
          <a:p>
            <a:r>
              <a:rPr lang="en-US" dirty="0"/>
              <a:t>Background &amp; </a:t>
            </a:r>
            <a:r>
              <a:rPr lang="en-US" dirty="0" smtClean="0"/>
              <a:t>Motivation  |  </a:t>
            </a:r>
            <a:r>
              <a:rPr lang="en-US" sz="1400" b="1" dirty="0"/>
              <a:t>Data set, RQs, &amp; </a:t>
            </a:r>
            <a:r>
              <a:rPr lang="en-US" sz="1400" b="1" dirty="0" smtClean="0"/>
              <a:t>Methods (5 of 5)</a:t>
            </a:r>
            <a:r>
              <a:rPr lang="en-US" dirty="0" smtClean="0"/>
              <a:t>  |  Results</a:t>
            </a:r>
            <a:endParaRPr lang="en-US" dirty="0"/>
          </a:p>
        </p:txBody>
      </p:sp>
      <p:sp>
        <p:nvSpPr>
          <p:cNvPr id="15" name="Date Placeholder 3"/>
          <p:cNvSpPr>
            <a:spLocks noGrp="1"/>
          </p:cNvSpPr>
          <p:nvPr>
            <p:ph type="dt" sz="half" idx="2"/>
          </p:nvPr>
        </p:nvSpPr>
        <p:spPr>
          <a:xfrm>
            <a:off x="8466945" y="6482080"/>
            <a:ext cx="640080" cy="365760"/>
          </a:xfrm>
        </p:spPr>
        <p:txBody>
          <a:bodyPr/>
          <a:lstStyle/>
          <a:p>
            <a:r>
              <a:rPr lang="en-US" dirty="0" smtClean="0"/>
              <a:t>10/14/2015</a:t>
            </a:r>
            <a:endParaRPr lang="en-US" dirty="0"/>
          </a:p>
        </p:txBody>
      </p:sp>
    </p:spTree>
    <p:extLst>
      <p:ext uri="{BB962C8B-B14F-4D97-AF65-F5344CB8AC3E}">
        <p14:creationId xmlns:p14="http://schemas.microsoft.com/office/powerpoint/2010/main" val="57662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P spid="12" grpId="0" animBg="1"/>
      <p:bldP spid="12" grpId="1" animBg="1"/>
      <p:bldP spid="13" grpId="0" animBg="1"/>
      <p:bldP spid="13" grpId="1" animBg="1"/>
      <p:bldP spid="14" grpId="0" animBg="1"/>
      <p:bldP spid="14"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42050</TotalTime>
  <Words>3255</Words>
  <Application>Microsoft Office PowerPoint</Application>
  <PresentationFormat>On-screen Show (4:3)</PresentationFormat>
  <Paragraphs>274</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SimSun</vt:lpstr>
      <vt:lpstr>Arial</vt:lpstr>
      <vt:lpstr>Baskerville Old Face</vt:lpstr>
      <vt:lpstr>Calibri</vt:lpstr>
      <vt:lpstr>Cambria</vt:lpstr>
      <vt:lpstr>Adjacency</vt:lpstr>
      <vt:lpstr>Computationally Detecting and Quantifying the Degree of Bias in Sentence-Level Text of  News Stories  C.J. Hutto Dennis Folds Scott Appling</vt:lpstr>
      <vt:lpstr>PowerPoint Presentation</vt:lpstr>
      <vt:lpstr>PowerPoint Presentation</vt:lpstr>
      <vt:lpstr>Hostile Media Phenomenon </vt:lpstr>
      <vt:lpstr>Manifestations of Bias in Journalism</vt:lpstr>
      <vt:lpstr>Data Set of Biased and Unbiased Text </vt:lpstr>
      <vt:lpstr>Example: Text of News Story #1</vt:lpstr>
      <vt:lpstr>Biased and Unbiased Text</vt:lpstr>
      <vt:lpstr>Detecting and Quantifying Bias</vt:lpstr>
      <vt:lpstr>Preliminary Results are Remarkably Promising!</vt:lpstr>
      <vt:lpstr>Model is Accurate and Robust: 10-Fold Cross Validation</vt:lpstr>
      <vt:lpstr>Next Steps: Get more data. Explore Details, e.g., …</vt:lpstr>
      <vt:lpstr>Question, Comment, Feedback?</vt:lpstr>
      <vt:lpstr>BACKUP SLIDES</vt:lpstr>
      <vt:lpstr>Five News Stories</vt:lpstr>
    </vt:vector>
  </TitlesOfParts>
  <Company>GTRI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ch279</dc:creator>
  <cp:lastModifiedBy>Checkout Laptop</cp:lastModifiedBy>
  <cp:revision>384</cp:revision>
  <cp:lastPrinted>2012-04-26T13:18:38Z</cp:lastPrinted>
  <dcterms:created xsi:type="dcterms:W3CDTF">2012-04-09T19:43:27Z</dcterms:created>
  <dcterms:modified xsi:type="dcterms:W3CDTF">2015-10-19T11:20:12Z</dcterms:modified>
</cp:coreProperties>
</file>