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8" r:id="rId4"/>
    <p:sldId id="282" r:id="rId5"/>
    <p:sldId id="358" r:id="rId6"/>
    <p:sldId id="314" r:id="rId7"/>
    <p:sldId id="284" r:id="rId8"/>
    <p:sldId id="315" r:id="rId9"/>
    <p:sldId id="286"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9" r:id="rId42"/>
    <p:sldId id="347" r:id="rId43"/>
    <p:sldId id="348" r:id="rId44"/>
    <p:sldId id="350" r:id="rId45"/>
    <p:sldId id="351" r:id="rId46"/>
    <p:sldId id="352" r:id="rId47"/>
    <p:sldId id="353" r:id="rId48"/>
    <p:sldId id="354" r:id="rId49"/>
    <p:sldId id="355" r:id="rId50"/>
    <p:sldId id="356" r:id="rId51"/>
    <p:sldId id="359" r:id="rId52"/>
    <p:sldId id="360" r:id="rId53"/>
    <p:sldId id="361" r:id="rId54"/>
    <p:sldId id="31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37"/>
    <a:srgbClr val="0645AD"/>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4" autoAdjust="0"/>
    <p:restoredTop sz="94660"/>
  </p:normalViewPr>
  <p:slideViewPr>
    <p:cSldViewPr snapToGrid="0">
      <p:cViewPr varScale="1">
        <p:scale>
          <a:sx n="59" d="100"/>
          <a:sy n="59"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90CD28C-0B96-4EA7-B92F-F3967D1C3AFA}" type="datetimeFigureOut">
              <a:rPr lang="en-US" smtClean="0"/>
              <a:t>2/5/2019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BE71DCA-4854-41BC-A2AF-B13C8C3FF4B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14143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CD28C-0B96-4EA7-B92F-F3967D1C3AF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71DCA-4854-41BC-A2AF-B13C8C3FF4BB}" type="slidenum">
              <a:rPr lang="en-US" smtClean="0"/>
              <a:t>‹#›</a:t>
            </a:fld>
            <a:endParaRPr lang="en-US"/>
          </a:p>
        </p:txBody>
      </p:sp>
    </p:spTree>
    <p:extLst>
      <p:ext uri="{BB962C8B-B14F-4D97-AF65-F5344CB8AC3E}">
        <p14:creationId xmlns:p14="http://schemas.microsoft.com/office/powerpoint/2010/main" val="12358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CD28C-0B96-4EA7-B92F-F3967D1C3AF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71DCA-4854-41BC-A2AF-B13C8C3FF4BB}" type="slidenum">
              <a:rPr lang="en-US" smtClean="0"/>
              <a:t>‹#›</a:t>
            </a:fld>
            <a:endParaRPr lang="en-US"/>
          </a:p>
        </p:txBody>
      </p:sp>
    </p:spTree>
    <p:extLst>
      <p:ext uri="{BB962C8B-B14F-4D97-AF65-F5344CB8AC3E}">
        <p14:creationId xmlns:p14="http://schemas.microsoft.com/office/powerpoint/2010/main" val="12360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CD28C-0B96-4EA7-B92F-F3967D1C3AF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71DCA-4854-41BC-A2AF-B13C8C3FF4BB}" type="slidenum">
              <a:rPr lang="en-US" smtClean="0"/>
              <a:t>‹#›</a:t>
            </a:fld>
            <a:endParaRPr lang="en-US"/>
          </a:p>
        </p:txBody>
      </p:sp>
    </p:spTree>
    <p:extLst>
      <p:ext uri="{BB962C8B-B14F-4D97-AF65-F5344CB8AC3E}">
        <p14:creationId xmlns:p14="http://schemas.microsoft.com/office/powerpoint/2010/main" val="224675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0CD28C-0B96-4EA7-B92F-F3967D1C3AF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71DCA-4854-41BC-A2AF-B13C8C3FF4B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565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0CD28C-0B96-4EA7-B92F-F3967D1C3AFA}"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71DCA-4854-41BC-A2AF-B13C8C3FF4BB}" type="slidenum">
              <a:rPr lang="en-US" smtClean="0"/>
              <a:t>‹#›</a:t>
            </a:fld>
            <a:endParaRPr lang="en-US"/>
          </a:p>
        </p:txBody>
      </p:sp>
    </p:spTree>
    <p:extLst>
      <p:ext uri="{BB962C8B-B14F-4D97-AF65-F5344CB8AC3E}">
        <p14:creationId xmlns:p14="http://schemas.microsoft.com/office/powerpoint/2010/main" val="48920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0CD28C-0B96-4EA7-B92F-F3967D1C3AFA}"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71DCA-4854-41BC-A2AF-B13C8C3FF4BB}" type="slidenum">
              <a:rPr lang="en-US" smtClean="0"/>
              <a:t>‹#›</a:t>
            </a:fld>
            <a:endParaRPr lang="en-US"/>
          </a:p>
        </p:txBody>
      </p:sp>
    </p:spTree>
    <p:extLst>
      <p:ext uri="{BB962C8B-B14F-4D97-AF65-F5344CB8AC3E}">
        <p14:creationId xmlns:p14="http://schemas.microsoft.com/office/powerpoint/2010/main" val="363381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0CD28C-0B96-4EA7-B92F-F3967D1C3AFA}" type="datetimeFigureOut">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71DCA-4854-41BC-A2AF-B13C8C3FF4BB}" type="slidenum">
              <a:rPr lang="en-US" smtClean="0"/>
              <a:t>‹#›</a:t>
            </a:fld>
            <a:endParaRPr lang="en-US"/>
          </a:p>
        </p:txBody>
      </p:sp>
    </p:spTree>
    <p:extLst>
      <p:ext uri="{BB962C8B-B14F-4D97-AF65-F5344CB8AC3E}">
        <p14:creationId xmlns:p14="http://schemas.microsoft.com/office/powerpoint/2010/main" val="379317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CD28C-0B96-4EA7-B92F-F3967D1C3AFA}" type="datetimeFigureOut">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71DCA-4854-41BC-A2AF-B13C8C3FF4BB}" type="slidenum">
              <a:rPr lang="en-US" smtClean="0"/>
              <a:t>‹#›</a:t>
            </a:fld>
            <a:endParaRPr lang="en-US"/>
          </a:p>
        </p:txBody>
      </p:sp>
    </p:spTree>
    <p:extLst>
      <p:ext uri="{BB962C8B-B14F-4D97-AF65-F5344CB8AC3E}">
        <p14:creationId xmlns:p14="http://schemas.microsoft.com/office/powerpoint/2010/main" val="207853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0CD28C-0B96-4EA7-B92F-F3967D1C3AFA}"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71DCA-4854-41BC-A2AF-B13C8C3FF4BB}" type="slidenum">
              <a:rPr lang="en-US" smtClean="0"/>
              <a:t>‹#›</a:t>
            </a:fld>
            <a:endParaRPr lang="en-US"/>
          </a:p>
        </p:txBody>
      </p:sp>
    </p:spTree>
    <p:extLst>
      <p:ext uri="{BB962C8B-B14F-4D97-AF65-F5344CB8AC3E}">
        <p14:creationId xmlns:p14="http://schemas.microsoft.com/office/powerpoint/2010/main" val="189000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0CD28C-0B96-4EA7-B92F-F3967D1C3AFA}"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71DCA-4854-41BC-A2AF-B13C8C3FF4BB}" type="slidenum">
              <a:rPr lang="en-US" smtClean="0"/>
              <a:t>‹#›</a:t>
            </a:fld>
            <a:endParaRPr lang="en-US"/>
          </a:p>
        </p:txBody>
      </p:sp>
    </p:spTree>
    <p:extLst>
      <p:ext uri="{BB962C8B-B14F-4D97-AF65-F5344CB8AC3E}">
        <p14:creationId xmlns:p14="http://schemas.microsoft.com/office/powerpoint/2010/main" val="313581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90CD28C-0B96-4EA7-B92F-F3967D1C3AFA}" type="datetimeFigureOut">
              <a:rPr lang="en-US" smtClean="0"/>
              <a:t>2/5/2019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BE71DCA-4854-41BC-A2AF-B13C8C3FF4BB}" type="slidenum">
              <a:rPr lang="en-US" smtClean="0"/>
              <a:t>‹#›</a:t>
            </a:fld>
            <a:endParaRPr lang="en-US"/>
          </a:p>
        </p:txBody>
      </p:sp>
    </p:spTree>
    <p:extLst>
      <p:ext uri="{BB962C8B-B14F-4D97-AF65-F5344CB8AC3E}">
        <p14:creationId xmlns:p14="http://schemas.microsoft.com/office/powerpoint/2010/main" val="2627713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hyperlink" Target="mailto:Llewellyn.wb@gmail.com"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breaking-bi.blogspot.com/"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hyperlink" Target="https://www.linkedin.com/in/bradllewellyn" TargetMode="External"/><Relationship Id="rId5" Type="http://schemas.openxmlformats.org/officeDocument/2006/relationships/image" Target="../media/image4.png"/><Relationship Id="rId15" Type="http://schemas.openxmlformats.org/officeDocument/2006/relationships/hyperlink" Target="http://www.pass.org/" TargetMode="External"/><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hyperlink" Target="http://charbigroup.com/"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ass.org/"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mailto:Llewellyn.wb@gmail.com" TargetMode="External"/><Relationship Id="rId5" Type="http://schemas.openxmlformats.org/officeDocument/2006/relationships/hyperlink" Target="http://breaking-bi.blogspot.com/" TargetMode="External"/><Relationship Id="rId4" Type="http://schemas.openxmlformats.org/officeDocument/2006/relationships/hyperlink" Target="https://www.linkedin.com/in/bradllewelly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E38F-AF39-44BE-A2B7-D4D34AA834D8}"/>
              </a:ext>
            </a:extLst>
          </p:cNvPr>
          <p:cNvSpPr>
            <a:spLocks noGrp="1"/>
          </p:cNvSpPr>
          <p:nvPr>
            <p:ph type="ctrTitle"/>
          </p:nvPr>
        </p:nvSpPr>
        <p:spPr>
          <a:xfrm>
            <a:off x="1243584" y="53844"/>
            <a:ext cx="9418320" cy="4041648"/>
          </a:xfrm>
        </p:spPr>
        <p:txBody>
          <a:bodyPr>
            <a:normAutofit/>
          </a:bodyPr>
          <a:lstStyle/>
          <a:p>
            <a:r>
              <a:rPr lang="en-US" dirty="0"/>
              <a:t>Four Paths to Data Science Success Using Microsoft Azure</a:t>
            </a:r>
          </a:p>
        </p:txBody>
      </p:sp>
      <p:sp>
        <p:nvSpPr>
          <p:cNvPr id="3" name="Subtitle 2">
            <a:extLst>
              <a:ext uri="{FF2B5EF4-FFF2-40B4-BE49-F238E27FC236}">
                <a16:creationId xmlns:a16="http://schemas.microsoft.com/office/drawing/2014/main" id="{6E5078F9-50F4-4F03-B0DC-1F5849273C6A}"/>
              </a:ext>
            </a:extLst>
          </p:cNvPr>
          <p:cNvSpPr>
            <a:spLocks noGrp="1"/>
          </p:cNvSpPr>
          <p:nvPr>
            <p:ph type="subTitle" idx="1"/>
          </p:nvPr>
        </p:nvSpPr>
        <p:spPr>
          <a:xfrm>
            <a:off x="1243584" y="4095492"/>
            <a:ext cx="8637072" cy="2541432"/>
          </a:xfrm>
        </p:spPr>
        <p:txBody>
          <a:bodyPr>
            <a:normAutofit/>
          </a:bodyPr>
          <a:lstStyle/>
          <a:p>
            <a:r>
              <a:rPr lang="en-US"/>
              <a:t>February 5</a:t>
            </a:r>
            <a:r>
              <a:rPr lang="en-US" baseline="30000"/>
              <a:t>th</a:t>
            </a:r>
            <a:r>
              <a:rPr lang="en-US"/>
              <a:t>, </a:t>
            </a:r>
            <a:r>
              <a:rPr lang="en-US" dirty="0"/>
              <a:t>2019</a:t>
            </a:r>
          </a:p>
          <a:p>
            <a:r>
              <a:rPr lang="en-US" dirty="0"/>
              <a:t>Brad Llewellyn</a:t>
            </a:r>
          </a:p>
          <a:p>
            <a:r>
              <a:rPr lang="en-US" dirty="0"/>
              <a:t>Data Analytics Architect</a:t>
            </a:r>
          </a:p>
          <a:p>
            <a:r>
              <a:rPr lang="en-US" dirty="0"/>
              <a:t>Microsoft</a:t>
            </a:r>
          </a:p>
        </p:txBody>
      </p:sp>
    </p:spTree>
    <p:extLst>
      <p:ext uri="{BB962C8B-B14F-4D97-AF65-F5344CB8AC3E}">
        <p14:creationId xmlns:p14="http://schemas.microsoft.com/office/powerpoint/2010/main" val="313846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What is Power BI?</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Data Analytics</a:t>
            </a:r>
          </a:p>
          <a:p>
            <a:pPr marL="0" indent="0">
              <a:buNone/>
            </a:pPr>
            <a:endParaRPr lang="en-US" sz="2800" dirty="0"/>
          </a:p>
          <a:p>
            <a:pPr marL="0" indent="0">
              <a:buNone/>
            </a:pPr>
            <a:r>
              <a:rPr lang="en-US" sz="2800" dirty="0"/>
              <a:t>Reporting</a:t>
            </a:r>
          </a:p>
          <a:p>
            <a:pPr marL="0" indent="0">
              <a:buNone/>
            </a:pPr>
            <a:endParaRPr lang="en-US" sz="2800" dirty="0"/>
          </a:p>
          <a:p>
            <a:pPr marL="0" indent="0">
              <a:buNone/>
            </a:pPr>
            <a:r>
              <a:rPr lang="en-US" sz="2800" dirty="0"/>
              <a:t>Self-Service BI</a:t>
            </a:r>
          </a:p>
          <a:p>
            <a:pPr marL="0" indent="0">
              <a:buNone/>
            </a:pPr>
            <a:endParaRPr lang="en-US" sz="2800" dirty="0"/>
          </a:p>
          <a:p>
            <a:pPr marL="0" indent="0">
              <a:buNone/>
            </a:pPr>
            <a:r>
              <a:rPr lang="en-US" sz="2800" dirty="0"/>
              <a:t>Cloud or On-Prem</a:t>
            </a:r>
            <a:endParaRPr lang="en-US" sz="2600" dirty="0"/>
          </a:p>
        </p:txBody>
      </p:sp>
      <p:pic>
        <p:nvPicPr>
          <p:cNvPr id="7" name="Picture 6" descr="Image result for power bi report">
            <a:extLst>
              <a:ext uri="{FF2B5EF4-FFF2-40B4-BE49-F238E27FC236}">
                <a16:creationId xmlns:a16="http://schemas.microsoft.com/office/drawing/2014/main" id="{6C260CE1-833C-4CC6-8CE1-CF2652A33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1368" y="1525215"/>
            <a:ext cx="6604026" cy="495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4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 offers a lifetime warranty on all the fountain beverage machines they sell.</a:t>
            </a:r>
          </a:p>
          <a:p>
            <a:pPr marL="0" indent="0">
              <a:buNone/>
            </a:pPr>
            <a:r>
              <a:rPr lang="en-US" sz="2800" dirty="0"/>
              <a:t>The Engineering Team wants to perform “Data Science” on their data in order to find out which types of machines they should be selling and who they should be selling to in order to reduce their repair costs in the future.</a:t>
            </a:r>
          </a:p>
          <a:p>
            <a:pPr marL="0" indent="0">
              <a:buNone/>
            </a:pPr>
            <a:r>
              <a:rPr lang="en-US" sz="2800" dirty="0"/>
              <a:t>This data is currently stored in multiple Excel files on the Manager’s laptop.</a:t>
            </a:r>
          </a:p>
        </p:txBody>
      </p:sp>
    </p:spTree>
    <p:extLst>
      <p:ext uri="{BB962C8B-B14F-4D97-AF65-F5344CB8AC3E}">
        <p14:creationId xmlns:p14="http://schemas.microsoft.com/office/powerpoint/2010/main" val="282725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943522" cy="1325562"/>
          </a:xfrm>
        </p:spPr>
        <p:txBody>
          <a:bodyPr/>
          <a:lstStyle/>
          <a:p>
            <a:r>
              <a:rPr lang="en-US" dirty="0"/>
              <a:t>Does this Solve the Business Problem?</a:t>
            </a:r>
          </a:p>
        </p:txBody>
      </p:sp>
      <p:pic>
        <p:nvPicPr>
          <p:cNvPr id="7" name="Picture 6" descr="Image result for power bi report">
            <a:extLst>
              <a:ext uri="{FF2B5EF4-FFF2-40B4-BE49-F238E27FC236}">
                <a16:creationId xmlns:a16="http://schemas.microsoft.com/office/drawing/2014/main" id="{6C260CE1-833C-4CC6-8CE1-CF2652A33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987" y="1561791"/>
            <a:ext cx="6604026" cy="495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30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 offers a lifetime warranty on all the fountain beverage machines they sell.</a:t>
            </a:r>
          </a:p>
          <a:p>
            <a:pPr marL="0" indent="0">
              <a:buNone/>
            </a:pPr>
            <a:r>
              <a:rPr lang="en-US" sz="2800" dirty="0"/>
              <a:t>The Engineering Team wants to perform “Data Science” on their data in order to find out which types of machines they should be selling and who they should be selling to in order to reduce their repair costs in the future.</a:t>
            </a:r>
          </a:p>
          <a:p>
            <a:pPr marL="0" indent="0">
              <a:buNone/>
            </a:pPr>
            <a:r>
              <a:rPr lang="en-US" sz="2800" dirty="0"/>
              <a:t>This data is currently stored in multiple Excel files on the Manager’s laptop.</a:t>
            </a:r>
          </a:p>
        </p:txBody>
      </p:sp>
    </p:spTree>
    <p:extLst>
      <p:ext uri="{BB962C8B-B14F-4D97-AF65-F5344CB8AC3E}">
        <p14:creationId xmlns:p14="http://schemas.microsoft.com/office/powerpoint/2010/main" val="102324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 offers a lifetime warranty on all the fountain beverage machines they sell.</a:t>
            </a:r>
          </a:p>
          <a:p>
            <a:pPr marL="0" indent="0">
              <a:buNone/>
            </a:pPr>
            <a:r>
              <a:rPr lang="en-US" sz="2800" dirty="0"/>
              <a:t>The Engineering Team wants to perform “Data Science” on their data in order to find out </a:t>
            </a:r>
            <a:r>
              <a:rPr lang="en-US" sz="2800" b="1" u="sng" dirty="0"/>
              <a:t>which types of machines they should be selling</a:t>
            </a:r>
            <a:r>
              <a:rPr lang="en-US" sz="2800" u="sng" dirty="0"/>
              <a:t> </a:t>
            </a:r>
            <a:r>
              <a:rPr lang="en-US" sz="2800" dirty="0"/>
              <a:t>and who they should be selling to in order to reduce their repair costs in the future.</a:t>
            </a:r>
          </a:p>
          <a:p>
            <a:pPr marL="0" indent="0">
              <a:buNone/>
            </a:pPr>
            <a:r>
              <a:rPr lang="en-US" sz="2800" dirty="0"/>
              <a:t>This data is currently stored in multiple Excel files on the Manager’s laptop.</a:t>
            </a:r>
          </a:p>
        </p:txBody>
      </p:sp>
    </p:spTree>
    <p:extLst>
      <p:ext uri="{BB962C8B-B14F-4D97-AF65-F5344CB8AC3E}">
        <p14:creationId xmlns:p14="http://schemas.microsoft.com/office/powerpoint/2010/main" val="342942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 offers a lifetime warranty on all the fountain beverage machines they sell.</a:t>
            </a:r>
          </a:p>
          <a:p>
            <a:pPr marL="0" indent="0">
              <a:buNone/>
            </a:pPr>
            <a:r>
              <a:rPr lang="en-US" sz="2800" dirty="0"/>
              <a:t>The Engineering Team wants to perform “Data Science” on their data in order to find out </a:t>
            </a:r>
            <a:r>
              <a:rPr lang="en-US" sz="2800" b="1" u="sng" dirty="0"/>
              <a:t>which types of machines they should be selling</a:t>
            </a:r>
            <a:r>
              <a:rPr lang="en-US" sz="2800" u="sng" dirty="0"/>
              <a:t> </a:t>
            </a:r>
            <a:r>
              <a:rPr lang="en-US" sz="2800" dirty="0"/>
              <a:t>and </a:t>
            </a:r>
            <a:r>
              <a:rPr lang="en-US" sz="2800" b="1" u="sng" dirty="0"/>
              <a:t>who they should be selling to </a:t>
            </a:r>
            <a:r>
              <a:rPr lang="en-US" sz="2800" dirty="0"/>
              <a:t>in order to reduce their repair costs in the future.</a:t>
            </a:r>
          </a:p>
          <a:p>
            <a:pPr marL="0" indent="0">
              <a:buNone/>
            </a:pPr>
            <a:r>
              <a:rPr lang="en-US" sz="2800" dirty="0"/>
              <a:t>This data is currently stored in multiple Excel files on the Manager’s laptop.</a:t>
            </a:r>
          </a:p>
        </p:txBody>
      </p:sp>
    </p:spTree>
    <p:extLst>
      <p:ext uri="{BB962C8B-B14F-4D97-AF65-F5344CB8AC3E}">
        <p14:creationId xmlns:p14="http://schemas.microsoft.com/office/powerpoint/2010/main" val="409396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 offers a lifetime warranty on all the fountain beverage machines they sell.</a:t>
            </a:r>
          </a:p>
          <a:p>
            <a:pPr marL="0" indent="0">
              <a:buNone/>
            </a:pPr>
            <a:r>
              <a:rPr lang="en-US" sz="2800" dirty="0"/>
              <a:t>The Engineering Team wants to perform “Data Science” on their data in order to find out </a:t>
            </a:r>
            <a:r>
              <a:rPr lang="en-US" sz="2800" b="1" u="sng" dirty="0"/>
              <a:t>which types of machines they should be selling</a:t>
            </a:r>
            <a:r>
              <a:rPr lang="en-US" sz="2800" u="sng" dirty="0"/>
              <a:t> </a:t>
            </a:r>
            <a:r>
              <a:rPr lang="en-US" sz="2800" dirty="0"/>
              <a:t>and </a:t>
            </a:r>
            <a:r>
              <a:rPr lang="en-US" sz="2800" b="1" u="sng" dirty="0"/>
              <a:t>who they should be selling to </a:t>
            </a:r>
            <a:r>
              <a:rPr lang="en-US" sz="2800" dirty="0"/>
              <a:t>in order to </a:t>
            </a:r>
            <a:r>
              <a:rPr lang="en-US" sz="2800" b="1" u="sng" dirty="0"/>
              <a:t>reduce their repair costs</a:t>
            </a:r>
            <a:r>
              <a:rPr lang="en-US" sz="2800" u="sng" dirty="0"/>
              <a:t> </a:t>
            </a:r>
            <a:r>
              <a:rPr lang="en-US" sz="2800" dirty="0"/>
              <a:t>in the future.</a:t>
            </a:r>
          </a:p>
          <a:p>
            <a:pPr marL="0" indent="0">
              <a:buNone/>
            </a:pPr>
            <a:r>
              <a:rPr lang="en-US" sz="2800" dirty="0"/>
              <a:t>This data is currently stored in multiple Excel files on the Manager’s laptop.</a:t>
            </a:r>
          </a:p>
        </p:txBody>
      </p:sp>
    </p:spTree>
    <p:extLst>
      <p:ext uri="{BB962C8B-B14F-4D97-AF65-F5344CB8AC3E}">
        <p14:creationId xmlns:p14="http://schemas.microsoft.com/office/powerpoint/2010/main" val="268949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 offers a lifetime warranty on all the fountain beverage machines they sell.</a:t>
            </a:r>
          </a:p>
          <a:p>
            <a:pPr marL="0" indent="0">
              <a:buNone/>
            </a:pPr>
            <a:r>
              <a:rPr lang="en-US" sz="2800" dirty="0"/>
              <a:t>The Engineering Team wants to perform “Data Science” on their data in order to find out </a:t>
            </a:r>
            <a:r>
              <a:rPr lang="en-US" sz="2800" b="1" u="sng" dirty="0"/>
              <a:t>which types of machines they should be selling</a:t>
            </a:r>
            <a:r>
              <a:rPr lang="en-US" sz="2800" u="sng" dirty="0"/>
              <a:t> </a:t>
            </a:r>
            <a:r>
              <a:rPr lang="en-US" sz="2800" dirty="0"/>
              <a:t>and </a:t>
            </a:r>
            <a:r>
              <a:rPr lang="en-US" sz="2800" b="1" u="sng" dirty="0"/>
              <a:t>who they should be selling to </a:t>
            </a:r>
            <a:r>
              <a:rPr lang="en-US" sz="2800" dirty="0"/>
              <a:t>in order to </a:t>
            </a:r>
            <a:r>
              <a:rPr lang="en-US" sz="2800" b="1" u="sng" dirty="0"/>
              <a:t>reduce their repair costs</a:t>
            </a:r>
            <a:r>
              <a:rPr lang="en-US" sz="2800" u="sng" dirty="0"/>
              <a:t> </a:t>
            </a:r>
            <a:r>
              <a:rPr lang="en-US" sz="2800" dirty="0"/>
              <a:t>in the future.</a:t>
            </a:r>
          </a:p>
          <a:p>
            <a:pPr marL="0" indent="0">
              <a:buNone/>
            </a:pPr>
            <a:r>
              <a:rPr lang="en-US" sz="2800" dirty="0"/>
              <a:t>This data is currently stored in </a:t>
            </a:r>
            <a:r>
              <a:rPr lang="en-US" sz="2800" b="1" u="sng" dirty="0"/>
              <a:t>multiple Excel files on the Manager’s laptop</a:t>
            </a:r>
            <a:r>
              <a:rPr lang="en-US" sz="2800" dirty="0"/>
              <a:t>.</a:t>
            </a:r>
          </a:p>
        </p:txBody>
      </p:sp>
    </p:spTree>
    <p:extLst>
      <p:ext uri="{BB962C8B-B14F-4D97-AF65-F5344CB8AC3E}">
        <p14:creationId xmlns:p14="http://schemas.microsoft.com/office/powerpoint/2010/main" val="2522560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Why Power BI?</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a:xfrm>
            <a:off x="1261872" y="1325562"/>
            <a:ext cx="8595360" cy="5532438"/>
          </a:xfrm>
        </p:spPr>
        <p:txBody>
          <a:bodyPr anchor="ctr">
            <a:normAutofit fontScale="77500" lnSpcReduction="20000"/>
          </a:bodyPr>
          <a:lstStyle/>
          <a:p>
            <a:pPr marL="0" indent="0">
              <a:buNone/>
            </a:pPr>
            <a:r>
              <a:rPr lang="en-US" sz="2800" b="1" u="sng" dirty="0"/>
              <a:t>which types of machines they should be selling</a:t>
            </a:r>
            <a:endParaRPr lang="en-US" sz="2800" u="sng" dirty="0"/>
          </a:p>
          <a:p>
            <a:pPr marL="0" indent="0">
              <a:buNone/>
            </a:pPr>
            <a:r>
              <a:rPr lang="en-US" sz="2800" b="1" u="sng" dirty="0"/>
              <a:t>who they should be selling to</a:t>
            </a:r>
          </a:p>
          <a:p>
            <a:pPr marL="0" indent="0">
              <a:buNone/>
            </a:pPr>
            <a:r>
              <a:rPr lang="en-US" sz="2800" b="1" u="sng" dirty="0"/>
              <a:t>reduce their repair costs</a:t>
            </a:r>
          </a:p>
          <a:p>
            <a:pPr marL="274320" lvl="1" indent="0">
              <a:spcBef>
                <a:spcPts val="1400"/>
              </a:spcBef>
              <a:spcAft>
                <a:spcPts val="200"/>
              </a:spcAft>
              <a:buNone/>
            </a:pPr>
            <a:r>
              <a:rPr lang="en-US" sz="2800" dirty="0"/>
              <a:t>Self-Service Reporting and Analysis Capabilities</a:t>
            </a:r>
          </a:p>
          <a:p>
            <a:pPr marL="0" indent="0">
              <a:buNone/>
            </a:pPr>
            <a:endParaRPr lang="en-US" sz="300" dirty="0"/>
          </a:p>
          <a:p>
            <a:pPr marL="0" indent="0">
              <a:buNone/>
            </a:pPr>
            <a:r>
              <a:rPr lang="en-US" sz="2800" b="1" u="sng" dirty="0"/>
              <a:t>multiple Excel files on the Manager’s laptop</a:t>
            </a:r>
          </a:p>
          <a:p>
            <a:pPr marL="274320" lvl="1" indent="0">
              <a:spcBef>
                <a:spcPts val="1400"/>
              </a:spcBef>
              <a:spcAft>
                <a:spcPts val="200"/>
              </a:spcAft>
              <a:buNone/>
            </a:pPr>
            <a:r>
              <a:rPr lang="en-US" sz="2800" dirty="0"/>
              <a:t>Can Easily Ingest Data from Most Sources</a:t>
            </a:r>
          </a:p>
          <a:p>
            <a:pPr marL="274320" lvl="1" indent="0">
              <a:spcBef>
                <a:spcPts val="1400"/>
              </a:spcBef>
              <a:spcAft>
                <a:spcPts val="200"/>
              </a:spcAft>
              <a:buNone/>
            </a:pPr>
            <a:r>
              <a:rPr lang="en-US" sz="2800" dirty="0"/>
              <a:t>Can be Developed by Power Users and Business Experts</a:t>
            </a:r>
          </a:p>
          <a:p>
            <a:pPr marL="0" indent="0">
              <a:buNone/>
            </a:pPr>
            <a:endParaRPr lang="en-US" sz="300" dirty="0"/>
          </a:p>
          <a:p>
            <a:pPr marL="0" indent="0">
              <a:buNone/>
            </a:pPr>
            <a:r>
              <a:rPr lang="en-US" sz="2800" dirty="0"/>
              <a:t>Quick Implementation Timeframe</a:t>
            </a:r>
          </a:p>
          <a:p>
            <a:pPr marL="0" indent="0">
              <a:buNone/>
            </a:pPr>
            <a:r>
              <a:rPr lang="en-US" sz="2800" dirty="0"/>
              <a:t>Low Cost of Ownership</a:t>
            </a:r>
          </a:p>
          <a:p>
            <a:pPr marL="0" indent="0">
              <a:buNone/>
            </a:pPr>
            <a:r>
              <a:rPr lang="en-US" sz="2800" dirty="0"/>
              <a:t>As Needs Grow, Skillset is Widely Available in the Market</a:t>
            </a:r>
          </a:p>
          <a:p>
            <a:pPr marL="0" indent="0">
              <a:buNone/>
            </a:pPr>
            <a:r>
              <a:rPr lang="en-US" sz="2800" dirty="0"/>
              <a:t>Ability to Utilize R and Python in Advanced Use Cases</a:t>
            </a:r>
          </a:p>
        </p:txBody>
      </p:sp>
    </p:spTree>
    <p:extLst>
      <p:ext uri="{BB962C8B-B14F-4D97-AF65-F5344CB8AC3E}">
        <p14:creationId xmlns:p14="http://schemas.microsoft.com/office/powerpoint/2010/main" val="426624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F008-211E-4D51-BEF9-9441EC71C9CF}"/>
              </a:ext>
            </a:extLst>
          </p:cNvPr>
          <p:cNvSpPr>
            <a:spLocks noGrp="1"/>
          </p:cNvSpPr>
          <p:nvPr>
            <p:ph type="title"/>
          </p:nvPr>
        </p:nvSpPr>
        <p:spPr>
          <a:xfrm>
            <a:off x="1261872" y="758952"/>
            <a:ext cx="9418320" cy="4041648"/>
          </a:xfrm>
        </p:spPr>
        <p:txBody>
          <a:bodyPr/>
          <a:lstStyle/>
          <a:p>
            <a:r>
              <a:rPr lang="en-US" dirty="0"/>
              <a:t>Cognitive Services</a:t>
            </a:r>
          </a:p>
        </p:txBody>
      </p:sp>
      <p:sp>
        <p:nvSpPr>
          <p:cNvPr id="3" name="Text Placeholder 2">
            <a:extLst>
              <a:ext uri="{FF2B5EF4-FFF2-40B4-BE49-F238E27FC236}">
                <a16:creationId xmlns:a16="http://schemas.microsoft.com/office/drawing/2014/main" id="{EE656506-62BB-4459-ABDA-4CDE054B1B2A}"/>
              </a:ext>
            </a:extLst>
          </p:cNvPr>
          <p:cNvSpPr>
            <a:spLocks noGrp="1"/>
          </p:cNvSpPr>
          <p:nvPr>
            <p:ph type="body" idx="1"/>
          </p:nvPr>
        </p:nvSpPr>
        <p:spPr/>
        <p:txBody>
          <a:bodyPr/>
          <a:lstStyle/>
          <a:p>
            <a:r>
              <a:rPr lang="en-US" dirty="0"/>
              <a:t>Less Artificial, More Intelligence</a:t>
            </a:r>
          </a:p>
        </p:txBody>
      </p:sp>
    </p:spTree>
    <p:extLst>
      <p:ext uri="{BB962C8B-B14F-4D97-AF65-F5344CB8AC3E}">
        <p14:creationId xmlns:p14="http://schemas.microsoft.com/office/powerpoint/2010/main" val="314890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82C33-3297-4E17-A842-D50025E14733}"/>
              </a:ext>
            </a:extLst>
          </p:cNvPr>
          <p:cNvSpPr txBox="1"/>
          <p:nvPr/>
        </p:nvSpPr>
        <p:spPr>
          <a:xfrm>
            <a:off x="603504" y="0"/>
            <a:ext cx="10058400" cy="6857999"/>
          </a:xfrm>
          <a:prstGeom prst="rect">
            <a:avLst/>
          </a:prstGeom>
          <a:noFill/>
        </p:spPr>
        <p:txBody>
          <a:bodyPr wrap="square" rtlCol="0" anchor="ctr">
            <a:noAutofit/>
          </a:bodyPr>
          <a:lstStyle/>
          <a:p>
            <a:pPr algn="ctr"/>
            <a:r>
              <a:rPr lang="en-US" sz="4000" dirty="0"/>
              <a:t>The views expressed during this presentation may not represent the official views of Microsoft or the FastTrack for Azure team.</a:t>
            </a:r>
          </a:p>
        </p:txBody>
      </p:sp>
    </p:spTree>
    <p:extLst>
      <p:ext uri="{BB962C8B-B14F-4D97-AF65-F5344CB8AC3E}">
        <p14:creationId xmlns:p14="http://schemas.microsoft.com/office/powerpoint/2010/main" val="2615463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What is Cognitive Services?</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a:xfrm>
            <a:off x="1261872" y="1325562"/>
            <a:ext cx="8714232" cy="2167128"/>
          </a:xfrm>
        </p:spPr>
        <p:txBody>
          <a:bodyPr anchor="ctr">
            <a:normAutofit/>
          </a:bodyPr>
          <a:lstStyle/>
          <a:p>
            <a:pPr marL="0" indent="0">
              <a:buNone/>
            </a:pPr>
            <a:r>
              <a:rPr lang="en-US" sz="2800" dirty="0"/>
              <a:t>Collection of Pre-Built Machine Learning and Artificial Intelligence Algorithms in Azure</a:t>
            </a:r>
          </a:p>
          <a:p>
            <a:pPr marL="0" indent="0">
              <a:buNone/>
            </a:pPr>
            <a:r>
              <a:rPr lang="en-US" sz="2800" dirty="0"/>
              <a:t>Trained Using Microsoft Data (Bing, Cortana, etc.)</a:t>
            </a:r>
            <a:endParaRPr lang="en-US" sz="2600" dirty="0"/>
          </a:p>
        </p:txBody>
      </p:sp>
      <p:pic>
        <p:nvPicPr>
          <p:cNvPr id="5" name="Picture 4">
            <a:extLst>
              <a:ext uri="{FF2B5EF4-FFF2-40B4-BE49-F238E27FC236}">
                <a16:creationId xmlns:a16="http://schemas.microsoft.com/office/drawing/2014/main" id="{E0269BEB-577C-4BD3-97FF-28143C19CC19}"/>
              </a:ext>
            </a:extLst>
          </p:cNvPr>
          <p:cNvPicPr>
            <a:picLocks noChangeAspect="1"/>
          </p:cNvPicPr>
          <p:nvPr/>
        </p:nvPicPr>
        <p:blipFill>
          <a:blip r:embed="rId2"/>
          <a:stretch>
            <a:fillRect/>
          </a:stretch>
        </p:blipFill>
        <p:spPr>
          <a:xfrm>
            <a:off x="19173" y="3331028"/>
            <a:ext cx="12178037" cy="3526972"/>
          </a:xfrm>
          <a:prstGeom prst="rect">
            <a:avLst/>
          </a:prstGeom>
        </p:spPr>
      </p:pic>
    </p:spTree>
    <p:extLst>
      <p:ext uri="{BB962C8B-B14F-4D97-AF65-F5344CB8AC3E}">
        <p14:creationId xmlns:p14="http://schemas.microsoft.com/office/powerpoint/2010/main" val="4181300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website allows customers to leave comments about their orders.</a:t>
            </a:r>
          </a:p>
          <a:p>
            <a:pPr marL="0" indent="0">
              <a:buNone/>
            </a:pPr>
            <a:r>
              <a:rPr lang="en-US" sz="2800" dirty="0"/>
              <a:t>The Customer Service team wants to perform “Data Science” on their data to find out which types of customers and/or orders tend to leave negative feedback.</a:t>
            </a:r>
          </a:p>
          <a:p>
            <a:pPr marL="0" indent="0">
              <a:buNone/>
            </a:pPr>
            <a:r>
              <a:rPr lang="en-US" sz="2800" dirty="0"/>
              <a:t>This data is currently stored in a SQL Server table.</a:t>
            </a:r>
          </a:p>
        </p:txBody>
      </p:sp>
    </p:spTree>
    <p:extLst>
      <p:ext uri="{BB962C8B-B14F-4D97-AF65-F5344CB8AC3E}">
        <p14:creationId xmlns:p14="http://schemas.microsoft.com/office/powerpoint/2010/main" val="3569108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943522" cy="1325562"/>
          </a:xfrm>
        </p:spPr>
        <p:txBody>
          <a:bodyPr/>
          <a:lstStyle/>
          <a:p>
            <a:r>
              <a:rPr lang="en-US" dirty="0"/>
              <a:t>Does this Solve the Business Problem?</a:t>
            </a:r>
          </a:p>
        </p:txBody>
      </p:sp>
      <p:pic>
        <p:nvPicPr>
          <p:cNvPr id="4" name="Picture 3">
            <a:extLst>
              <a:ext uri="{FF2B5EF4-FFF2-40B4-BE49-F238E27FC236}">
                <a16:creationId xmlns:a16="http://schemas.microsoft.com/office/drawing/2014/main" id="{586FBD38-4AF3-4319-853B-E9116D373D81}"/>
              </a:ext>
            </a:extLst>
          </p:cNvPr>
          <p:cNvPicPr>
            <a:picLocks noChangeAspect="1"/>
          </p:cNvPicPr>
          <p:nvPr/>
        </p:nvPicPr>
        <p:blipFill>
          <a:blip r:embed="rId2"/>
          <a:stretch>
            <a:fillRect/>
          </a:stretch>
        </p:blipFill>
        <p:spPr>
          <a:xfrm>
            <a:off x="6981" y="3331028"/>
            <a:ext cx="12178037" cy="3526972"/>
          </a:xfrm>
          <a:prstGeom prst="rect">
            <a:avLst/>
          </a:prstGeom>
        </p:spPr>
      </p:pic>
    </p:spTree>
    <p:extLst>
      <p:ext uri="{BB962C8B-B14F-4D97-AF65-F5344CB8AC3E}">
        <p14:creationId xmlns:p14="http://schemas.microsoft.com/office/powerpoint/2010/main" val="269859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website allows customers to leave comments about their orders.</a:t>
            </a:r>
          </a:p>
          <a:p>
            <a:pPr marL="0" indent="0">
              <a:buNone/>
            </a:pPr>
            <a:r>
              <a:rPr lang="en-US" sz="2800" dirty="0"/>
              <a:t>The Customer Service team wants to perform “Data Science” on their data to find out which types of customers and/or orders tend to leave negative feedback.</a:t>
            </a:r>
          </a:p>
          <a:p>
            <a:pPr marL="0" indent="0">
              <a:buNone/>
            </a:pPr>
            <a:r>
              <a:rPr lang="en-US" sz="2800" dirty="0"/>
              <a:t>This data is currently stored in a SQL Server table.</a:t>
            </a:r>
          </a:p>
        </p:txBody>
      </p:sp>
    </p:spTree>
    <p:extLst>
      <p:ext uri="{BB962C8B-B14F-4D97-AF65-F5344CB8AC3E}">
        <p14:creationId xmlns:p14="http://schemas.microsoft.com/office/powerpoint/2010/main" val="208959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a:t>
            </a:r>
            <a:r>
              <a:rPr lang="en-US" sz="2800" b="1" u="sng" dirty="0"/>
              <a:t>website</a:t>
            </a:r>
            <a:r>
              <a:rPr lang="en-US" sz="2800" dirty="0"/>
              <a:t> allows customers to leave comments about their orders.</a:t>
            </a:r>
          </a:p>
          <a:p>
            <a:pPr marL="0" indent="0">
              <a:buNone/>
            </a:pPr>
            <a:r>
              <a:rPr lang="en-US" sz="2800" dirty="0"/>
              <a:t>The Customer Service team wants to perform “Data Science” on their data to find out which types of customers and/or orders tend to leave negative feedback.</a:t>
            </a:r>
          </a:p>
          <a:p>
            <a:pPr marL="0" indent="0">
              <a:buNone/>
            </a:pPr>
            <a:r>
              <a:rPr lang="en-US" sz="2800" dirty="0"/>
              <a:t>This data is currently stored in a SQL Server table.</a:t>
            </a:r>
          </a:p>
        </p:txBody>
      </p:sp>
    </p:spTree>
    <p:extLst>
      <p:ext uri="{BB962C8B-B14F-4D97-AF65-F5344CB8AC3E}">
        <p14:creationId xmlns:p14="http://schemas.microsoft.com/office/powerpoint/2010/main" val="404201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a:t>
            </a:r>
            <a:r>
              <a:rPr lang="en-US" sz="2800" b="1" u="sng" dirty="0"/>
              <a:t>website</a:t>
            </a:r>
            <a:r>
              <a:rPr lang="en-US" sz="2800" dirty="0"/>
              <a:t> allows customers to leave comments about their orders.</a:t>
            </a:r>
          </a:p>
          <a:p>
            <a:pPr marL="0" indent="0">
              <a:buNone/>
            </a:pPr>
            <a:r>
              <a:rPr lang="en-US" sz="2800" dirty="0"/>
              <a:t>The Customer Service team wants to perform “Data Science” on their data to </a:t>
            </a:r>
            <a:r>
              <a:rPr lang="en-US" sz="2800" b="1" u="sng" dirty="0"/>
              <a:t>find out which types of customers and/or orders</a:t>
            </a:r>
            <a:r>
              <a:rPr lang="en-US" sz="2800" dirty="0"/>
              <a:t> tend to leave negative feedback.</a:t>
            </a:r>
          </a:p>
          <a:p>
            <a:pPr marL="0" indent="0">
              <a:buNone/>
            </a:pPr>
            <a:r>
              <a:rPr lang="en-US" sz="2800" dirty="0"/>
              <a:t>This data is currently stored in a SQL Server table.</a:t>
            </a:r>
          </a:p>
        </p:txBody>
      </p:sp>
    </p:spTree>
    <p:extLst>
      <p:ext uri="{BB962C8B-B14F-4D97-AF65-F5344CB8AC3E}">
        <p14:creationId xmlns:p14="http://schemas.microsoft.com/office/powerpoint/2010/main" val="92400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a:t>
            </a:r>
            <a:r>
              <a:rPr lang="en-US" sz="2800" b="1" u="sng" dirty="0"/>
              <a:t>website</a:t>
            </a:r>
            <a:r>
              <a:rPr lang="en-US" sz="2800" dirty="0"/>
              <a:t> allows customers to leave comments about their orders.</a:t>
            </a:r>
          </a:p>
          <a:p>
            <a:pPr marL="0" indent="0">
              <a:buNone/>
            </a:pPr>
            <a:r>
              <a:rPr lang="en-US" sz="2800" dirty="0"/>
              <a:t>The Customer Service team wants to perform “Data Science” on their data to </a:t>
            </a:r>
            <a:r>
              <a:rPr lang="en-US" sz="2800" b="1" u="sng" dirty="0"/>
              <a:t>find out which types of customers and/or orders</a:t>
            </a:r>
            <a:r>
              <a:rPr lang="en-US" sz="2800" dirty="0"/>
              <a:t> tend to leave </a:t>
            </a:r>
            <a:r>
              <a:rPr lang="en-US" sz="2800" b="1" u="sng" dirty="0"/>
              <a:t>negative feedback</a:t>
            </a:r>
            <a:r>
              <a:rPr lang="en-US" sz="2800" dirty="0"/>
              <a:t>.</a:t>
            </a:r>
          </a:p>
          <a:p>
            <a:pPr marL="0" indent="0">
              <a:buNone/>
            </a:pPr>
            <a:r>
              <a:rPr lang="en-US" sz="2800" dirty="0"/>
              <a:t>This data is currently stored in a SQL Server table.</a:t>
            </a:r>
          </a:p>
        </p:txBody>
      </p:sp>
    </p:spTree>
    <p:extLst>
      <p:ext uri="{BB962C8B-B14F-4D97-AF65-F5344CB8AC3E}">
        <p14:creationId xmlns:p14="http://schemas.microsoft.com/office/powerpoint/2010/main" val="206814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a:t>
            </a:r>
            <a:r>
              <a:rPr lang="en-US" sz="2800" b="1" u="sng" dirty="0"/>
              <a:t>website</a:t>
            </a:r>
            <a:r>
              <a:rPr lang="en-US" sz="2800" dirty="0"/>
              <a:t> allows customers to leave comments about their orders.</a:t>
            </a:r>
          </a:p>
          <a:p>
            <a:pPr marL="0" indent="0">
              <a:buNone/>
            </a:pPr>
            <a:r>
              <a:rPr lang="en-US" sz="2800" dirty="0"/>
              <a:t>The Customer Service team wants to perform “Data Science” on their data to </a:t>
            </a:r>
            <a:r>
              <a:rPr lang="en-US" sz="2800" b="1" u="sng" dirty="0"/>
              <a:t>find out which types of customers and/or orders</a:t>
            </a:r>
            <a:r>
              <a:rPr lang="en-US" sz="2800" dirty="0"/>
              <a:t> tend to leave </a:t>
            </a:r>
            <a:r>
              <a:rPr lang="en-US" sz="2800" b="1" u="sng" dirty="0"/>
              <a:t>negative feedback</a:t>
            </a:r>
            <a:r>
              <a:rPr lang="en-US" sz="2800" dirty="0"/>
              <a:t>.</a:t>
            </a:r>
          </a:p>
          <a:p>
            <a:pPr marL="0" indent="0">
              <a:buNone/>
            </a:pPr>
            <a:r>
              <a:rPr lang="en-US" sz="2800" dirty="0"/>
              <a:t>This data is currently stored in a </a:t>
            </a:r>
            <a:r>
              <a:rPr lang="en-US" sz="2800" b="1" u="sng" dirty="0"/>
              <a:t>SQL Server table</a:t>
            </a:r>
            <a:r>
              <a:rPr lang="en-US" sz="2800" dirty="0"/>
              <a:t>.</a:t>
            </a:r>
          </a:p>
        </p:txBody>
      </p:sp>
    </p:spTree>
    <p:extLst>
      <p:ext uri="{BB962C8B-B14F-4D97-AF65-F5344CB8AC3E}">
        <p14:creationId xmlns:p14="http://schemas.microsoft.com/office/powerpoint/2010/main" val="2639183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Why Cognitive Services?</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a:xfrm>
            <a:off x="1261872" y="1325562"/>
            <a:ext cx="8595360" cy="5532438"/>
          </a:xfrm>
        </p:spPr>
        <p:txBody>
          <a:bodyPr anchor="ctr">
            <a:normAutofit fontScale="92500" lnSpcReduction="20000"/>
          </a:bodyPr>
          <a:lstStyle/>
          <a:p>
            <a:pPr marL="0" indent="0">
              <a:buNone/>
            </a:pPr>
            <a:r>
              <a:rPr lang="en-US" sz="2800" b="1" u="sng" dirty="0"/>
              <a:t>website</a:t>
            </a:r>
          </a:p>
          <a:p>
            <a:pPr marL="0" indent="0">
              <a:buNone/>
            </a:pPr>
            <a:r>
              <a:rPr lang="en-US" sz="2800" b="1" u="sng" dirty="0"/>
              <a:t>SQL Server table</a:t>
            </a:r>
          </a:p>
          <a:p>
            <a:pPr marL="274320" lvl="1" indent="0">
              <a:spcBef>
                <a:spcPts val="1400"/>
              </a:spcBef>
              <a:spcAft>
                <a:spcPts val="200"/>
              </a:spcAft>
              <a:buNone/>
            </a:pPr>
            <a:r>
              <a:rPr lang="en-US" sz="2800" dirty="0"/>
              <a:t>Easily Accessible as Azure APIs</a:t>
            </a:r>
          </a:p>
          <a:p>
            <a:pPr marL="0" indent="0">
              <a:buNone/>
            </a:pPr>
            <a:endParaRPr lang="en-US" sz="200" dirty="0"/>
          </a:p>
          <a:p>
            <a:pPr marL="0" indent="0">
              <a:buNone/>
            </a:pPr>
            <a:r>
              <a:rPr lang="en-US" sz="2800" b="1" u="sng" dirty="0"/>
              <a:t>find out which types of customers and/or orders</a:t>
            </a:r>
            <a:endParaRPr lang="en-US" sz="2800" dirty="0"/>
          </a:p>
          <a:p>
            <a:pPr marL="0" indent="0">
              <a:buNone/>
            </a:pPr>
            <a:r>
              <a:rPr lang="en-US" sz="2800" b="1" u="sng" dirty="0"/>
              <a:t>negative feedback</a:t>
            </a:r>
          </a:p>
          <a:p>
            <a:pPr marL="274320" lvl="1" indent="0">
              <a:spcBef>
                <a:spcPts val="1400"/>
              </a:spcBef>
              <a:spcAft>
                <a:spcPts val="200"/>
              </a:spcAft>
              <a:buNone/>
            </a:pPr>
            <a:r>
              <a:rPr lang="en-US" sz="2800" dirty="0"/>
              <a:t>Pre-Built Algorithms Do Not Require Data or Training</a:t>
            </a:r>
          </a:p>
          <a:p>
            <a:pPr marL="0" indent="0">
              <a:buNone/>
            </a:pPr>
            <a:endParaRPr lang="en-US" sz="100" dirty="0"/>
          </a:p>
          <a:p>
            <a:pPr marL="0" indent="0">
              <a:buNone/>
            </a:pPr>
            <a:r>
              <a:rPr lang="en-US" sz="2800" dirty="0"/>
              <a:t>Quick Implementation Timeframe</a:t>
            </a:r>
          </a:p>
          <a:p>
            <a:pPr marL="0" indent="0">
              <a:buNone/>
            </a:pPr>
            <a:r>
              <a:rPr lang="en-US" sz="2800" dirty="0"/>
              <a:t>Low Cost of Ownership</a:t>
            </a:r>
          </a:p>
          <a:p>
            <a:pPr marL="0" indent="0">
              <a:buNone/>
            </a:pPr>
            <a:r>
              <a:rPr lang="en-US" sz="2800" dirty="0"/>
              <a:t>As Needs Grow, Skillset is Widely Available in the Market</a:t>
            </a:r>
          </a:p>
        </p:txBody>
      </p:sp>
    </p:spTree>
    <p:extLst>
      <p:ext uri="{BB962C8B-B14F-4D97-AF65-F5344CB8AC3E}">
        <p14:creationId xmlns:p14="http://schemas.microsoft.com/office/powerpoint/2010/main" val="71361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F008-211E-4D51-BEF9-9441EC71C9CF}"/>
              </a:ext>
            </a:extLst>
          </p:cNvPr>
          <p:cNvSpPr>
            <a:spLocks noGrp="1"/>
          </p:cNvSpPr>
          <p:nvPr>
            <p:ph type="title"/>
          </p:nvPr>
        </p:nvSpPr>
        <p:spPr>
          <a:xfrm>
            <a:off x="1261872" y="758952"/>
            <a:ext cx="9418320" cy="4041648"/>
          </a:xfrm>
        </p:spPr>
        <p:txBody>
          <a:bodyPr/>
          <a:lstStyle/>
          <a:p>
            <a:r>
              <a:rPr lang="en-US" dirty="0"/>
              <a:t>Azure Machine Learning Studio</a:t>
            </a:r>
          </a:p>
        </p:txBody>
      </p:sp>
      <p:sp>
        <p:nvSpPr>
          <p:cNvPr id="3" name="Text Placeholder 2">
            <a:extLst>
              <a:ext uri="{FF2B5EF4-FFF2-40B4-BE49-F238E27FC236}">
                <a16:creationId xmlns:a16="http://schemas.microsoft.com/office/drawing/2014/main" id="{EE656506-62BB-4459-ABDA-4CDE054B1B2A}"/>
              </a:ext>
            </a:extLst>
          </p:cNvPr>
          <p:cNvSpPr>
            <a:spLocks noGrp="1"/>
          </p:cNvSpPr>
          <p:nvPr>
            <p:ph type="body" idx="1"/>
          </p:nvPr>
        </p:nvSpPr>
        <p:spPr/>
        <p:txBody>
          <a:bodyPr/>
          <a:lstStyle/>
          <a:p>
            <a:r>
              <a:rPr lang="en-US" dirty="0"/>
              <a:t>Data Science Made Easy</a:t>
            </a:r>
          </a:p>
        </p:txBody>
      </p:sp>
    </p:spTree>
    <p:extLst>
      <p:ext uri="{BB962C8B-B14F-4D97-AF65-F5344CB8AC3E}">
        <p14:creationId xmlns:p14="http://schemas.microsoft.com/office/powerpoint/2010/main" val="180303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B7EAE27-AA19-42D3-B21C-F357F67E6562}"/>
              </a:ext>
            </a:extLst>
          </p:cNvPr>
          <p:cNvGrpSpPr/>
          <p:nvPr/>
        </p:nvGrpSpPr>
        <p:grpSpPr>
          <a:xfrm>
            <a:off x="329154" y="1377323"/>
            <a:ext cx="4124325" cy="4329309"/>
            <a:chOff x="762733" y="928491"/>
            <a:chExt cx="4124325" cy="4329309"/>
          </a:xfrm>
        </p:grpSpPr>
        <p:pic>
          <p:nvPicPr>
            <p:cNvPr id="4" name="Picture 3">
              <a:extLst>
                <a:ext uri="{FF2B5EF4-FFF2-40B4-BE49-F238E27FC236}">
                  <a16:creationId xmlns:a16="http://schemas.microsoft.com/office/drawing/2014/main" id="{AC964FBF-39DC-4C19-ADE5-A078323DA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733" y="928491"/>
              <a:ext cx="4124325" cy="2740098"/>
            </a:xfrm>
            <a:prstGeom prst="rect">
              <a:avLst/>
            </a:prstGeom>
          </p:spPr>
        </p:pic>
        <p:sp>
          <p:nvSpPr>
            <p:cNvPr id="5" name="Subtitle 2">
              <a:extLst>
                <a:ext uri="{FF2B5EF4-FFF2-40B4-BE49-F238E27FC236}">
                  <a16:creationId xmlns:a16="http://schemas.microsoft.com/office/drawing/2014/main" id="{66E5D0D4-F2CB-4C7A-A17E-F7B24B53670A}"/>
                </a:ext>
              </a:extLst>
            </p:cNvPr>
            <p:cNvSpPr txBox="1">
              <a:spLocks/>
            </p:cNvSpPr>
            <p:nvPr/>
          </p:nvSpPr>
          <p:spPr>
            <a:xfrm>
              <a:off x="762733" y="3821350"/>
              <a:ext cx="4124325" cy="143645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dirty="0"/>
                <a:t>Brad Llewellyn</a:t>
              </a:r>
            </a:p>
            <a:p>
              <a:pPr marL="0" indent="0" algn="ctr">
                <a:buNone/>
              </a:pPr>
              <a:r>
                <a:rPr lang="en-US" dirty="0"/>
                <a:t>Data Analytics Architect</a:t>
              </a:r>
            </a:p>
            <a:p>
              <a:pPr marL="0" indent="0" algn="ctr">
                <a:buNone/>
              </a:pPr>
              <a:r>
                <a:rPr lang="en-US" dirty="0"/>
                <a:t>Microsoft</a:t>
              </a:r>
            </a:p>
          </p:txBody>
        </p:sp>
      </p:grpSp>
      <p:grpSp>
        <p:nvGrpSpPr>
          <p:cNvPr id="27" name="Group 26">
            <a:extLst>
              <a:ext uri="{FF2B5EF4-FFF2-40B4-BE49-F238E27FC236}">
                <a16:creationId xmlns:a16="http://schemas.microsoft.com/office/drawing/2014/main" id="{158E53B1-A01B-4A20-B1E9-2CE086E20A04}"/>
              </a:ext>
            </a:extLst>
          </p:cNvPr>
          <p:cNvGrpSpPr/>
          <p:nvPr/>
        </p:nvGrpSpPr>
        <p:grpSpPr>
          <a:xfrm>
            <a:off x="5001798" y="318420"/>
            <a:ext cx="6126481" cy="6221159"/>
            <a:chOff x="6190518" y="46658"/>
            <a:chExt cx="6221731" cy="6221159"/>
          </a:xfrm>
        </p:grpSpPr>
        <p:pic>
          <p:nvPicPr>
            <p:cNvPr id="19" name="Graphic 7" descr="Ribbon">
              <a:extLst>
                <a:ext uri="{FF2B5EF4-FFF2-40B4-BE49-F238E27FC236}">
                  <a16:creationId xmlns:a16="http://schemas.microsoft.com/office/drawing/2014/main" id="{D0DE4A81-EB28-46F0-A3B8-DA3555BF3C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0519" y="1119707"/>
              <a:ext cx="914400" cy="914400"/>
            </a:xfrm>
            <a:prstGeom prst="rect">
              <a:avLst/>
            </a:prstGeom>
          </p:spPr>
        </p:pic>
        <p:pic>
          <p:nvPicPr>
            <p:cNvPr id="20" name="Graphic 9" descr="Document">
              <a:extLst>
                <a:ext uri="{FF2B5EF4-FFF2-40B4-BE49-F238E27FC236}">
                  <a16:creationId xmlns:a16="http://schemas.microsoft.com/office/drawing/2014/main" id="{C6C95791-686F-4DFE-9732-49C304E4A0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0519" y="2814690"/>
              <a:ext cx="914400" cy="914400"/>
            </a:xfrm>
            <a:prstGeom prst="rect">
              <a:avLst/>
            </a:prstGeom>
          </p:spPr>
        </p:pic>
        <p:pic>
          <p:nvPicPr>
            <p:cNvPr id="21" name="Graphic 11" descr="Email">
              <a:extLst>
                <a:ext uri="{FF2B5EF4-FFF2-40B4-BE49-F238E27FC236}">
                  <a16:creationId xmlns:a16="http://schemas.microsoft.com/office/drawing/2014/main" id="{90C0CB96-5011-494E-A486-23100185D5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90518" y="4080915"/>
              <a:ext cx="914400" cy="914400"/>
            </a:xfrm>
            <a:prstGeom prst="rect">
              <a:avLst/>
            </a:prstGeom>
          </p:spPr>
        </p:pic>
        <p:pic>
          <p:nvPicPr>
            <p:cNvPr id="22" name="Graphic 19" descr="Group">
              <a:extLst>
                <a:ext uri="{FF2B5EF4-FFF2-40B4-BE49-F238E27FC236}">
                  <a16:creationId xmlns:a16="http://schemas.microsoft.com/office/drawing/2014/main" id="{2FB9E670-1C3A-40F0-B130-2F8BC4A384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90518" y="5350487"/>
              <a:ext cx="914400" cy="914400"/>
            </a:xfrm>
            <a:prstGeom prst="rect">
              <a:avLst/>
            </a:prstGeom>
          </p:spPr>
        </p:pic>
        <p:sp>
          <p:nvSpPr>
            <p:cNvPr id="7" name="Subtitle 2">
              <a:extLst>
                <a:ext uri="{FF2B5EF4-FFF2-40B4-BE49-F238E27FC236}">
                  <a16:creationId xmlns:a16="http://schemas.microsoft.com/office/drawing/2014/main" id="{4678B07D-554A-4174-B32D-E7384C09FF50}"/>
                </a:ext>
              </a:extLst>
            </p:cNvPr>
            <p:cNvSpPr txBox="1">
              <a:spLocks/>
            </p:cNvSpPr>
            <p:nvPr/>
          </p:nvSpPr>
          <p:spPr>
            <a:xfrm>
              <a:off x="7104919" y="46658"/>
              <a:ext cx="5303520" cy="2637386"/>
            </a:xfrm>
            <a:prstGeom prst="rect">
              <a:avLst/>
            </a:prstGeom>
          </p:spPr>
          <p:txBody>
            <a:bodyPr anchor="ct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400"/>
                </a:spcBef>
                <a:buNone/>
              </a:pPr>
              <a:r>
                <a:rPr lang="en-US" sz="1500" dirty="0"/>
                <a:t>MCSE: Data Management and Analytics</a:t>
              </a:r>
            </a:p>
            <a:p>
              <a:pPr marL="0" indent="0">
                <a:spcBef>
                  <a:spcPts val="400"/>
                </a:spcBef>
                <a:buNone/>
              </a:pPr>
              <a:r>
                <a:rPr lang="en-US" sz="1500" dirty="0"/>
                <a:t>MCSE: Cloud Platform and Infrastructure</a:t>
              </a:r>
            </a:p>
            <a:p>
              <a:pPr marL="0" indent="0">
                <a:spcBef>
                  <a:spcPts val="400"/>
                </a:spcBef>
                <a:buNone/>
              </a:pPr>
              <a:r>
                <a:rPr lang="en-US" sz="1500" dirty="0"/>
                <a:t>MCSA: Machine Learning</a:t>
              </a:r>
            </a:p>
            <a:p>
              <a:pPr marL="0" indent="0">
                <a:spcBef>
                  <a:spcPts val="400"/>
                </a:spcBef>
                <a:buNone/>
              </a:pPr>
              <a:r>
                <a:rPr lang="en-US" sz="1500" dirty="0"/>
                <a:t>MCSA: SQL 2016 BI Development</a:t>
              </a:r>
            </a:p>
            <a:p>
              <a:pPr marL="0" indent="0">
                <a:spcBef>
                  <a:spcPts val="400"/>
                </a:spcBef>
                <a:buNone/>
              </a:pPr>
              <a:r>
                <a:rPr lang="en-US" sz="1500" dirty="0"/>
                <a:t>MCA: SQL 2016 Database Development</a:t>
              </a:r>
            </a:p>
            <a:p>
              <a:pPr marL="0" indent="0">
                <a:spcBef>
                  <a:spcPts val="400"/>
                </a:spcBef>
                <a:buNone/>
              </a:pPr>
              <a:r>
                <a:rPr lang="en-US" sz="1500" dirty="0"/>
                <a:t>MCSA: SQL Server 2012/2014</a:t>
              </a:r>
            </a:p>
            <a:p>
              <a:pPr marL="0" indent="0">
                <a:spcBef>
                  <a:spcPts val="400"/>
                </a:spcBef>
                <a:buNone/>
              </a:pPr>
              <a:r>
                <a:rPr lang="en-US" sz="1500" dirty="0"/>
                <a:t>MCSA: Cloud Platform</a:t>
              </a:r>
            </a:p>
            <a:p>
              <a:pPr marL="0" indent="0">
                <a:spcBef>
                  <a:spcPts val="400"/>
                </a:spcBef>
                <a:buNone/>
              </a:pPr>
              <a:r>
                <a:rPr lang="en-US" sz="1500" dirty="0"/>
                <a:t>M.S. Statistics: University of South Carolina</a:t>
              </a:r>
            </a:p>
          </p:txBody>
        </p:sp>
        <p:sp>
          <p:nvSpPr>
            <p:cNvPr id="8" name="Subtitle 2">
              <a:extLst>
                <a:ext uri="{FF2B5EF4-FFF2-40B4-BE49-F238E27FC236}">
                  <a16:creationId xmlns:a16="http://schemas.microsoft.com/office/drawing/2014/main" id="{D0CF22A0-B904-46C7-8F5C-37A42FC6F4DA}"/>
                </a:ext>
              </a:extLst>
            </p:cNvPr>
            <p:cNvSpPr txBox="1">
              <a:spLocks/>
            </p:cNvSpPr>
            <p:nvPr/>
          </p:nvSpPr>
          <p:spPr>
            <a:xfrm>
              <a:off x="7108729" y="2814689"/>
              <a:ext cx="5303520" cy="911054"/>
            </a:xfrm>
            <a:prstGeom prst="rect">
              <a:avLst/>
            </a:prstGeom>
          </p:spPr>
          <p:txBody>
            <a:bodyPr anchor="ct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400"/>
                </a:spcBef>
                <a:buNone/>
              </a:pPr>
              <a:r>
                <a:rPr lang="en-US" sz="1500" dirty="0"/>
                <a:t>Analytics Consultant – 6 Years</a:t>
              </a:r>
            </a:p>
            <a:p>
              <a:pPr marL="0" indent="0">
                <a:spcBef>
                  <a:spcPts val="400"/>
                </a:spcBef>
                <a:buNone/>
              </a:pPr>
              <a:r>
                <a:rPr lang="en-US" sz="1500" dirty="0"/>
                <a:t>Microsoft – 1 Month</a:t>
              </a:r>
            </a:p>
          </p:txBody>
        </p:sp>
        <p:sp>
          <p:nvSpPr>
            <p:cNvPr id="9" name="Subtitle 2">
              <a:extLst>
                <a:ext uri="{FF2B5EF4-FFF2-40B4-BE49-F238E27FC236}">
                  <a16:creationId xmlns:a16="http://schemas.microsoft.com/office/drawing/2014/main" id="{0E67FF92-42C8-4431-B682-8D0F5F229D08}"/>
                </a:ext>
              </a:extLst>
            </p:cNvPr>
            <p:cNvSpPr txBox="1">
              <a:spLocks/>
            </p:cNvSpPr>
            <p:nvPr/>
          </p:nvSpPr>
          <p:spPr>
            <a:xfrm>
              <a:off x="7108729" y="3853229"/>
              <a:ext cx="5303520" cy="1369772"/>
            </a:xfrm>
            <a:prstGeom prst="rect">
              <a:avLst/>
            </a:prstGeom>
          </p:spPr>
          <p:txBody>
            <a:bodyPr anchor="ct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400"/>
                </a:spcBef>
                <a:buNone/>
              </a:pPr>
              <a:r>
                <a:rPr lang="en-US" sz="1500" dirty="0"/>
                <a:t>@</a:t>
              </a:r>
              <a:r>
                <a:rPr lang="en-US" sz="1500" dirty="0" err="1"/>
                <a:t>BreakingBI</a:t>
              </a:r>
              <a:endParaRPr lang="en-US" sz="1500" dirty="0"/>
            </a:p>
            <a:p>
              <a:pPr marL="0" indent="0">
                <a:spcBef>
                  <a:spcPts val="400"/>
                </a:spcBef>
                <a:buNone/>
              </a:pPr>
              <a:r>
                <a:rPr lang="en-US" sz="1500" dirty="0">
                  <a:solidFill>
                    <a:srgbClr val="0645AD"/>
                  </a:solidFill>
                  <a:hlinkClick r:id="rId11">
                    <a:extLst>
                      <a:ext uri="{A12FA001-AC4F-418D-AE19-62706E023703}">
                        <ahyp:hlinkClr xmlns:ahyp="http://schemas.microsoft.com/office/drawing/2018/hyperlinkcolor" val="tx"/>
                      </a:ext>
                    </a:extLst>
                  </a:hlinkClick>
                </a:rPr>
                <a:t>https://www.linkedin.com/in/bradllewellyn</a:t>
              </a:r>
              <a:endParaRPr lang="en-US" sz="1500" dirty="0">
                <a:solidFill>
                  <a:srgbClr val="0645AD"/>
                </a:solidFill>
              </a:endParaRPr>
            </a:p>
            <a:p>
              <a:pPr marL="0" indent="0">
                <a:spcBef>
                  <a:spcPts val="400"/>
                </a:spcBef>
                <a:buNone/>
              </a:pPr>
              <a:r>
                <a:rPr lang="en-US" sz="1500" dirty="0">
                  <a:solidFill>
                    <a:srgbClr val="0645AD"/>
                  </a:solidFill>
                  <a:hlinkClick r:id="rId12">
                    <a:extLst>
                      <a:ext uri="{A12FA001-AC4F-418D-AE19-62706E023703}">
                        <ahyp:hlinkClr xmlns:ahyp="http://schemas.microsoft.com/office/drawing/2018/hyperlinkcolor" val="tx"/>
                      </a:ext>
                    </a:extLst>
                  </a:hlinkClick>
                </a:rPr>
                <a:t>http://breaking-bi.blogspot.com</a:t>
              </a:r>
              <a:endParaRPr lang="en-US" sz="1500" dirty="0">
                <a:solidFill>
                  <a:srgbClr val="0645AD"/>
                </a:solidFill>
              </a:endParaRPr>
            </a:p>
            <a:p>
              <a:pPr marL="0" indent="0">
                <a:spcBef>
                  <a:spcPts val="400"/>
                </a:spcBef>
                <a:buNone/>
              </a:pPr>
              <a:r>
                <a:rPr lang="en-US" sz="1500" dirty="0">
                  <a:solidFill>
                    <a:srgbClr val="0645AD"/>
                  </a:solidFill>
                  <a:hlinkClick r:id="rId13">
                    <a:extLst>
                      <a:ext uri="{A12FA001-AC4F-418D-AE19-62706E023703}">
                        <ahyp:hlinkClr xmlns:ahyp="http://schemas.microsoft.com/office/drawing/2018/hyperlinkcolor" val="tx"/>
                      </a:ext>
                    </a:extLst>
                  </a:hlinkClick>
                </a:rPr>
                <a:t>Llewellyn.wb@gmail.com</a:t>
              </a:r>
              <a:endParaRPr lang="en-US" sz="1500" dirty="0">
                <a:solidFill>
                  <a:srgbClr val="0645AD"/>
                </a:solidFill>
              </a:endParaRPr>
            </a:p>
          </p:txBody>
        </p:sp>
        <p:sp>
          <p:nvSpPr>
            <p:cNvPr id="10" name="Subtitle 2">
              <a:extLst>
                <a:ext uri="{FF2B5EF4-FFF2-40B4-BE49-F238E27FC236}">
                  <a16:creationId xmlns:a16="http://schemas.microsoft.com/office/drawing/2014/main" id="{7CB1D0A7-B73C-4B5E-890A-A935ED6B23DD}"/>
                </a:ext>
              </a:extLst>
            </p:cNvPr>
            <p:cNvSpPr txBox="1">
              <a:spLocks/>
            </p:cNvSpPr>
            <p:nvPr/>
          </p:nvSpPr>
          <p:spPr>
            <a:xfrm>
              <a:off x="7104918" y="5353420"/>
              <a:ext cx="5303520" cy="914397"/>
            </a:xfrm>
            <a:prstGeom prst="rect">
              <a:avLst/>
            </a:prstGeom>
          </p:spPr>
          <p:txBody>
            <a:bodyPr anchor="ct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400"/>
                </a:spcBef>
                <a:buNone/>
              </a:pPr>
              <a:r>
                <a:rPr lang="en-US" sz="1500" dirty="0"/>
                <a:t>Organizer – Charlotte BI Group – </a:t>
              </a:r>
              <a:r>
                <a:rPr lang="en-US" sz="1500" dirty="0">
                  <a:solidFill>
                    <a:srgbClr val="0645AD"/>
                  </a:solidFill>
                  <a:hlinkClick r:id="rId14">
                    <a:extLst>
                      <a:ext uri="{A12FA001-AC4F-418D-AE19-62706E023703}">
                        <ahyp:hlinkClr xmlns:ahyp="http://schemas.microsoft.com/office/drawing/2018/hyperlinkcolor" val="tx"/>
                      </a:ext>
                    </a:extLst>
                  </a:hlinkClick>
                </a:rPr>
                <a:t>http://charbigroup.com</a:t>
              </a:r>
              <a:endParaRPr lang="en-US" sz="1500" dirty="0">
                <a:solidFill>
                  <a:srgbClr val="0645AD"/>
                </a:solidFill>
              </a:endParaRPr>
            </a:p>
            <a:p>
              <a:pPr marL="0" indent="0">
                <a:spcBef>
                  <a:spcPts val="400"/>
                </a:spcBef>
                <a:buNone/>
              </a:pPr>
              <a:r>
                <a:rPr lang="en-US" sz="1500" dirty="0"/>
                <a:t>Member and Speaker – PASS – </a:t>
              </a:r>
              <a:r>
                <a:rPr lang="en-US" sz="1500" dirty="0">
                  <a:solidFill>
                    <a:srgbClr val="0645AD"/>
                  </a:solidFill>
                  <a:hlinkClick r:id="rId15">
                    <a:extLst>
                      <a:ext uri="{A12FA001-AC4F-418D-AE19-62706E023703}">
                        <ahyp:hlinkClr xmlns:ahyp="http://schemas.microsoft.com/office/drawing/2018/hyperlinkcolor" val="tx"/>
                      </a:ext>
                    </a:extLst>
                  </a:hlinkClick>
                </a:rPr>
                <a:t>http://www.pass.org</a:t>
              </a:r>
              <a:endParaRPr lang="en-US" sz="1500" dirty="0">
                <a:solidFill>
                  <a:srgbClr val="0645AD"/>
                </a:solidFill>
              </a:endParaRPr>
            </a:p>
          </p:txBody>
        </p:sp>
        <p:cxnSp>
          <p:nvCxnSpPr>
            <p:cNvPr id="11" name="Straight Connector 10">
              <a:extLst>
                <a:ext uri="{FF2B5EF4-FFF2-40B4-BE49-F238E27FC236}">
                  <a16:creationId xmlns:a16="http://schemas.microsoft.com/office/drawing/2014/main" id="{6D791FAC-6B8C-4784-BFC5-4DA9442AD7BC}"/>
                </a:ext>
              </a:extLst>
            </p:cNvPr>
            <p:cNvCxnSpPr>
              <a:cxnSpLocks/>
            </p:cNvCxnSpPr>
            <p:nvPr/>
          </p:nvCxnSpPr>
          <p:spPr>
            <a:xfrm flipV="1">
              <a:off x="6190519" y="2732814"/>
              <a:ext cx="6221730" cy="214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8FE3AD-7855-4176-B49F-5845CA001D2E}"/>
                </a:ext>
              </a:extLst>
            </p:cNvPr>
            <p:cNvCxnSpPr>
              <a:cxnSpLocks/>
            </p:cNvCxnSpPr>
            <p:nvPr/>
          </p:nvCxnSpPr>
          <p:spPr>
            <a:xfrm>
              <a:off x="6190518" y="3789486"/>
              <a:ext cx="62217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91C373C-94E2-44FF-8DD1-F040D2C9F9B5}"/>
                </a:ext>
              </a:extLst>
            </p:cNvPr>
            <p:cNvCxnSpPr>
              <a:cxnSpLocks/>
            </p:cNvCxnSpPr>
            <p:nvPr/>
          </p:nvCxnSpPr>
          <p:spPr>
            <a:xfrm>
              <a:off x="6190519" y="5254375"/>
              <a:ext cx="6217919"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1943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What is Azure Machine Learning Studio?</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a:xfrm>
            <a:off x="1261872" y="1828800"/>
            <a:ext cx="3376514" cy="4351337"/>
          </a:xfrm>
        </p:spPr>
        <p:txBody>
          <a:bodyPr anchor="ctr">
            <a:normAutofit fontScale="92500" lnSpcReduction="20000"/>
          </a:bodyPr>
          <a:lstStyle/>
          <a:p>
            <a:pPr marL="0" indent="0">
              <a:buNone/>
            </a:pPr>
            <a:r>
              <a:rPr lang="en-US" sz="2800" dirty="0"/>
              <a:t>Machine Learning</a:t>
            </a:r>
          </a:p>
          <a:p>
            <a:pPr marL="0" indent="0">
              <a:buNone/>
            </a:pPr>
            <a:endParaRPr lang="en-US" sz="2800" dirty="0"/>
          </a:p>
          <a:p>
            <a:pPr marL="0" indent="0">
              <a:buNone/>
            </a:pPr>
            <a:r>
              <a:rPr lang="en-US" sz="2800" dirty="0"/>
              <a:t>Drag-and-Drop Interface</a:t>
            </a:r>
          </a:p>
          <a:p>
            <a:pPr marL="0" indent="0">
              <a:buNone/>
            </a:pPr>
            <a:endParaRPr lang="en-US" sz="2800" dirty="0"/>
          </a:p>
          <a:p>
            <a:pPr marL="0" indent="0">
              <a:buNone/>
            </a:pPr>
            <a:r>
              <a:rPr lang="en-US" sz="2800" dirty="0"/>
              <a:t>Entirely Cloud SaaS</a:t>
            </a:r>
          </a:p>
          <a:p>
            <a:pPr marL="0" indent="0">
              <a:buNone/>
            </a:pPr>
            <a:endParaRPr lang="en-US" sz="2800" dirty="0"/>
          </a:p>
          <a:p>
            <a:pPr marL="0" indent="0">
              <a:buNone/>
            </a:pPr>
            <a:r>
              <a:rPr lang="en-US" sz="2800" dirty="0"/>
              <a:t>Minimal Data Science Experience Required</a:t>
            </a:r>
            <a:endParaRPr lang="en-US" sz="2600" dirty="0"/>
          </a:p>
        </p:txBody>
      </p:sp>
      <p:pic>
        <p:nvPicPr>
          <p:cNvPr id="5" name="Picture 4" descr="Image result for azure machine learning studio">
            <a:extLst>
              <a:ext uri="{FF2B5EF4-FFF2-40B4-BE49-F238E27FC236}">
                <a16:creationId xmlns:a16="http://schemas.microsoft.com/office/drawing/2014/main" id="{CFA4F338-A483-419C-BD36-8DBDE1669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207" y="1831399"/>
            <a:ext cx="6549590"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053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fontScale="92500" lnSpcReduction="20000"/>
          </a:bodyPr>
          <a:lstStyle/>
          <a:p>
            <a:pPr marL="0" indent="0">
              <a:buNone/>
            </a:pPr>
            <a:r>
              <a:rPr lang="en-US" sz="2800" dirty="0"/>
              <a:t>CBC’s customer churn rate has been steady for the past three years.</a:t>
            </a:r>
          </a:p>
          <a:p>
            <a:pPr marL="0" indent="0">
              <a:buNone/>
            </a:pPr>
            <a:r>
              <a:rPr lang="en-US" sz="2800" dirty="0"/>
              <a:t>The Account Management Team can see this information using their existing set of reports and dashboards in Power BI.</a:t>
            </a:r>
          </a:p>
          <a:p>
            <a:pPr marL="0" indent="0">
              <a:buNone/>
            </a:pPr>
            <a:r>
              <a:rPr lang="en-US" sz="2800" dirty="0"/>
              <a:t>They want to perform “Data Science” to predict when customers are likely to churn.</a:t>
            </a:r>
          </a:p>
          <a:p>
            <a:pPr marL="0" indent="0">
              <a:buNone/>
            </a:pPr>
            <a:r>
              <a:rPr lang="en-US" sz="2800" dirty="0"/>
              <a:t>They will use this information to reach out to these customers and attempt remediation.</a:t>
            </a:r>
          </a:p>
          <a:p>
            <a:pPr marL="0" indent="0">
              <a:buNone/>
            </a:pPr>
            <a:r>
              <a:rPr lang="en-US" sz="2800" dirty="0"/>
              <a:t>This data is currently stored in a SQL Server Data Mart.</a:t>
            </a:r>
          </a:p>
        </p:txBody>
      </p:sp>
    </p:spTree>
    <p:extLst>
      <p:ext uri="{BB962C8B-B14F-4D97-AF65-F5344CB8AC3E}">
        <p14:creationId xmlns:p14="http://schemas.microsoft.com/office/powerpoint/2010/main" val="424468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943522" cy="1325562"/>
          </a:xfrm>
        </p:spPr>
        <p:txBody>
          <a:bodyPr/>
          <a:lstStyle/>
          <a:p>
            <a:r>
              <a:rPr lang="en-US" dirty="0"/>
              <a:t>Does this Solve the Business Problem?</a:t>
            </a:r>
          </a:p>
        </p:txBody>
      </p:sp>
      <p:pic>
        <p:nvPicPr>
          <p:cNvPr id="4" name="Picture 3" descr="Image result for azure machine learning studio">
            <a:extLst>
              <a:ext uri="{FF2B5EF4-FFF2-40B4-BE49-F238E27FC236}">
                <a16:creationId xmlns:a16="http://schemas.microsoft.com/office/drawing/2014/main" id="{7A215F06-986A-4DDB-933F-B330E81E6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765" y="1523664"/>
            <a:ext cx="7598470" cy="5048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536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fontScale="92500" lnSpcReduction="20000"/>
          </a:bodyPr>
          <a:lstStyle/>
          <a:p>
            <a:pPr marL="0" indent="0">
              <a:buNone/>
            </a:pPr>
            <a:r>
              <a:rPr lang="en-US" sz="2800" dirty="0"/>
              <a:t>CBC’s customer churn rate has been steady for the past three years.</a:t>
            </a:r>
          </a:p>
          <a:p>
            <a:pPr marL="0" indent="0">
              <a:buNone/>
            </a:pPr>
            <a:r>
              <a:rPr lang="en-US" sz="2800" dirty="0"/>
              <a:t>The Account Management Team can see this information using their existing set of reports and dashboards in Power BI.</a:t>
            </a:r>
          </a:p>
          <a:p>
            <a:pPr marL="0" indent="0">
              <a:buNone/>
            </a:pPr>
            <a:r>
              <a:rPr lang="en-US" sz="2800" dirty="0"/>
              <a:t>They want to perform “Data Science” to predict when customers are likely to churn.</a:t>
            </a:r>
          </a:p>
          <a:p>
            <a:pPr marL="0" indent="0">
              <a:buNone/>
            </a:pPr>
            <a:r>
              <a:rPr lang="en-US" sz="2800" dirty="0"/>
              <a:t>They will use this information to reach out to these customers and attempt remediation.</a:t>
            </a:r>
          </a:p>
          <a:p>
            <a:pPr marL="0" indent="0">
              <a:buNone/>
            </a:pPr>
            <a:r>
              <a:rPr lang="en-US" sz="2800" dirty="0"/>
              <a:t>This data is currently stored in a SQL Server Data Mart.</a:t>
            </a:r>
          </a:p>
        </p:txBody>
      </p:sp>
    </p:spTree>
    <p:extLst>
      <p:ext uri="{BB962C8B-B14F-4D97-AF65-F5344CB8AC3E}">
        <p14:creationId xmlns:p14="http://schemas.microsoft.com/office/powerpoint/2010/main" val="3235064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fontScale="92500" lnSpcReduction="20000"/>
          </a:bodyPr>
          <a:lstStyle/>
          <a:p>
            <a:pPr marL="0" indent="0">
              <a:buNone/>
            </a:pPr>
            <a:r>
              <a:rPr lang="en-US" sz="2800" dirty="0"/>
              <a:t>CBC’s customer churn rate has been steady for the past three years.</a:t>
            </a:r>
          </a:p>
          <a:p>
            <a:pPr marL="0" indent="0">
              <a:buNone/>
            </a:pPr>
            <a:r>
              <a:rPr lang="en-US" sz="2800" dirty="0"/>
              <a:t>The Account Management Team can see this information using their </a:t>
            </a:r>
            <a:r>
              <a:rPr lang="en-US" sz="2800" b="1" u="sng" dirty="0"/>
              <a:t>existing set of reports and dashboards in Power BI</a:t>
            </a:r>
            <a:r>
              <a:rPr lang="en-US" sz="2800" dirty="0"/>
              <a:t>.</a:t>
            </a:r>
          </a:p>
          <a:p>
            <a:pPr marL="0" indent="0">
              <a:buNone/>
            </a:pPr>
            <a:r>
              <a:rPr lang="en-US" sz="2800" dirty="0"/>
              <a:t>They want to perform “Data Science” to predict when customers are likely to churn.</a:t>
            </a:r>
          </a:p>
          <a:p>
            <a:pPr marL="0" indent="0">
              <a:buNone/>
            </a:pPr>
            <a:r>
              <a:rPr lang="en-US" sz="2800" dirty="0"/>
              <a:t>They will use this information to reach out to these customers and attempt remediation.</a:t>
            </a:r>
          </a:p>
          <a:p>
            <a:pPr marL="0" indent="0">
              <a:buNone/>
            </a:pPr>
            <a:r>
              <a:rPr lang="en-US" sz="2800" dirty="0"/>
              <a:t>This data is currently stored in a SQL Server Data Mart.</a:t>
            </a:r>
          </a:p>
        </p:txBody>
      </p:sp>
    </p:spTree>
    <p:extLst>
      <p:ext uri="{BB962C8B-B14F-4D97-AF65-F5344CB8AC3E}">
        <p14:creationId xmlns:p14="http://schemas.microsoft.com/office/powerpoint/2010/main" val="2313246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fontScale="92500" lnSpcReduction="20000"/>
          </a:bodyPr>
          <a:lstStyle/>
          <a:p>
            <a:pPr marL="0" indent="0">
              <a:buNone/>
            </a:pPr>
            <a:r>
              <a:rPr lang="en-US" sz="2800" dirty="0"/>
              <a:t>CBC’s customer churn rate has been steady for the past three years.</a:t>
            </a:r>
          </a:p>
          <a:p>
            <a:pPr marL="0" indent="0">
              <a:buNone/>
            </a:pPr>
            <a:r>
              <a:rPr lang="en-US" sz="2800" dirty="0"/>
              <a:t>The Account Management Team can see this information using their </a:t>
            </a:r>
            <a:r>
              <a:rPr lang="en-US" sz="2800" b="1" u="sng" dirty="0"/>
              <a:t>existing set of reports and dashboards in Power BI</a:t>
            </a:r>
            <a:r>
              <a:rPr lang="en-US" sz="2800" dirty="0"/>
              <a:t>.</a:t>
            </a:r>
          </a:p>
          <a:p>
            <a:pPr marL="0" indent="0">
              <a:buNone/>
            </a:pPr>
            <a:r>
              <a:rPr lang="en-US" sz="2800" dirty="0"/>
              <a:t>They want to perform “Data Science” to </a:t>
            </a:r>
            <a:r>
              <a:rPr lang="en-US" sz="2800" b="1" u="sng" dirty="0"/>
              <a:t>predict when customers are likely to churn</a:t>
            </a:r>
            <a:r>
              <a:rPr lang="en-US" sz="2800" dirty="0"/>
              <a:t>.</a:t>
            </a:r>
          </a:p>
          <a:p>
            <a:pPr marL="0" indent="0">
              <a:buNone/>
            </a:pPr>
            <a:r>
              <a:rPr lang="en-US" sz="2800" dirty="0"/>
              <a:t>They will use this information to reach out to these customers and attempt remediation.</a:t>
            </a:r>
          </a:p>
          <a:p>
            <a:pPr marL="0" indent="0">
              <a:buNone/>
            </a:pPr>
            <a:r>
              <a:rPr lang="en-US" sz="2800" dirty="0"/>
              <a:t>This data is currently stored in a SQL Server Data Mart.</a:t>
            </a:r>
          </a:p>
        </p:txBody>
      </p:sp>
    </p:spTree>
    <p:extLst>
      <p:ext uri="{BB962C8B-B14F-4D97-AF65-F5344CB8AC3E}">
        <p14:creationId xmlns:p14="http://schemas.microsoft.com/office/powerpoint/2010/main" val="1980955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fontScale="92500" lnSpcReduction="20000"/>
          </a:bodyPr>
          <a:lstStyle/>
          <a:p>
            <a:pPr marL="0" indent="0">
              <a:buNone/>
            </a:pPr>
            <a:r>
              <a:rPr lang="en-US" sz="2800" dirty="0"/>
              <a:t>CBC’s customer churn rate has been steady for the past three years.</a:t>
            </a:r>
          </a:p>
          <a:p>
            <a:pPr marL="0" indent="0">
              <a:buNone/>
            </a:pPr>
            <a:r>
              <a:rPr lang="en-US" sz="2800" dirty="0"/>
              <a:t>The Account Management Team can see this information using their </a:t>
            </a:r>
            <a:r>
              <a:rPr lang="en-US" sz="2800" b="1" u="sng" dirty="0"/>
              <a:t>existing set of reports and dashboards in Power BI</a:t>
            </a:r>
            <a:r>
              <a:rPr lang="en-US" sz="2800" dirty="0"/>
              <a:t>.</a:t>
            </a:r>
          </a:p>
          <a:p>
            <a:pPr marL="0" indent="0">
              <a:buNone/>
            </a:pPr>
            <a:r>
              <a:rPr lang="en-US" sz="2800" dirty="0"/>
              <a:t>They want to perform “Data Science” to </a:t>
            </a:r>
            <a:r>
              <a:rPr lang="en-US" sz="2800" b="1" u="sng" dirty="0"/>
              <a:t>predict when customers are likely to churn</a:t>
            </a:r>
            <a:r>
              <a:rPr lang="en-US" sz="2800" dirty="0"/>
              <a:t>.</a:t>
            </a:r>
          </a:p>
          <a:p>
            <a:pPr marL="0" indent="0">
              <a:buNone/>
            </a:pPr>
            <a:r>
              <a:rPr lang="en-US" sz="2800" dirty="0"/>
              <a:t>They will use this information to </a:t>
            </a:r>
            <a:r>
              <a:rPr lang="en-US" sz="2800" b="1" u="sng" dirty="0"/>
              <a:t>reach out to these customers and attempt remediation</a:t>
            </a:r>
            <a:r>
              <a:rPr lang="en-US" sz="2800" dirty="0"/>
              <a:t>.</a:t>
            </a:r>
          </a:p>
          <a:p>
            <a:pPr marL="0" indent="0">
              <a:buNone/>
            </a:pPr>
            <a:r>
              <a:rPr lang="en-US" sz="2800" dirty="0"/>
              <a:t>This data is currently stored in a SQL Server Data Mart.</a:t>
            </a:r>
          </a:p>
        </p:txBody>
      </p:sp>
    </p:spTree>
    <p:extLst>
      <p:ext uri="{BB962C8B-B14F-4D97-AF65-F5344CB8AC3E}">
        <p14:creationId xmlns:p14="http://schemas.microsoft.com/office/powerpoint/2010/main" val="361218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fontScale="92500" lnSpcReduction="20000"/>
          </a:bodyPr>
          <a:lstStyle/>
          <a:p>
            <a:pPr marL="0" indent="0">
              <a:buNone/>
            </a:pPr>
            <a:r>
              <a:rPr lang="en-US" sz="2800" dirty="0"/>
              <a:t>CBC’s customer churn rate has been steady for the past three years.</a:t>
            </a:r>
          </a:p>
          <a:p>
            <a:pPr marL="0" indent="0">
              <a:buNone/>
            </a:pPr>
            <a:r>
              <a:rPr lang="en-US" sz="2800" dirty="0"/>
              <a:t>The Account Management Team can see this information using their </a:t>
            </a:r>
            <a:r>
              <a:rPr lang="en-US" sz="2800" b="1" u="sng" dirty="0"/>
              <a:t>existing set of reports and dashboards in Power BI</a:t>
            </a:r>
            <a:r>
              <a:rPr lang="en-US" sz="2800" dirty="0"/>
              <a:t>.</a:t>
            </a:r>
          </a:p>
          <a:p>
            <a:pPr marL="0" indent="0">
              <a:buNone/>
            </a:pPr>
            <a:r>
              <a:rPr lang="en-US" sz="2800" dirty="0"/>
              <a:t>They want to perform “Data Science” to </a:t>
            </a:r>
            <a:r>
              <a:rPr lang="en-US" sz="2800" b="1" u="sng" dirty="0"/>
              <a:t>predict when customers are likely to churn</a:t>
            </a:r>
            <a:r>
              <a:rPr lang="en-US" sz="2800" dirty="0"/>
              <a:t>.</a:t>
            </a:r>
          </a:p>
          <a:p>
            <a:pPr marL="0" indent="0">
              <a:buNone/>
            </a:pPr>
            <a:r>
              <a:rPr lang="en-US" sz="2800" dirty="0"/>
              <a:t>They will use this information to </a:t>
            </a:r>
            <a:r>
              <a:rPr lang="en-US" sz="2800" b="1" u="sng" dirty="0"/>
              <a:t>reach out to these customers and attempt remediation</a:t>
            </a:r>
            <a:r>
              <a:rPr lang="en-US" sz="2800" dirty="0"/>
              <a:t>.</a:t>
            </a:r>
          </a:p>
          <a:p>
            <a:pPr marL="0" indent="0">
              <a:buNone/>
            </a:pPr>
            <a:r>
              <a:rPr lang="en-US" sz="2800" dirty="0"/>
              <a:t>This data is currently stored in a </a:t>
            </a:r>
            <a:r>
              <a:rPr lang="en-US" sz="2800" b="1" u="sng" dirty="0"/>
              <a:t>SQL Server Data Mart</a:t>
            </a:r>
            <a:r>
              <a:rPr lang="en-US" sz="2800" dirty="0"/>
              <a:t>.</a:t>
            </a:r>
          </a:p>
        </p:txBody>
      </p:sp>
    </p:spTree>
    <p:extLst>
      <p:ext uri="{BB962C8B-B14F-4D97-AF65-F5344CB8AC3E}">
        <p14:creationId xmlns:p14="http://schemas.microsoft.com/office/powerpoint/2010/main" val="2812015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875520" cy="1325562"/>
          </a:xfrm>
        </p:spPr>
        <p:txBody>
          <a:bodyPr/>
          <a:lstStyle/>
          <a:p>
            <a:r>
              <a:rPr lang="en-US" dirty="0"/>
              <a:t>Why Azure Machine Learning Studio?</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a:xfrm>
            <a:off x="1261872" y="1325562"/>
            <a:ext cx="8595360" cy="5532438"/>
          </a:xfrm>
        </p:spPr>
        <p:txBody>
          <a:bodyPr anchor="ctr">
            <a:noAutofit/>
          </a:bodyPr>
          <a:lstStyle/>
          <a:p>
            <a:pPr marL="0" indent="0">
              <a:buNone/>
            </a:pPr>
            <a:r>
              <a:rPr lang="en-US" sz="2200" b="1" u="sng" dirty="0"/>
              <a:t>existing set of reports and dashboards in Power BI</a:t>
            </a:r>
          </a:p>
          <a:p>
            <a:pPr marL="0" indent="0">
              <a:buNone/>
            </a:pPr>
            <a:r>
              <a:rPr lang="en-US" sz="2200" b="1" u="sng" dirty="0"/>
              <a:t>SQL Server Data Mart</a:t>
            </a:r>
            <a:endParaRPr lang="en-US" sz="2200" dirty="0"/>
          </a:p>
          <a:p>
            <a:pPr marL="274320" lvl="1" indent="0">
              <a:buNone/>
            </a:pPr>
            <a:r>
              <a:rPr lang="en-US" sz="2200" dirty="0"/>
              <a:t>Accessible to Data Professionals with Minimal Machine Learning Experience</a:t>
            </a:r>
          </a:p>
          <a:p>
            <a:pPr marL="274320" lvl="1" indent="0">
              <a:buNone/>
            </a:pPr>
            <a:r>
              <a:rPr lang="en-US" sz="2200" dirty="0"/>
              <a:t>Supports Limited Use of SQL, R and Python</a:t>
            </a:r>
          </a:p>
          <a:p>
            <a:pPr marL="274320" lvl="1" indent="0">
              <a:buNone/>
            </a:pPr>
            <a:r>
              <a:rPr lang="en-US" sz="2200" dirty="0"/>
              <a:t>Easily Deploy and Access Experiments using Azure APIs</a:t>
            </a:r>
          </a:p>
          <a:p>
            <a:pPr marL="0" indent="0">
              <a:buNone/>
            </a:pPr>
            <a:endParaRPr lang="en-US" sz="200" dirty="0"/>
          </a:p>
          <a:p>
            <a:pPr marL="0" indent="0">
              <a:buNone/>
            </a:pPr>
            <a:r>
              <a:rPr lang="en-US" sz="2200" b="1" u="sng" dirty="0"/>
              <a:t>predict when customers are likely to churn</a:t>
            </a:r>
            <a:r>
              <a:rPr lang="en-US" sz="2200" dirty="0"/>
              <a:t>.</a:t>
            </a:r>
          </a:p>
          <a:p>
            <a:pPr marL="0" indent="0">
              <a:buNone/>
            </a:pPr>
            <a:r>
              <a:rPr lang="en-US" sz="2200" b="1" u="sng" dirty="0"/>
              <a:t>reach out to these customers and attempt remediation</a:t>
            </a:r>
          </a:p>
          <a:p>
            <a:pPr marL="274320" lvl="1" indent="0">
              <a:buNone/>
            </a:pPr>
            <a:r>
              <a:rPr lang="en-US" sz="2200" dirty="0"/>
              <a:t>Capable of Creating Targeted Machine Learning Models</a:t>
            </a:r>
          </a:p>
          <a:p>
            <a:pPr marL="0" indent="0">
              <a:buNone/>
            </a:pPr>
            <a:endParaRPr lang="en-US" sz="200" dirty="0"/>
          </a:p>
          <a:p>
            <a:pPr marL="0" indent="0">
              <a:buNone/>
            </a:pPr>
            <a:r>
              <a:rPr lang="en-US" sz="2200" dirty="0"/>
              <a:t>Quick Implementation Timeframe</a:t>
            </a:r>
          </a:p>
          <a:p>
            <a:pPr marL="0" indent="0">
              <a:buNone/>
            </a:pPr>
            <a:r>
              <a:rPr lang="en-US" sz="2200" dirty="0"/>
              <a:t>Low Cost of Ownership</a:t>
            </a:r>
          </a:p>
        </p:txBody>
      </p:sp>
    </p:spTree>
    <p:extLst>
      <p:ext uri="{BB962C8B-B14F-4D97-AF65-F5344CB8AC3E}">
        <p14:creationId xmlns:p14="http://schemas.microsoft.com/office/powerpoint/2010/main" val="411622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F008-211E-4D51-BEF9-9441EC71C9CF}"/>
              </a:ext>
            </a:extLst>
          </p:cNvPr>
          <p:cNvSpPr>
            <a:spLocks noGrp="1"/>
          </p:cNvSpPr>
          <p:nvPr>
            <p:ph type="title"/>
          </p:nvPr>
        </p:nvSpPr>
        <p:spPr>
          <a:xfrm>
            <a:off x="1261872" y="758952"/>
            <a:ext cx="9418320" cy="4041648"/>
          </a:xfrm>
        </p:spPr>
        <p:txBody>
          <a:bodyPr/>
          <a:lstStyle/>
          <a:p>
            <a:r>
              <a:rPr lang="en-US" dirty="0"/>
              <a:t>R, Python and Hadoop</a:t>
            </a:r>
          </a:p>
        </p:txBody>
      </p:sp>
      <p:sp>
        <p:nvSpPr>
          <p:cNvPr id="3" name="Text Placeholder 2">
            <a:extLst>
              <a:ext uri="{FF2B5EF4-FFF2-40B4-BE49-F238E27FC236}">
                <a16:creationId xmlns:a16="http://schemas.microsoft.com/office/drawing/2014/main" id="{EE656506-62BB-4459-ABDA-4CDE054B1B2A}"/>
              </a:ext>
            </a:extLst>
          </p:cNvPr>
          <p:cNvSpPr>
            <a:spLocks noGrp="1"/>
          </p:cNvSpPr>
          <p:nvPr>
            <p:ph type="body" idx="1"/>
          </p:nvPr>
        </p:nvSpPr>
        <p:spPr/>
        <p:txBody>
          <a:bodyPr/>
          <a:lstStyle/>
          <a:p>
            <a:r>
              <a:rPr lang="en-US" dirty="0"/>
              <a:t>Bringing Out the Big Guns</a:t>
            </a:r>
          </a:p>
        </p:txBody>
      </p:sp>
    </p:spTree>
    <p:extLst>
      <p:ext uri="{BB962C8B-B14F-4D97-AF65-F5344CB8AC3E}">
        <p14:creationId xmlns:p14="http://schemas.microsoft.com/office/powerpoint/2010/main" val="73336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BA0BB-A1B9-4B86-9E63-0580397CACA9}"/>
              </a:ext>
            </a:extLst>
          </p:cNvPr>
          <p:cNvSpPr>
            <a:spLocks noGrp="1"/>
          </p:cNvSpPr>
          <p:nvPr>
            <p:ph type="sldNum" sz="quarter" idx="12"/>
          </p:nvPr>
        </p:nvSpPr>
        <p:spPr/>
        <p:txBody>
          <a:bodyPr>
            <a:normAutofit lnSpcReduction="10000"/>
          </a:bodyPr>
          <a:lstStyle/>
          <a:p>
            <a:fld id="{4D851150-C2CA-4955-8565-35F231FFB3CA}" type="slidenum">
              <a:rPr lang="en-US" smtClean="0"/>
              <a:t>4</a:t>
            </a:fld>
            <a:endParaRPr lang="en-US"/>
          </a:p>
        </p:txBody>
      </p:sp>
      <p:sp>
        <p:nvSpPr>
          <p:cNvPr id="4" name="Title 1">
            <a:extLst>
              <a:ext uri="{FF2B5EF4-FFF2-40B4-BE49-F238E27FC236}">
                <a16:creationId xmlns:a16="http://schemas.microsoft.com/office/drawing/2014/main" id="{6998ED11-1172-4C6E-9946-9F0FA743EDC2}"/>
              </a:ext>
            </a:extLst>
          </p:cNvPr>
          <p:cNvSpPr txBox="1">
            <a:spLocks/>
          </p:cNvSpPr>
          <p:nvPr/>
        </p:nvSpPr>
        <p:spPr>
          <a:xfrm>
            <a:off x="0" y="5324832"/>
            <a:ext cx="11292840" cy="153316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kern="1200">
                <a:solidFill>
                  <a:srgbClr val="993300"/>
                </a:solidFill>
                <a:latin typeface="+mj-lt"/>
                <a:ea typeface="+mj-ea"/>
                <a:cs typeface="+mj-cs"/>
              </a:defRPr>
            </a:lvl1pPr>
          </a:lstStyle>
          <a:p>
            <a:r>
              <a:rPr lang="en-US" b="0" dirty="0">
                <a:solidFill>
                  <a:srgbClr val="0645AD"/>
                </a:solidFill>
                <a:hlinkClick r:id="rId2">
                  <a:extLst>
                    <a:ext uri="{A12FA001-AC4F-418D-AE19-62706E023703}">
                      <ahyp:hlinkClr xmlns:ahyp="http://schemas.microsoft.com/office/drawing/2018/hyperlinkcolor" val="tx"/>
                    </a:ext>
                  </a:extLst>
                </a:hlinkClick>
              </a:rPr>
              <a:t>https://www.pass.org</a:t>
            </a:r>
            <a:endParaRPr lang="en-US" b="0" dirty="0">
              <a:solidFill>
                <a:srgbClr val="0645AD"/>
              </a:solidFill>
            </a:endParaRPr>
          </a:p>
        </p:txBody>
      </p:sp>
      <p:pic>
        <p:nvPicPr>
          <p:cNvPr id="6" name="Picture 2" descr="Image result for professional association of sql server">
            <a:extLst>
              <a:ext uri="{FF2B5EF4-FFF2-40B4-BE49-F238E27FC236}">
                <a16:creationId xmlns:a16="http://schemas.microsoft.com/office/drawing/2014/main" id="{41C95300-FBB2-495B-8F1D-787C60E7F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72" y="1685617"/>
            <a:ext cx="3810000" cy="3810000"/>
          </a:xfrm>
          <a:prstGeom prst="rect">
            <a:avLst/>
          </a:prstGeom>
          <a:noFill/>
          <a:extLst/>
        </p:spPr>
      </p:pic>
      <p:pic>
        <p:nvPicPr>
          <p:cNvPr id="1028" name="Picture 4" descr="Image result for pass summit">
            <a:extLst>
              <a:ext uri="{FF2B5EF4-FFF2-40B4-BE49-F238E27FC236}">
                <a16:creationId xmlns:a16="http://schemas.microsoft.com/office/drawing/2014/main" id="{B23759D8-9261-455B-8B37-1CCDC96C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721" y="398051"/>
            <a:ext cx="7402061" cy="12724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ql saturday">
            <a:extLst>
              <a:ext uri="{FF2B5EF4-FFF2-40B4-BE49-F238E27FC236}">
                <a16:creationId xmlns:a16="http://schemas.microsoft.com/office/drawing/2014/main" id="{1222C256-7967-40F5-B6A0-78BA9823E1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5872" y="2039698"/>
            <a:ext cx="6570267" cy="3285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52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What are R and Python?</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a:xfrm>
            <a:off x="1261872" y="1325562"/>
            <a:ext cx="3376514" cy="1755966"/>
          </a:xfrm>
        </p:spPr>
        <p:txBody>
          <a:bodyPr anchor="ctr">
            <a:normAutofit/>
          </a:bodyPr>
          <a:lstStyle/>
          <a:p>
            <a:pPr marL="0" indent="0">
              <a:buNone/>
            </a:pPr>
            <a:r>
              <a:rPr lang="en-US" sz="2600" dirty="0"/>
              <a:t>Common Data Science Programming Languages</a:t>
            </a:r>
          </a:p>
        </p:txBody>
      </p:sp>
      <p:pic>
        <p:nvPicPr>
          <p:cNvPr id="6" name="Picture 5" descr="Image result for R code">
            <a:extLst>
              <a:ext uri="{FF2B5EF4-FFF2-40B4-BE49-F238E27FC236}">
                <a16:creationId xmlns:a16="http://schemas.microsoft.com/office/drawing/2014/main" id="{6D6B27A5-62AA-403F-AF97-F56ABC88A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380" y="1325562"/>
            <a:ext cx="5489749" cy="27784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descr="Image result for python code">
            <a:extLst>
              <a:ext uri="{FF2B5EF4-FFF2-40B4-BE49-F238E27FC236}">
                <a16:creationId xmlns:a16="http://schemas.microsoft.com/office/drawing/2014/main" id="{7BDD1DD0-7F97-4CF7-9F97-560E23992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251" y="3429000"/>
            <a:ext cx="5489749" cy="34247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26C63CD-8C1E-422E-A460-F3C34A4256B3}"/>
              </a:ext>
            </a:extLst>
          </p:cNvPr>
          <p:cNvSpPr/>
          <p:nvPr/>
        </p:nvSpPr>
        <p:spPr>
          <a:xfrm>
            <a:off x="1261872" y="3375923"/>
            <a:ext cx="6096000" cy="3477875"/>
          </a:xfrm>
          <a:prstGeom prst="rect">
            <a:avLst/>
          </a:prstGeom>
        </p:spPr>
        <p:txBody>
          <a:bodyPr>
            <a:spAutoFit/>
          </a:bodyPr>
          <a:lstStyle/>
          <a:p>
            <a:r>
              <a:rPr lang="en-US" sz="2600" dirty="0"/>
              <a:t>Azure Options</a:t>
            </a:r>
          </a:p>
          <a:p>
            <a:pPr marL="274320" lvl="1" indent="0">
              <a:buNone/>
            </a:pPr>
            <a:r>
              <a:rPr lang="en-US" sz="2400" dirty="0"/>
              <a:t>SQL Server</a:t>
            </a:r>
          </a:p>
          <a:p>
            <a:pPr marL="274320" lvl="1" indent="0">
              <a:buNone/>
            </a:pPr>
            <a:r>
              <a:rPr lang="en-US" sz="2400" dirty="0"/>
              <a:t>SQL Database</a:t>
            </a:r>
          </a:p>
          <a:p>
            <a:pPr marL="274320" lvl="1" indent="0">
              <a:buNone/>
            </a:pPr>
            <a:r>
              <a:rPr lang="en-US" sz="2400" dirty="0"/>
              <a:t>Notebooks</a:t>
            </a:r>
          </a:p>
          <a:p>
            <a:pPr marL="274320" lvl="1" indent="0">
              <a:buNone/>
            </a:pPr>
            <a:r>
              <a:rPr lang="en-US" sz="2400" dirty="0"/>
              <a:t>Data Science Virtual Machine</a:t>
            </a:r>
          </a:p>
          <a:p>
            <a:pPr marL="274320" lvl="1" indent="0">
              <a:buNone/>
            </a:pPr>
            <a:r>
              <a:rPr lang="en-US" sz="2400" dirty="0"/>
              <a:t>Machine Learning Services</a:t>
            </a:r>
          </a:p>
          <a:p>
            <a:pPr marL="274320" lvl="1" indent="0">
              <a:buNone/>
            </a:pPr>
            <a:r>
              <a:rPr lang="en-US" sz="2400" dirty="0"/>
              <a:t>Data Lake Analytics</a:t>
            </a:r>
          </a:p>
          <a:p>
            <a:pPr marL="274320" lvl="1" indent="0">
              <a:buNone/>
            </a:pPr>
            <a:r>
              <a:rPr lang="en-US" sz="2400" dirty="0"/>
              <a:t>Databricks</a:t>
            </a:r>
          </a:p>
          <a:p>
            <a:pPr marL="274320" lvl="1" indent="0">
              <a:buNone/>
            </a:pPr>
            <a:r>
              <a:rPr lang="en-US" sz="2400" dirty="0"/>
              <a:t>HDInsight</a:t>
            </a:r>
          </a:p>
        </p:txBody>
      </p:sp>
      <p:pic>
        <p:nvPicPr>
          <p:cNvPr id="9" name="Picture 8">
            <a:extLst>
              <a:ext uri="{FF2B5EF4-FFF2-40B4-BE49-F238E27FC236}">
                <a16:creationId xmlns:a16="http://schemas.microsoft.com/office/drawing/2014/main" id="{6F03E193-01EE-4C0B-AB08-6ABAC19AA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4130" y="5384569"/>
            <a:ext cx="1208736" cy="1208736"/>
          </a:xfrm>
          <a:prstGeom prst="rect">
            <a:avLst/>
          </a:prstGeom>
        </p:spPr>
      </p:pic>
      <p:pic>
        <p:nvPicPr>
          <p:cNvPr id="4098" name="Picture 2" descr="Image result for R">
            <a:extLst>
              <a:ext uri="{FF2B5EF4-FFF2-40B4-BE49-F238E27FC236}">
                <a16:creationId xmlns:a16="http://schemas.microsoft.com/office/drawing/2014/main" id="{8791DEF9-DEFE-40D3-AF10-D838BDB238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2977" y="954859"/>
            <a:ext cx="1501535" cy="116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0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What is Hadoop?</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a:xfrm>
            <a:off x="1261871" y="1325562"/>
            <a:ext cx="4205277" cy="5532438"/>
          </a:xfrm>
        </p:spPr>
        <p:txBody>
          <a:bodyPr anchor="ctr">
            <a:normAutofit/>
          </a:bodyPr>
          <a:lstStyle/>
          <a:p>
            <a:pPr marL="0" indent="0">
              <a:buNone/>
            </a:pPr>
            <a:r>
              <a:rPr lang="en-US" sz="2800" dirty="0"/>
              <a:t>Industry-Standard Open-Source Big Data Ecosystem</a:t>
            </a:r>
          </a:p>
          <a:p>
            <a:pPr marL="0" indent="0">
              <a:buNone/>
            </a:pPr>
            <a:endParaRPr lang="en-US" sz="200" dirty="0"/>
          </a:p>
          <a:p>
            <a:pPr marL="0" indent="0">
              <a:buNone/>
            </a:pPr>
            <a:r>
              <a:rPr lang="en-US" sz="2800" dirty="0"/>
              <a:t>Expertise is Rare and Expensive</a:t>
            </a:r>
          </a:p>
          <a:p>
            <a:pPr marL="0" indent="0">
              <a:buNone/>
            </a:pPr>
            <a:endParaRPr lang="en-US" sz="200" dirty="0"/>
          </a:p>
          <a:p>
            <a:pPr marL="0" indent="0">
              <a:buNone/>
            </a:pPr>
            <a:r>
              <a:rPr lang="en-US" sz="2800" dirty="0"/>
              <a:t>Azure Options</a:t>
            </a:r>
          </a:p>
          <a:p>
            <a:pPr marL="274320" lvl="1" indent="0">
              <a:buNone/>
            </a:pPr>
            <a:r>
              <a:rPr lang="en-US" sz="2600" dirty="0"/>
              <a:t>HDInsight – IaaS/PaaS</a:t>
            </a:r>
          </a:p>
          <a:p>
            <a:pPr marL="274320" lvl="1" indent="0">
              <a:buNone/>
            </a:pPr>
            <a:r>
              <a:rPr lang="en-US" sz="2600" dirty="0"/>
              <a:t>Databricks – PaaS/SaaS</a:t>
            </a:r>
            <a:endParaRPr lang="en-US" sz="2800" dirty="0"/>
          </a:p>
        </p:txBody>
      </p:sp>
      <p:pic>
        <p:nvPicPr>
          <p:cNvPr id="2050" name="Picture 2" descr="Image result for hadoop architecture">
            <a:extLst>
              <a:ext uri="{FF2B5EF4-FFF2-40B4-BE49-F238E27FC236}">
                <a16:creationId xmlns:a16="http://schemas.microsoft.com/office/drawing/2014/main" id="{B389AAD4-CABB-462F-BCD5-D8FB271A0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517" y="1325562"/>
            <a:ext cx="6936604" cy="3578812"/>
          </a:xfrm>
          <a:prstGeom prst="rect">
            <a:avLst/>
          </a:prstGeom>
          <a:solidFill>
            <a:schemeClr val="bg1"/>
          </a:solidFill>
        </p:spPr>
      </p:pic>
      <p:pic>
        <p:nvPicPr>
          <p:cNvPr id="2052" name="Picture 4" descr="Image result for hdinsight">
            <a:extLst>
              <a:ext uri="{FF2B5EF4-FFF2-40B4-BE49-F238E27FC236}">
                <a16:creationId xmlns:a16="http://schemas.microsoft.com/office/drawing/2014/main" id="{48308C4A-4B54-44C4-82BF-6C92B5636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413" y="5137259"/>
            <a:ext cx="1487856" cy="14878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box&#10;&#10;Description automatically generated">
            <a:extLst>
              <a:ext uri="{FF2B5EF4-FFF2-40B4-BE49-F238E27FC236}">
                <a16:creationId xmlns:a16="http://schemas.microsoft.com/office/drawing/2014/main" id="{8C76D65D-2438-4448-A8B8-1C9414D1F1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1071" y="5137259"/>
            <a:ext cx="1496408" cy="1487856"/>
          </a:xfrm>
          <a:prstGeom prst="rect">
            <a:avLst/>
          </a:prstGeom>
        </p:spPr>
      </p:pic>
      <p:pic>
        <p:nvPicPr>
          <p:cNvPr id="2054" name="Picture 6" descr="Image result for hadoop">
            <a:extLst>
              <a:ext uri="{FF2B5EF4-FFF2-40B4-BE49-F238E27FC236}">
                <a16:creationId xmlns:a16="http://schemas.microsoft.com/office/drawing/2014/main" id="{BA7D30D5-CCF7-4046-8A6B-8CCD20779F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1742" y="5137259"/>
            <a:ext cx="1487856" cy="1487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483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online sales system contains 10,000 different products and processes over 1,000,000 orders per day.</a:t>
            </a:r>
          </a:p>
          <a:p>
            <a:pPr marL="0" indent="0">
              <a:buNone/>
            </a:pPr>
            <a:r>
              <a:rPr lang="en-US" sz="2800" dirty="0"/>
              <a:t>The Marketing Team would like to perform “Data Science” to recommend additional products to their customers while they use the online system.</a:t>
            </a:r>
          </a:p>
          <a:p>
            <a:pPr marL="0" indent="0">
              <a:buNone/>
            </a:pPr>
            <a:r>
              <a:rPr lang="en-US" sz="2800" dirty="0"/>
              <a:t>This data is stored in Azure Blob Storage.</a:t>
            </a:r>
          </a:p>
        </p:txBody>
      </p:sp>
    </p:spTree>
    <p:extLst>
      <p:ext uri="{BB962C8B-B14F-4D97-AF65-F5344CB8AC3E}">
        <p14:creationId xmlns:p14="http://schemas.microsoft.com/office/powerpoint/2010/main" val="761375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943522" cy="1325562"/>
          </a:xfrm>
        </p:spPr>
        <p:txBody>
          <a:bodyPr/>
          <a:lstStyle/>
          <a:p>
            <a:r>
              <a:rPr lang="en-US" dirty="0"/>
              <a:t>Does this Solve the Business Problem?</a:t>
            </a:r>
          </a:p>
        </p:txBody>
      </p:sp>
      <p:pic>
        <p:nvPicPr>
          <p:cNvPr id="5" name="Picture 2" descr="Image result for R">
            <a:extLst>
              <a:ext uri="{FF2B5EF4-FFF2-40B4-BE49-F238E27FC236}">
                <a16:creationId xmlns:a16="http://schemas.microsoft.com/office/drawing/2014/main" id="{6A7108B3-271E-4C30-A220-6EA0C20A9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482" y="1862064"/>
            <a:ext cx="2530476" cy="19611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771AE44-8128-4696-854D-0D7CE357C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4293778"/>
            <a:ext cx="1962591" cy="1962591"/>
          </a:xfrm>
          <a:prstGeom prst="rect">
            <a:avLst/>
          </a:prstGeom>
        </p:spPr>
      </p:pic>
      <p:pic>
        <p:nvPicPr>
          <p:cNvPr id="7" name="Picture 4" descr="Image result for hdinsight">
            <a:extLst>
              <a:ext uri="{FF2B5EF4-FFF2-40B4-BE49-F238E27FC236}">
                <a16:creationId xmlns:a16="http://schemas.microsoft.com/office/drawing/2014/main" id="{E862E0D6-B05E-46DC-9F95-BAE89583B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947" y="4293777"/>
            <a:ext cx="1962591" cy="19625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 up of a box&#10;&#10;Description automatically generated">
            <a:extLst>
              <a:ext uri="{FF2B5EF4-FFF2-40B4-BE49-F238E27FC236}">
                <a16:creationId xmlns:a16="http://schemas.microsoft.com/office/drawing/2014/main" id="{51BFB2FF-5F08-4E8D-97AE-01F2BF6129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8743" y="4292374"/>
            <a:ext cx="1973871" cy="1962590"/>
          </a:xfrm>
          <a:prstGeom prst="rect">
            <a:avLst/>
          </a:prstGeom>
        </p:spPr>
      </p:pic>
      <p:pic>
        <p:nvPicPr>
          <p:cNvPr id="9" name="Picture 6" descr="Image result for hadoop">
            <a:extLst>
              <a:ext uri="{FF2B5EF4-FFF2-40B4-BE49-F238E27FC236}">
                <a16:creationId xmlns:a16="http://schemas.microsoft.com/office/drawing/2014/main" id="{24FAF0C4-4AFA-4EEB-BEED-5EC72E8050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3782" y="1860660"/>
            <a:ext cx="1962591" cy="196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789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online sales system contains 10,000 different products and processes over 1,000,000 orders per day.</a:t>
            </a:r>
          </a:p>
          <a:p>
            <a:pPr marL="0" indent="0">
              <a:buNone/>
            </a:pPr>
            <a:r>
              <a:rPr lang="en-US" sz="2800" dirty="0"/>
              <a:t>The Marketing Team would like to perform “Data Science” to recommend additional products to their customers while they use the online system.</a:t>
            </a:r>
          </a:p>
          <a:p>
            <a:pPr marL="0" indent="0">
              <a:buNone/>
            </a:pPr>
            <a:r>
              <a:rPr lang="en-US" sz="2800" dirty="0"/>
              <a:t>This data is stored in Azure Blob Storage.</a:t>
            </a:r>
          </a:p>
        </p:txBody>
      </p:sp>
    </p:spTree>
    <p:extLst>
      <p:ext uri="{BB962C8B-B14F-4D97-AF65-F5344CB8AC3E}">
        <p14:creationId xmlns:p14="http://schemas.microsoft.com/office/powerpoint/2010/main" val="2401184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online sales system contains </a:t>
            </a:r>
            <a:r>
              <a:rPr lang="en-US" sz="2800" b="1" u="sng" dirty="0"/>
              <a:t>10,000 different products</a:t>
            </a:r>
            <a:r>
              <a:rPr lang="en-US" sz="2800" dirty="0"/>
              <a:t> and processes over 1,000,000 orders per day.</a:t>
            </a:r>
          </a:p>
          <a:p>
            <a:pPr marL="0" indent="0">
              <a:buNone/>
            </a:pPr>
            <a:r>
              <a:rPr lang="en-US" sz="2800" dirty="0"/>
              <a:t>The Marketing Team would like to perform “Data Science” to recommend additional products to their customers while they use the online system.</a:t>
            </a:r>
          </a:p>
          <a:p>
            <a:pPr marL="0" indent="0">
              <a:buNone/>
            </a:pPr>
            <a:r>
              <a:rPr lang="en-US" sz="2800" dirty="0"/>
              <a:t>This data is stored in Azure Blob Storage.</a:t>
            </a:r>
          </a:p>
        </p:txBody>
      </p:sp>
    </p:spTree>
    <p:extLst>
      <p:ext uri="{BB962C8B-B14F-4D97-AF65-F5344CB8AC3E}">
        <p14:creationId xmlns:p14="http://schemas.microsoft.com/office/powerpoint/2010/main" val="2975239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online sales system contains </a:t>
            </a:r>
            <a:r>
              <a:rPr lang="en-US" sz="2800" b="1" u="sng" dirty="0"/>
              <a:t>10,000 different products</a:t>
            </a:r>
            <a:r>
              <a:rPr lang="en-US" sz="2800" dirty="0"/>
              <a:t> and processes over </a:t>
            </a:r>
            <a:r>
              <a:rPr lang="en-US" sz="2800" b="1" u="sng" dirty="0"/>
              <a:t>1,000,000 orders per day</a:t>
            </a:r>
            <a:r>
              <a:rPr lang="en-US" sz="2800" dirty="0"/>
              <a:t>.</a:t>
            </a:r>
          </a:p>
          <a:p>
            <a:pPr marL="0" indent="0">
              <a:buNone/>
            </a:pPr>
            <a:r>
              <a:rPr lang="en-US" sz="2800" dirty="0"/>
              <a:t>The Marketing Team would like to perform “Data Science” to recommend additional products to their customers while they use the online system.</a:t>
            </a:r>
          </a:p>
          <a:p>
            <a:pPr marL="0" indent="0">
              <a:buNone/>
            </a:pPr>
            <a:r>
              <a:rPr lang="en-US" sz="2800" dirty="0"/>
              <a:t>This data is stored in Azure Blob Storage.</a:t>
            </a:r>
          </a:p>
        </p:txBody>
      </p:sp>
    </p:spTree>
    <p:extLst>
      <p:ext uri="{BB962C8B-B14F-4D97-AF65-F5344CB8AC3E}">
        <p14:creationId xmlns:p14="http://schemas.microsoft.com/office/powerpoint/2010/main" val="330775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online sales system contains </a:t>
            </a:r>
            <a:r>
              <a:rPr lang="en-US" sz="2800" b="1" u="sng" dirty="0"/>
              <a:t>10,000 different products</a:t>
            </a:r>
            <a:r>
              <a:rPr lang="en-US" sz="2800" dirty="0"/>
              <a:t> and processes over </a:t>
            </a:r>
            <a:r>
              <a:rPr lang="en-US" sz="2800" b="1" u="sng" dirty="0"/>
              <a:t>1,000,000 orders per day</a:t>
            </a:r>
            <a:r>
              <a:rPr lang="en-US" sz="2800" dirty="0"/>
              <a:t>.</a:t>
            </a:r>
          </a:p>
          <a:p>
            <a:pPr marL="0" indent="0">
              <a:buNone/>
            </a:pPr>
            <a:r>
              <a:rPr lang="en-US" sz="2800" dirty="0"/>
              <a:t>The Marketing Team would like to perform “Data Science” to </a:t>
            </a:r>
            <a:r>
              <a:rPr lang="en-US" sz="2800" b="1" u="sng" dirty="0"/>
              <a:t>recommend additional products</a:t>
            </a:r>
            <a:r>
              <a:rPr lang="en-US" sz="2800" dirty="0"/>
              <a:t> to their customers while they use the online system.</a:t>
            </a:r>
          </a:p>
          <a:p>
            <a:pPr marL="0" indent="0">
              <a:buNone/>
            </a:pPr>
            <a:r>
              <a:rPr lang="en-US" sz="2800" dirty="0"/>
              <a:t>This data is stored in Azure Blob Storage.</a:t>
            </a:r>
          </a:p>
        </p:txBody>
      </p:sp>
    </p:spTree>
    <p:extLst>
      <p:ext uri="{BB962C8B-B14F-4D97-AF65-F5344CB8AC3E}">
        <p14:creationId xmlns:p14="http://schemas.microsoft.com/office/powerpoint/2010/main" val="3028264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online sales system contains </a:t>
            </a:r>
            <a:r>
              <a:rPr lang="en-US" sz="2800" b="1" u="sng" dirty="0"/>
              <a:t>10,000 different products</a:t>
            </a:r>
            <a:r>
              <a:rPr lang="en-US" sz="2800" dirty="0"/>
              <a:t> and processes over </a:t>
            </a:r>
            <a:r>
              <a:rPr lang="en-US" sz="2800" b="1" u="sng" dirty="0"/>
              <a:t>1,000,000 orders per day</a:t>
            </a:r>
            <a:r>
              <a:rPr lang="en-US" sz="2800" dirty="0"/>
              <a:t>.</a:t>
            </a:r>
          </a:p>
          <a:p>
            <a:pPr marL="0" indent="0">
              <a:buNone/>
            </a:pPr>
            <a:r>
              <a:rPr lang="en-US" sz="2800" dirty="0"/>
              <a:t>The Marketing Team would like to perform “Data Science” to </a:t>
            </a:r>
            <a:r>
              <a:rPr lang="en-US" sz="2800" b="1" u="sng" dirty="0"/>
              <a:t>recommend additional products</a:t>
            </a:r>
            <a:r>
              <a:rPr lang="en-US" sz="2800" dirty="0"/>
              <a:t> to their customers </a:t>
            </a:r>
            <a:r>
              <a:rPr lang="en-US" sz="2800" b="1" u="sng" dirty="0"/>
              <a:t>while they use the online system</a:t>
            </a:r>
            <a:r>
              <a:rPr lang="en-US" sz="2800" dirty="0"/>
              <a:t>.</a:t>
            </a:r>
          </a:p>
          <a:p>
            <a:pPr marL="0" indent="0">
              <a:buNone/>
            </a:pPr>
            <a:r>
              <a:rPr lang="en-US" sz="2800" dirty="0"/>
              <a:t>This data is stored in Azure Blob Storage.</a:t>
            </a:r>
          </a:p>
        </p:txBody>
      </p:sp>
    </p:spTree>
    <p:extLst>
      <p:ext uri="{BB962C8B-B14F-4D97-AF65-F5344CB8AC3E}">
        <p14:creationId xmlns:p14="http://schemas.microsoft.com/office/powerpoint/2010/main" val="362391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Business Problem</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a:bodyPr>
          <a:lstStyle/>
          <a:p>
            <a:pPr marL="0" indent="0">
              <a:buNone/>
            </a:pPr>
            <a:r>
              <a:rPr lang="en-US" sz="2800" dirty="0"/>
              <a:t>CBC’s online sales system contains </a:t>
            </a:r>
            <a:r>
              <a:rPr lang="en-US" sz="2800" b="1" u="sng" dirty="0"/>
              <a:t>10,000 different products</a:t>
            </a:r>
            <a:r>
              <a:rPr lang="en-US" sz="2800" dirty="0"/>
              <a:t> and processes over </a:t>
            </a:r>
            <a:r>
              <a:rPr lang="en-US" sz="2800" b="1" u="sng" dirty="0"/>
              <a:t>1,000,000 orders per day</a:t>
            </a:r>
            <a:r>
              <a:rPr lang="en-US" sz="2800" dirty="0"/>
              <a:t>.</a:t>
            </a:r>
          </a:p>
          <a:p>
            <a:pPr marL="0" indent="0">
              <a:buNone/>
            </a:pPr>
            <a:r>
              <a:rPr lang="en-US" sz="2800" dirty="0"/>
              <a:t>The Marketing Team would like to perform “Data Science” to </a:t>
            </a:r>
            <a:r>
              <a:rPr lang="en-US" sz="2800" b="1" u="sng" dirty="0"/>
              <a:t>recommend additional products</a:t>
            </a:r>
            <a:r>
              <a:rPr lang="en-US" sz="2800" dirty="0"/>
              <a:t> to their customers </a:t>
            </a:r>
            <a:r>
              <a:rPr lang="en-US" sz="2800" b="1" u="sng" dirty="0"/>
              <a:t>while they use the online system</a:t>
            </a:r>
            <a:r>
              <a:rPr lang="en-US" sz="2800" dirty="0"/>
              <a:t>.</a:t>
            </a:r>
          </a:p>
          <a:p>
            <a:pPr marL="0" indent="0">
              <a:buNone/>
            </a:pPr>
            <a:r>
              <a:rPr lang="en-US" sz="2800" dirty="0"/>
              <a:t>This data is stored in </a:t>
            </a:r>
            <a:r>
              <a:rPr lang="en-US" sz="2800" b="1" u="sng" dirty="0"/>
              <a:t>Azure Blob Storage</a:t>
            </a:r>
            <a:r>
              <a:rPr lang="en-US" sz="2800" dirty="0"/>
              <a:t>.</a:t>
            </a:r>
          </a:p>
        </p:txBody>
      </p:sp>
    </p:spTree>
    <p:extLst>
      <p:ext uri="{BB962C8B-B14F-4D97-AF65-F5344CB8AC3E}">
        <p14:creationId xmlns:p14="http://schemas.microsoft.com/office/powerpoint/2010/main" val="200509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82C33-3297-4E17-A842-D50025E14733}"/>
              </a:ext>
            </a:extLst>
          </p:cNvPr>
          <p:cNvSpPr txBox="1"/>
          <p:nvPr/>
        </p:nvSpPr>
        <p:spPr>
          <a:xfrm>
            <a:off x="603504" y="0"/>
            <a:ext cx="10058400" cy="6857999"/>
          </a:xfrm>
          <a:prstGeom prst="rect">
            <a:avLst/>
          </a:prstGeom>
          <a:noFill/>
        </p:spPr>
        <p:txBody>
          <a:bodyPr wrap="square" rtlCol="0" anchor="ctr">
            <a:noAutofit/>
          </a:bodyPr>
          <a:lstStyle/>
          <a:p>
            <a:pPr algn="ctr"/>
            <a:r>
              <a:rPr lang="en-US" sz="7200" dirty="0"/>
              <a:t>What’s the “Best” Way to Solve the Business Problem?</a:t>
            </a:r>
          </a:p>
        </p:txBody>
      </p:sp>
    </p:spTree>
    <p:extLst>
      <p:ext uri="{BB962C8B-B14F-4D97-AF65-F5344CB8AC3E}">
        <p14:creationId xmlns:p14="http://schemas.microsoft.com/office/powerpoint/2010/main" val="3208809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Why R, Python and Hadoop?</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a:xfrm>
            <a:off x="1261872" y="1325562"/>
            <a:ext cx="8595360" cy="5532438"/>
          </a:xfrm>
        </p:spPr>
        <p:txBody>
          <a:bodyPr anchor="ctr">
            <a:noAutofit/>
          </a:bodyPr>
          <a:lstStyle/>
          <a:p>
            <a:pPr marL="0" indent="0">
              <a:buNone/>
            </a:pPr>
            <a:r>
              <a:rPr lang="en-US" sz="2200" b="1" u="sng" dirty="0"/>
              <a:t>recommend additional products</a:t>
            </a:r>
          </a:p>
          <a:p>
            <a:pPr marL="274320" lvl="1" indent="0">
              <a:spcBef>
                <a:spcPts val="1400"/>
              </a:spcBef>
              <a:spcAft>
                <a:spcPts val="200"/>
              </a:spcAft>
              <a:buNone/>
            </a:pPr>
            <a:r>
              <a:rPr lang="en-US" sz="2200" dirty="0"/>
              <a:t>Almost Every Imaginable Algorithm is Accessible, Including Deep Learning Libraries</a:t>
            </a:r>
          </a:p>
          <a:p>
            <a:pPr marL="0" indent="0">
              <a:buNone/>
            </a:pPr>
            <a:endParaRPr lang="en-US" sz="200" b="1" u="sng" dirty="0"/>
          </a:p>
          <a:p>
            <a:pPr marL="0" indent="0">
              <a:buNone/>
            </a:pPr>
            <a:r>
              <a:rPr lang="en-US" sz="2200" b="1" u="sng" dirty="0"/>
              <a:t>10,000 different products</a:t>
            </a:r>
            <a:endParaRPr lang="en-US" sz="2200" dirty="0"/>
          </a:p>
          <a:p>
            <a:pPr marL="0" indent="0">
              <a:buNone/>
            </a:pPr>
            <a:r>
              <a:rPr lang="en-US" sz="2200" b="1" u="sng" dirty="0"/>
              <a:t>1,000,000 orders per day</a:t>
            </a:r>
            <a:endParaRPr lang="en-US" sz="2200" dirty="0"/>
          </a:p>
          <a:p>
            <a:pPr marL="0" indent="0">
              <a:buNone/>
            </a:pPr>
            <a:r>
              <a:rPr lang="en-US" sz="2200" b="1" u="sng" dirty="0"/>
              <a:t>while they use the online system</a:t>
            </a:r>
            <a:endParaRPr lang="en-US" sz="2200" dirty="0"/>
          </a:p>
          <a:p>
            <a:pPr marL="0" indent="0">
              <a:buNone/>
            </a:pPr>
            <a:r>
              <a:rPr lang="en-US" sz="2200" b="1" u="sng" dirty="0"/>
              <a:t>Azure Blob Storage</a:t>
            </a:r>
          </a:p>
          <a:p>
            <a:pPr marL="274320" lvl="1" indent="0">
              <a:spcBef>
                <a:spcPts val="1400"/>
              </a:spcBef>
              <a:spcAft>
                <a:spcPts val="200"/>
              </a:spcAft>
              <a:buNone/>
            </a:pPr>
            <a:r>
              <a:rPr lang="en-US" sz="2200" dirty="0"/>
              <a:t>Capable of Processing Massive Amounts of Data In Some Configurations</a:t>
            </a:r>
          </a:p>
          <a:p>
            <a:pPr marL="0" indent="0">
              <a:buNone/>
            </a:pPr>
            <a:endParaRPr lang="en-US" sz="200" dirty="0"/>
          </a:p>
          <a:p>
            <a:pPr marL="0" indent="0">
              <a:buNone/>
            </a:pPr>
            <a:r>
              <a:rPr lang="en-US" sz="2200" dirty="0"/>
              <a:t>Single Set of Tools for Data Scientists and Engineers</a:t>
            </a:r>
          </a:p>
          <a:p>
            <a:pPr marL="0" indent="0">
              <a:buNone/>
            </a:pPr>
            <a:r>
              <a:rPr lang="en-US" sz="2200" dirty="0"/>
              <a:t>Availability of Skillset is Rapidly Increasing</a:t>
            </a:r>
          </a:p>
        </p:txBody>
      </p:sp>
    </p:spTree>
    <p:extLst>
      <p:ext uri="{BB962C8B-B14F-4D97-AF65-F5344CB8AC3E}">
        <p14:creationId xmlns:p14="http://schemas.microsoft.com/office/powerpoint/2010/main" val="218793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82C33-3297-4E17-A842-D50025E14733}"/>
              </a:ext>
            </a:extLst>
          </p:cNvPr>
          <p:cNvSpPr txBox="1"/>
          <p:nvPr/>
        </p:nvSpPr>
        <p:spPr>
          <a:xfrm>
            <a:off x="603504" y="0"/>
            <a:ext cx="10058400" cy="6857999"/>
          </a:xfrm>
          <a:prstGeom prst="rect">
            <a:avLst/>
          </a:prstGeom>
          <a:noFill/>
        </p:spPr>
        <p:txBody>
          <a:bodyPr wrap="square" rtlCol="0" anchor="ctr">
            <a:noAutofit/>
          </a:bodyPr>
          <a:lstStyle/>
          <a:p>
            <a:pPr algn="ctr"/>
            <a:r>
              <a:rPr lang="en-US" sz="7200" dirty="0"/>
              <a:t>What’s the Takeaway?</a:t>
            </a:r>
          </a:p>
        </p:txBody>
      </p:sp>
    </p:spTree>
    <p:extLst>
      <p:ext uri="{BB962C8B-B14F-4D97-AF65-F5344CB8AC3E}">
        <p14:creationId xmlns:p14="http://schemas.microsoft.com/office/powerpoint/2010/main" val="1349250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439DA172-3572-4E0A-BFD5-ECCBC1845DC2}"/>
              </a:ext>
            </a:extLst>
          </p:cNvPr>
          <p:cNvSpPr/>
          <p:nvPr/>
        </p:nvSpPr>
        <p:spPr>
          <a:xfrm>
            <a:off x="6168246" y="1482429"/>
            <a:ext cx="3667432" cy="2831995"/>
          </a:xfrm>
          <a:prstGeom prst="roundRect">
            <a:avLst/>
          </a:prstGeom>
          <a:solidFill>
            <a:srgbClr val="353537">
              <a:alpha val="10000"/>
            </a:srgbClr>
          </a:solidFill>
          <a:ln>
            <a:solidFill>
              <a:srgbClr val="3535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B6E946F-1157-4FB9-8BD0-966C8B048615}"/>
              </a:ext>
            </a:extLst>
          </p:cNvPr>
          <p:cNvSpPr/>
          <p:nvPr/>
        </p:nvSpPr>
        <p:spPr>
          <a:xfrm>
            <a:off x="2428568" y="2908251"/>
            <a:ext cx="3667432" cy="2831995"/>
          </a:xfrm>
          <a:prstGeom prst="roundRect">
            <a:avLst/>
          </a:prstGeom>
          <a:solidFill>
            <a:srgbClr val="353537">
              <a:alpha val="10000"/>
            </a:srgbClr>
          </a:solidFill>
          <a:ln>
            <a:solidFill>
              <a:srgbClr val="3535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What’s the Takeaway?</a:t>
            </a:r>
          </a:p>
        </p:txBody>
      </p:sp>
      <p:sp>
        <p:nvSpPr>
          <p:cNvPr id="6" name="Arrow: Up 5">
            <a:extLst>
              <a:ext uri="{FF2B5EF4-FFF2-40B4-BE49-F238E27FC236}">
                <a16:creationId xmlns:a16="http://schemas.microsoft.com/office/drawing/2014/main" id="{3F39ACFE-5234-4F76-802B-74E5842D0F73}"/>
              </a:ext>
            </a:extLst>
          </p:cNvPr>
          <p:cNvSpPr/>
          <p:nvPr/>
        </p:nvSpPr>
        <p:spPr>
          <a:xfrm>
            <a:off x="2081019" y="1325562"/>
            <a:ext cx="275303" cy="4552336"/>
          </a:xfrm>
          <a:prstGeom prst="upArrow">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CD06064-110B-4F5D-9200-FAEBA880199B}"/>
              </a:ext>
            </a:extLst>
          </p:cNvPr>
          <p:cNvSpPr txBox="1"/>
          <p:nvPr/>
        </p:nvSpPr>
        <p:spPr>
          <a:xfrm>
            <a:off x="0" y="2909232"/>
            <a:ext cx="2081019" cy="1384995"/>
          </a:xfrm>
          <a:prstGeom prst="rect">
            <a:avLst/>
          </a:prstGeom>
          <a:noFill/>
        </p:spPr>
        <p:txBody>
          <a:bodyPr wrap="none" rtlCol="0">
            <a:spAutoFit/>
          </a:bodyPr>
          <a:lstStyle/>
          <a:p>
            <a:pPr algn="ctr"/>
            <a:r>
              <a:rPr lang="en-US" sz="2800" dirty="0"/>
              <a:t>Complexity</a:t>
            </a:r>
          </a:p>
          <a:p>
            <a:pPr algn="ctr"/>
            <a:r>
              <a:rPr lang="en-US" sz="2800" dirty="0"/>
              <a:t>of</a:t>
            </a:r>
          </a:p>
          <a:p>
            <a:pPr algn="ctr"/>
            <a:r>
              <a:rPr lang="en-US" sz="2800" dirty="0"/>
              <a:t>Scope</a:t>
            </a:r>
          </a:p>
        </p:txBody>
      </p:sp>
      <p:sp>
        <p:nvSpPr>
          <p:cNvPr id="8" name="Arrow: Up 7">
            <a:extLst>
              <a:ext uri="{FF2B5EF4-FFF2-40B4-BE49-F238E27FC236}">
                <a16:creationId xmlns:a16="http://schemas.microsoft.com/office/drawing/2014/main" id="{A6E9497E-CD46-45F2-B5B9-D4E65EBF2AEE}"/>
              </a:ext>
            </a:extLst>
          </p:cNvPr>
          <p:cNvSpPr/>
          <p:nvPr/>
        </p:nvSpPr>
        <p:spPr>
          <a:xfrm rot="5400000">
            <a:off x="6000133" y="1866317"/>
            <a:ext cx="275303" cy="7946389"/>
          </a:xfrm>
          <a:prstGeom prst="upArrow">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3C1200C-4D4E-4D61-87B5-017568EE619D}"/>
              </a:ext>
            </a:extLst>
          </p:cNvPr>
          <p:cNvSpPr txBox="1"/>
          <p:nvPr/>
        </p:nvSpPr>
        <p:spPr>
          <a:xfrm>
            <a:off x="4512180" y="6015550"/>
            <a:ext cx="3251211" cy="523220"/>
          </a:xfrm>
          <a:prstGeom prst="rect">
            <a:avLst/>
          </a:prstGeom>
          <a:noFill/>
        </p:spPr>
        <p:txBody>
          <a:bodyPr wrap="none" rtlCol="0">
            <a:spAutoFit/>
          </a:bodyPr>
          <a:lstStyle/>
          <a:p>
            <a:pPr algn="ctr"/>
            <a:r>
              <a:rPr lang="en-US" sz="2800" dirty="0"/>
              <a:t>Cost of Ownership</a:t>
            </a:r>
          </a:p>
        </p:txBody>
      </p:sp>
      <p:pic>
        <p:nvPicPr>
          <p:cNvPr id="10" name="Picture 9" descr="Image result for power bi">
            <a:extLst>
              <a:ext uri="{FF2B5EF4-FFF2-40B4-BE49-F238E27FC236}">
                <a16:creationId xmlns:a16="http://schemas.microsoft.com/office/drawing/2014/main" id="{A7F4A005-55DD-4BA2-95A0-AE42B0361BC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747443" y="4522779"/>
            <a:ext cx="1430862" cy="10740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azure cognitive services">
            <a:extLst>
              <a:ext uri="{FF2B5EF4-FFF2-40B4-BE49-F238E27FC236}">
                <a16:creationId xmlns:a16="http://schemas.microsoft.com/office/drawing/2014/main" id="{AF8DBAF0-4539-476E-BCF8-1725556D5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341" y="4211646"/>
            <a:ext cx="1528600" cy="1528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azure machine learning studio">
            <a:extLst>
              <a:ext uri="{FF2B5EF4-FFF2-40B4-BE49-F238E27FC236}">
                <a16:creationId xmlns:a16="http://schemas.microsoft.com/office/drawing/2014/main" id="{93029256-2E04-4F27-98FB-37B179E24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680" y="3231829"/>
            <a:ext cx="2080798" cy="10924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R">
            <a:extLst>
              <a:ext uri="{FF2B5EF4-FFF2-40B4-BE49-F238E27FC236}">
                <a16:creationId xmlns:a16="http://schemas.microsoft.com/office/drawing/2014/main" id="{DA7D2D5E-08CF-44B3-BA40-9A910DC5E28D}"/>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494881" y="1676179"/>
            <a:ext cx="1430181" cy="11083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ython">
            <a:extLst>
              <a:ext uri="{FF2B5EF4-FFF2-40B4-BE49-F238E27FC236}">
                <a16:creationId xmlns:a16="http://schemas.microsoft.com/office/drawing/2014/main" id="{157056E6-F74E-4777-8AD0-ED89353B42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9971" y="2516473"/>
            <a:ext cx="1854262" cy="18542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hdinsight">
            <a:extLst>
              <a:ext uri="{FF2B5EF4-FFF2-40B4-BE49-F238E27FC236}">
                <a16:creationId xmlns:a16="http://schemas.microsoft.com/office/drawing/2014/main" id="{94081BC4-2154-4F79-825A-16CC871011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3244" y="1699246"/>
            <a:ext cx="2051489" cy="1077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1DE26F5-7085-4B84-9398-90EA21306CC3}"/>
              </a:ext>
            </a:extLst>
          </p:cNvPr>
          <p:cNvSpPr txBox="1"/>
          <p:nvPr/>
        </p:nvSpPr>
        <p:spPr>
          <a:xfrm>
            <a:off x="2905360" y="1945015"/>
            <a:ext cx="2545890" cy="954107"/>
          </a:xfrm>
          <a:prstGeom prst="rect">
            <a:avLst/>
          </a:prstGeom>
          <a:noFill/>
        </p:spPr>
        <p:txBody>
          <a:bodyPr wrap="none" rtlCol="0">
            <a:spAutoFit/>
          </a:bodyPr>
          <a:lstStyle/>
          <a:p>
            <a:pPr algn="ctr"/>
            <a:r>
              <a:rPr lang="en-US" sz="2800" dirty="0"/>
              <a:t>Fast, Simple</a:t>
            </a:r>
          </a:p>
          <a:p>
            <a:pPr algn="ctr"/>
            <a:r>
              <a:rPr lang="en-US" sz="2800" dirty="0"/>
              <a:t>Limited Scope</a:t>
            </a:r>
          </a:p>
        </p:txBody>
      </p:sp>
      <p:sp>
        <p:nvSpPr>
          <p:cNvPr id="19" name="TextBox 18">
            <a:extLst>
              <a:ext uri="{FF2B5EF4-FFF2-40B4-BE49-F238E27FC236}">
                <a16:creationId xmlns:a16="http://schemas.microsoft.com/office/drawing/2014/main" id="{0334D97E-A51E-4E21-BCB7-04EF133B3100}"/>
              </a:ext>
            </a:extLst>
          </p:cNvPr>
          <p:cNvSpPr txBox="1"/>
          <p:nvPr/>
        </p:nvSpPr>
        <p:spPr>
          <a:xfrm>
            <a:off x="6516623" y="4337491"/>
            <a:ext cx="2970685" cy="954107"/>
          </a:xfrm>
          <a:prstGeom prst="rect">
            <a:avLst/>
          </a:prstGeom>
          <a:noFill/>
        </p:spPr>
        <p:txBody>
          <a:bodyPr wrap="none" rtlCol="0">
            <a:spAutoFit/>
          </a:bodyPr>
          <a:lstStyle/>
          <a:p>
            <a:pPr algn="ctr"/>
            <a:r>
              <a:rPr lang="en-US" sz="2800" dirty="0"/>
              <a:t>Slower, Complex</a:t>
            </a:r>
          </a:p>
          <a:p>
            <a:pPr algn="ctr"/>
            <a:r>
              <a:rPr lang="en-US" sz="2800" dirty="0"/>
              <a:t>Unlimited Scope</a:t>
            </a:r>
          </a:p>
        </p:txBody>
      </p:sp>
    </p:spTree>
    <p:extLst>
      <p:ext uri="{BB962C8B-B14F-4D97-AF65-F5344CB8AC3E}">
        <p14:creationId xmlns:p14="http://schemas.microsoft.com/office/powerpoint/2010/main" val="238130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82C33-3297-4E17-A842-D50025E14733}"/>
              </a:ext>
            </a:extLst>
          </p:cNvPr>
          <p:cNvSpPr txBox="1"/>
          <p:nvPr/>
        </p:nvSpPr>
        <p:spPr>
          <a:xfrm>
            <a:off x="603504" y="0"/>
            <a:ext cx="10058400" cy="6857999"/>
          </a:xfrm>
          <a:prstGeom prst="rect">
            <a:avLst/>
          </a:prstGeom>
          <a:noFill/>
        </p:spPr>
        <p:txBody>
          <a:bodyPr wrap="square" rtlCol="0" anchor="ctr">
            <a:noAutofit/>
          </a:bodyPr>
          <a:lstStyle/>
          <a:p>
            <a:pPr algn="ctr"/>
            <a:r>
              <a:rPr lang="en-US" sz="7200" dirty="0"/>
              <a:t>What’s the “Best” Way to Solve the Business Problem?</a:t>
            </a:r>
          </a:p>
        </p:txBody>
      </p:sp>
    </p:spTree>
    <p:extLst>
      <p:ext uri="{BB962C8B-B14F-4D97-AF65-F5344CB8AC3E}">
        <p14:creationId xmlns:p14="http://schemas.microsoft.com/office/powerpoint/2010/main" val="2136564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964FBF-39DC-4C19-ADE5-A078323DA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78" y="3800483"/>
            <a:ext cx="4124325" cy="2740098"/>
          </a:xfrm>
          <a:prstGeom prst="rect">
            <a:avLst/>
          </a:prstGeom>
        </p:spPr>
      </p:pic>
      <p:pic>
        <p:nvPicPr>
          <p:cNvPr id="2050" name="Picture 2" descr="Image result for thank you">
            <a:extLst>
              <a:ext uri="{FF2B5EF4-FFF2-40B4-BE49-F238E27FC236}">
                <a16:creationId xmlns:a16="http://schemas.microsoft.com/office/drawing/2014/main" id="{AF2CE0D9-529B-42C5-843E-06F2C25DE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24" y="471278"/>
            <a:ext cx="4437952" cy="29577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D6D5BF-3F7D-49C9-8F3D-EF371A4D04F8}"/>
              </a:ext>
            </a:extLst>
          </p:cNvPr>
          <p:cNvSpPr txBox="1"/>
          <p:nvPr/>
        </p:nvSpPr>
        <p:spPr>
          <a:xfrm>
            <a:off x="6163056" y="4027072"/>
            <a:ext cx="4708340" cy="2513509"/>
          </a:xfrm>
          <a:prstGeom prst="rect">
            <a:avLst/>
          </a:prstGeom>
          <a:noFill/>
        </p:spPr>
        <p:txBody>
          <a:bodyPr wrap="none" rtlCol="0">
            <a:spAutoFit/>
          </a:bodyPr>
          <a:lstStyle/>
          <a:p>
            <a:r>
              <a:rPr lang="en-US" dirty="0"/>
              <a:t>Brad Llewellyn</a:t>
            </a:r>
          </a:p>
          <a:p>
            <a:r>
              <a:rPr lang="en-US" dirty="0"/>
              <a:t>Data Analytics Architect</a:t>
            </a:r>
          </a:p>
          <a:p>
            <a:r>
              <a:rPr lang="en-US" dirty="0"/>
              <a:t>Microsoft</a:t>
            </a:r>
          </a:p>
          <a:p>
            <a:endParaRPr lang="en-US" dirty="0"/>
          </a:p>
          <a:p>
            <a:pPr>
              <a:spcBef>
                <a:spcPts val="400"/>
              </a:spcBef>
            </a:pPr>
            <a:r>
              <a:rPr lang="en-US" dirty="0"/>
              <a:t>@</a:t>
            </a:r>
            <a:r>
              <a:rPr lang="en-US" dirty="0" err="1"/>
              <a:t>BreakingBI</a:t>
            </a:r>
            <a:endParaRPr lang="en-US" dirty="0"/>
          </a:p>
          <a:p>
            <a:pPr>
              <a:spcBef>
                <a:spcPts val="400"/>
              </a:spcBef>
            </a:pPr>
            <a:r>
              <a:rPr lang="en-US" dirty="0">
                <a:solidFill>
                  <a:srgbClr val="0645AD"/>
                </a:solidFill>
                <a:hlinkClick r:id="rId4">
                  <a:extLst>
                    <a:ext uri="{A12FA001-AC4F-418D-AE19-62706E023703}">
                      <ahyp:hlinkClr xmlns:ahyp="http://schemas.microsoft.com/office/drawing/2018/hyperlinkcolor" val="tx"/>
                    </a:ext>
                  </a:extLst>
                </a:hlinkClick>
              </a:rPr>
              <a:t>https://www.linkedin.com/in/bradllewellyn</a:t>
            </a:r>
            <a:endParaRPr lang="en-US" dirty="0">
              <a:solidFill>
                <a:srgbClr val="0645AD"/>
              </a:solidFill>
            </a:endParaRPr>
          </a:p>
          <a:p>
            <a:pPr>
              <a:spcBef>
                <a:spcPts val="400"/>
              </a:spcBef>
            </a:pPr>
            <a:r>
              <a:rPr lang="en-US" dirty="0">
                <a:solidFill>
                  <a:srgbClr val="0645AD"/>
                </a:solidFill>
                <a:hlinkClick r:id="rId5">
                  <a:extLst>
                    <a:ext uri="{A12FA001-AC4F-418D-AE19-62706E023703}">
                      <ahyp:hlinkClr xmlns:ahyp="http://schemas.microsoft.com/office/drawing/2018/hyperlinkcolor" val="tx"/>
                    </a:ext>
                  </a:extLst>
                </a:hlinkClick>
              </a:rPr>
              <a:t>http://breaking-bi.blogspot.com</a:t>
            </a:r>
            <a:endParaRPr lang="en-US" dirty="0">
              <a:solidFill>
                <a:srgbClr val="0645AD"/>
              </a:solidFill>
            </a:endParaRPr>
          </a:p>
          <a:p>
            <a:pPr>
              <a:spcBef>
                <a:spcPts val="400"/>
              </a:spcBef>
            </a:pPr>
            <a:r>
              <a:rPr lang="en-US" dirty="0">
                <a:solidFill>
                  <a:srgbClr val="0645AD"/>
                </a:solidFill>
                <a:hlinkClick r:id="rId6">
                  <a:extLst>
                    <a:ext uri="{A12FA001-AC4F-418D-AE19-62706E023703}">
                      <ahyp:hlinkClr xmlns:ahyp="http://schemas.microsoft.com/office/drawing/2018/hyperlinkcolor" val="tx"/>
                    </a:ext>
                  </a:extLst>
                </a:hlinkClick>
              </a:rPr>
              <a:t>Llewellyn.wb@gmail.com</a:t>
            </a:r>
            <a:endParaRPr lang="en-US" dirty="0">
              <a:solidFill>
                <a:srgbClr val="0645AD"/>
              </a:solidFill>
            </a:endParaRPr>
          </a:p>
        </p:txBody>
      </p:sp>
    </p:spTree>
    <p:extLst>
      <p:ext uri="{BB962C8B-B14F-4D97-AF65-F5344CB8AC3E}">
        <p14:creationId xmlns:p14="http://schemas.microsoft.com/office/powerpoint/2010/main" val="215767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Customer’s Primary Concerns</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fontScale="85000" lnSpcReduction="20000"/>
          </a:bodyPr>
          <a:lstStyle/>
          <a:p>
            <a:pPr marL="0" indent="0">
              <a:buNone/>
            </a:pPr>
            <a:r>
              <a:rPr lang="en-US" sz="2800" dirty="0"/>
              <a:t>Will it solve my problem?</a:t>
            </a:r>
          </a:p>
          <a:p>
            <a:pPr marL="0" indent="0">
              <a:buNone/>
            </a:pPr>
            <a:endParaRPr lang="en-US" sz="2800" dirty="0"/>
          </a:p>
          <a:p>
            <a:pPr marL="0" indent="0">
              <a:buNone/>
            </a:pPr>
            <a:r>
              <a:rPr lang="en-US" sz="2800" dirty="0"/>
              <a:t>How much will it cost to implement?</a:t>
            </a:r>
          </a:p>
          <a:p>
            <a:pPr marL="0" indent="0">
              <a:buNone/>
            </a:pPr>
            <a:endParaRPr lang="en-US" sz="2800" dirty="0"/>
          </a:p>
          <a:p>
            <a:pPr marL="0" indent="0">
              <a:buNone/>
            </a:pPr>
            <a:r>
              <a:rPr lang="en-US" sz="2800" dirty="0"/>
              <a:t>How long will it take to implement?</a:t>
            </a:r>
          </a:p>
          <a:p>
            <a:pPr marL="0" indent="0">
              <a:buNone/>
            </a:pPr>
            <a:endParaRPr lang="en-US" sz="2800" dirty="0"/>
          </a:p>
          <a:p>
            <a:pPr marL="0" indent="0">
              <a:buNone/>
            </a:pPr>
            <a:r>
              <a:rPr lang="en-US" sz="2800" dirty="0"/>
              <a:t>How much will it cost to maintain it?</a:t>
            </a:r>
          </a:p>
          <a:p>
            <a:pPr marL="0" indent="0">
              <a:buNone/>
            </a:pPr>
            <a:endParaRPr lang="en-US" sz="2800" dirty="0"/>
          </a:p>
          <a:p>
            <a:pPr marL="0" indent="0">
              <a:buNone/>
            </a:pPr>
            <a:r>
              <a:rPr lang="en-US" sz="2800" dirty="0"/>
              <a:t>How quickly does it adapt to changing requirements?</a:t>
            </a:r>
            <a:endParaRPr lang="en-US" sz="2600" dirty="0"/>
          </a:p>
        </p:txBody>
      </p:sp>
    </p:spTree>
    <p:extLst>
      <p:ext uri="{BB962C8B-B14F-4D97-AF65-F5344CB8AC3E}">
        <p14:creationId xmlns:p14="http://schemas.microsoft.com/office/powerpoint/2010/main" val="131061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FD3F-D379-4C40-89CB-C331C7C4C833}"/>
              </a:ext>
            </a:extLst>
          </p:cNvPr>
          <p:cNvSpPr>
            <a:spLocks noGrp="1"/>
          </p:cNvSpPr>
          <p:nvPr>
            <p:ph type="title"/>
          </p:nvPr>
        </p:nvSpPr>
        <p:spPr>
          <a:xfrm>
            <a:off x="1249680" y="0"/>
            <a:ext cx="9692640" cy="1325562"/>
          </a:xfrm>
        </p:spPr>
        <p:txBody>
          <a:bodyPr/>
          <a:lstStyle/>
          <a:p>
            <a:r>
              <a:rPr lang="en-US" dirty="0"/>
              <a:t>Agenda</a:t>
            </a:r>
          </a:p>
        </p:txBody>
      </p:sp>
      <p:grpSp>
        <p:nvGrpSpPr>
          <p:cNvPr id="16" name="Group 15">
            <a:extLst>
              <a:ext uri="{FF2B5EF4-FFF2-40B4-BE49-F238E27FC236}">
                <a16:creationId xmlns:a16="http://schemas.microsoft.com/office/drawing/2014/main" id="{7AD0DC74-3EEB-42C3-BB09-39F76188D2B0}"/>
              </a:ext>
            </a:extLst>
          </p:cNvPr>
          <p:cNvGrpSpPr/>
          <p:nvPr/>
        </p:nvGrpSpPr>
        <p:grpSpPr>
          <a:xfrm>
            <a:off x="1249680" y="1655064"/>
            <a:ext cx="6425845" cy="4244370"/>
            <a:chOff x="1249680" y="1837944"/>
            <a:chExt cx="6425845" cy="4244370"/>
          </a:xfrm>
        </p:grpSpPr>
        <p:grpSp>
          <p:nvGrpSpPr>
            <p:cNvPr id="6" name="Group 5">
              <a:extLst>
                <a:ext uri="{FF2B5EF4-FFF2-40B4-BE49-F238E27FC236}">
                  <a16:creationId xmlns:a16="http://schemas.microsoft.com/office/drawing/2014/main" id="{94F599AD-7124-4BAB-8BB7-B8607039A20E}"/>
                </a:ext>
              </a:extLst>
            </p:cNvPr>
            <p:cNvGrpSpPr/>
            <p:nvPr/>
          </p:nvGrpSpPr>
          <p:grpSpPr>
            <a:xfrm>
              <a:off x="1249680" y="1837944"/>
              <a:ext cx="2639552" cy="914400"/>
              <a:chOff x="1435608" y="2514600"/>
              <a:chExt cx="2639552" cy="914400"/>
            </a:xfrm>
          </p:grpSpPr>
          <p:sp>
            <p:nvSpPr>
              <p:cNvPr id="4" name="TextBox 3">
                <a:extLst>
                  <a:ext uri="{FF2B5EF4-FFF2-40B4-BE49-F238E27FC236}">
                    <a16:creationId xmlns:a16="http://schemas.microsoft.com/office/drawing/2014/main" id="{973FB3AA-0A81-4FA1-B2CE-5B0302339F3D}"/>
                  </a:ext>
                </a:extLst>
              </p:cNvPr>
              <p:cNvSpPr txBox="1"/>
              <p:nvPr/>
            </p:nvSpPr>
            <p:spPr>
              <a:xfrm>
                <a:off x="2350008" y="2710190"/>
                <a:ext cx="1725152" cy="523220"/>
              </a:xfrm>
              <a:prstGeom prst="rect">
                <a:avLst/>
              </a:prstGeom>
              <a:noFill/>
            </p:spPr>
            <p:txBody>
              <a:bodyPr wrap="none" rtlCol="0">
                <a:spAutoFit/>
              </a:bodyPr>
              <a:lstStyle/>
              <a:p>
                <a:r>
                  <a:rPr lang="en-US" sz="2800" dirty="0"/>
                  <a:t>Power BI</a:t>
                </a:r>
              </a:p>
            </p:txBody>
          </p:sp>
          <p:pic>
            <p:nvPicPr>
              <p:cNvPr id="5" name="Graphic 4" descr="Bar chart">
                <a:extLst>
                  <a:ext uri="{FF2B5EF4-FFF2-40B4-BE49-F238E27FC236}">
                    <a16:creationId xmlns:a16="http://schemas.microsoft.com/office/drawing/2014/main" id="{FA31394E-17AB-4EC8-AEC1-66D963442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5608" y="2514600"/>
                <a:ext cx="914400" cy="914400"/>
              </a:xfrm>
              <a:prstGeom prst="rect">
                <a:avLst/>
              </a:prstGeom>
            </p:spPr>
          </p:pic>
        </p:grpSp>
        <p:grpSp>
          <p:nvGrpSpPr>
            <p:cNvPr id="7" name="Group 6">
              <a:extLst>
                <a:ext uri="{FF2B5EF4-FFF2-40B4-BE49-F238E27FC236}">
                  <a16:creationId xmlns:a16="http://schemas.microsoft.com/office/drawing/2014/main" id="{3CC49417-721F-4990-9AA8-28F0E3BAF3E9}"/>
                </a:ext>
              </a:extLst>
            </p:cNvPr>
            <p:cNvGrpSpPr/>
            <p:nvPr/>
          </p:nvGrpSpPr>
          <p:grpSpPr>
            <a:xfrm>
              <a:off x="1249680" y="2947934"/>
              <a:ext cx="4164008" cy="914400"/>
              <a:chOff x="1435608" y="2514600"/>
              <a:chExt cx="4164008" cy="914400"/>
            </a:xfrm>
          </p:grpSpPr>
          <p:sp>
            <p:nvSpPr>
              <p:cNvPr id="8" name="TextBox 7">
                <a:extLst>
                  <a:ext uri="{FF2B5EF4-FFF2-40B4-BE49-F238E27FC236}">
                    <a16:creationId xmlns:a16="http://schemas.microsoft.com/office/drawing/2014/main" id="{4E5606D8-A949-4494-9BFC-0B28BF5D77FC}"/>
                  </a:ext>
                </a:extLst>
              </p:cNvPr>
              <p:cNvSpPr txBox="1"/>
              <p:nvPr/>
            </p:nvSpPr>
            <p:spPr>
              <a:xfrm>
                <a:off x="2350008" y="2710190"/>
                <a:ext cx="3249608" cy="523220"/>
              </a:xfrm>
              <a:prstGeom prst="rect">
                <a:avLst/>
              </a:prstGeom>
              <a:noFill/>
            </p:spPr>
            <p:txBody>
              <a:bodyPr wrap="none" rtlCol="0">
                <a:spAutoFit/>
              </a:bodyPr>
              <a:lstStyle/>
              <a:p>
                <a:r>
                  <a:rPr lang="en-US" sz="2800" dirty="0"/>
                  <a:t>Cognitive Services</a:t>
                </a:r>
              </a:p>
            </p:txBody>
          </p:sp>
          <p:pic>
            <p:nvPicPr>
              <p:cNvPr id="9" name="Graphic 8" descr="Head with Gears">
                <a:extLst>
                  <a:ext uri="{FF2B5EF4-FFF2-40B4-BE49-F238E27FC236}">
                    <a16:creationId xmlns:a16="http://schemas.microsoft.com/office/drawing/2014/main" id="{7E94AE3E-CB7B-4978-A24E-BD401DEFEB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5608" y="2514600"/>
                <a:ext cx="914400" cy="914400"/>
              </a:xfrm>
              <a:prstGeom prst="rect">
                <a:avLst/>
              </a:prstGeom>
            </p:spPr>
          </p:pic>
        </p:grpSp>
        <p:grpSp>
          <p:nvGrpSpPr>
            <p:cNvPr id="10" name="Group 9">
              <a:extLst>
                <a:ext uri="{FF2B5EF4-FFF2-40B4-BE49-F238E27FC236}">
                  <a16:creationId xmlns:a16="http://schemas.microsoft.com/office/drawing/2014/main" id="{CE3D74F9-C7CA-4089-A43B-B853D8496ABE}"/>
                </a:ext>
              </a:extLst>
            </p:cNvPr>
            <p:cNvGrpSpPr/>
            <p:nvPr/>
          </p:nvGrpSpPr>
          <p:grpSpPr>
            <a:xfrm>
              <a:off x="1249680" y="4057924"/>
              <a:ext cx="6425845" cy="914400"/>
              <a:chOff x="1435608" y="2514600"/>
              <a:chExt cx="6425845" cy="914400"/>
            </a:xfrm>
          </p:grpSpPr>
          <p:sp>
            <p:nvSpPr>
              <p:cNvPr id="11" name="TextBox 10">
                <a:extLst>
                  <a:ext uri="{FF2B5EF4-FFF2-40B4-BE49-F238E27FC236}">
                    <a16:creationId xmlns:a16="http://schemas.microsoft.com/office/drawing/2014/main" id="{D87C78D6-AE56-449C-9C6B-B67B0B6AC411}"/>
                  </a:ext>
                </a:extLst>
              </p:cNvPr>
              <p:cNvSpPr txBox="1"/>
              <p:nvPr/>
            </p:nvSpPr>
            <p:spPr>
              <a:xfrm>
                <a:off x="2350008" y="2710190"/>
                <a:ext cx="5511445" cy="523220"/>
              </a:xfrm>
              <a:prstGeom prst="rect">
                <a:avLst/>
              </a:prstGeom>
              <a:noFill/>
            </p:spPr>
            <p:txBody>
              <a:bodyPr wrap="none" rtlCol="0">
                <a:spAutoFit/>
              </a:bodyPr>
              <a:lstStyle/>
              <a:p>
                <a:r>
                  <a:rPr lang="en-US" sz="2800" dirty="0"/>
                  <a:t>Azure Machine Learning Studio</a:t>
                </a:r>
              </a:p>
            </p:txBody>
          </p:sp>
          <p:pic>
            <p:nvPicPr>
              <p:cNvPr id="12" name="Graphic 11" descr="Upward trend">
                <a:extLst>
                  <a:ext uri="{FF2B5EF4-FFF2-40B4-BE49-F238E27FC236}">
                    <a16:creationId xmlns:a16="http://schemas.microsoft.com/office/drawing/2014/main" id="{E08EA6AA-BCBC-4652-BFC7-6B283A8A25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5608" y="2514600"/>
                <a:ext cx="914400" cy="914400"/>
              </a:xfrm>
              <a:prstGeom prst="rect">
                <a:avLst/>
              </a:prstGeom>
            </p:spPr>
          </p:pic>
        </p:grpSp>
        <p:grpSp>
          <p:nvGrpSpPr>
            <p:cNvPr id="13" name="Group 12">
              <a:extLst>
                <a:ext uri="{FF2B5EF4-FFF2-40B4-BE49-F238E27FC236}">
                  <a16:creationId xmlns:a16="http://schemas.microsoft.com/office/drawing/2014/main" id="{57099156-511B-4F4F-A4E3-E54068344928}"/>
                </a:ext>
              </a:extLst>
            </p:cNvPr>
            <p:cNvGrpSpPr/>
            <p:nvPr/>
          </p:nvGrpSpPr>
          <p:grpSpPr>
            <a:xfrm>
              <a:off x="1249680" y="5167914"/>
              <a:ext cx="4845284" cy="914400"/>
              <a:chOff x="1435608" y="2514600"/>
              <a:chExt cx="4845284" cy="914400"/>
            </a:xfrm>
          </p:grpSpPr>
          <p:sp>
            <p:nvSpPr>
              <p:cNvPr id="14" name="TextBox 13">
                <a:extLst>
                  <a:ext uri="{FF2B5EF4-FFF2-40B4-BE49-F238E27FC236}">
                    <a16:creationId xmlns:a16="http://schemas.microsoft.com/office/drawing/2014/main" id="{A3E2A572-51DC-44D6-A4AC-E0163D590431}"/>
                  </a:ext>
                </a:extLst>
              </p:cNvPr>
              <p:cNvSpPr txBox="1"/>
              <p:nvPr/>
            </p:nvSpPr>
            <p:spPr>
              <a:xfrm>
                <a:off x="2350008" y="2710190"/>
                <a:ext cx="3930884" cy="523220"/>
              </a:xfrm>
              <a:prstGeom prst="rect">
                <a:avLst/>
              </a:prstGeom>
              <a:noFill/>
            </p:spPr>
            <p:txBody>
              <a:bodyPr wrap="none" rtlCol="0">
                <a:spAutoFit/>
              </a:bodyPr>
              <a:lstStyle/>
              <a:p>
                <a:r>
                  <a:rPr lang="en-US" sz="2800" dirty="0"/>
                  <a:t>R, Python and Hadoop</a:t>
                </a:r>
              </a:p>
            </p:txBody>
          </p:sp>
          <p:pic>
            <p:nvPicPr>
              <p:cNvPr id="15" name="Graphic 14" descr="Tools">
                <a:extLst>
                  <a:ext uri="{FF2B5EF4-FFF2-40B4-BE49-F238E27FC236}">
                    <a16:creationId xmlns:a16="http://schemas.microsoft.com/office/drawing/2014/main" id="{932D9CE6-08BB-4785-9703-5B2B6D7AC5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35608" y="2514600"/>
                <a:ext cx="914400" cy="914400"/>
              </a:xfrm>
              <a:prstGeom prst="rect">
                <a:avLst/>
              </a:prstGeom>
            </p:spPr>
          </p:pic>
        </p:grpSp>
      </p:grpSp>
    </p:spTree>
    <p:extLst>
      <p:ext uri="{BB962C8B-B14F-4D97-AF65-F5344CB8AC3E}">
        <p14:creationId xmlns:p14="http://schemas.microsoft.com/office/powerpoint/2010/main" val="62039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4690-A6C7-46B0-8B06-ADAE2B218036}"/>
              </a:ext>
            </a:extLst>
          </p:cNvPr>
          <p:cNvSpPr>
            <a:spLocks noGrp="1"/>
          </p:cNvSpPr>
          <p:nvPr>
            <p:ph type="title"/>
          </p:nvPr>
        </p:nvSpPr>
        <p:spPr>
          <a:xfrm>
            <a:off x="1261872" y="0"/>
            <a:ext cx="9692640" cy="1325562"/>
          </a:xfrm>
        </p:spPr>
        <p:txBody>
          <a:bodyPr/>
          <a:lstStyle/>
          <a:p>
            <a:r>
              <a:rPr lang="en-US" dirty="0"/>
              <a:t>Contoso Beverage Company</a:t>
            </a:r>
          </a:p>
        </p:txBody>
      </p:sp>
      <p:sp>
        <p:nvSpPr>
          <p:cNvPr id="3" name="Content Placeholder 2">
            <a:extLst>
              <a:ext uri="{FF2B5EF4-FFF2-40B4-BE49-F238E27FC236}">
                <a16:creationId xmlns:a16="http://schemas.microsoft.com/office/drawing/2014/main" id="{BB6D4177-D8AA-4925-AEBB-10133200C7D9}"/>
              </a:ext>
            </a:extLst>
          </p:cNvPr>
          <p:cNvSpPr>
            <a:spLocks noGrp="1"/>
          </p:cNvSpPr>
          <p:nvPr>
            <p:ph idx="1"/>
          </p:nvPr>
        </p:nvSpPr>
        <p:spPr/>
        <p:txBody>
          <a:bodyPr anchor="ctr">
            <a:normAutofit fontScale="92500" lnSpcReduction="20000"/>
          </a:bodyPr>
          <a:lstStyle/>
          <a:p>
            <a:pPr marL="0" indent="0">
              <a:buNone/>
            </a:pPr>
            <a:r>
              <a:rPr lang="en-US" sz="2800" dirty="0"/>
              <a:t>Contoso Beverage Company (CBC) is a large beverage distribution company in the United States.</a:t>
            </a:r>
          </a:p>
          <a:p>
            <a:pPr marL="0" indent="0">
              <a:buNone/>
            </a:pPr>
            <a:r>
              <a:rPr lang="en-US" sz="2800" dirty="0"/>
              <a:t>Their main source of revenue is selling cases of soda, tea and other beverages to customers all over the world.</a:t>
            </a:r>
          </a:p>
          <a:p>
            <a:pPr marL="0" indent="0">
              <a:buNone/>
            </a:pPr>
            <a:r>
              <a:rPr lang="en-US" sz="2800" dirty="0"/>
              <a:t>Customers can place orders using CBC’s intuitive website.</a:t>
            </a:r>
          </a:p>
          <a:p>
            <a:pPr marL="0" indent="0">
              <a:buNone/>
            </a:pPr>
            <a:r>
              <a:rPr lang="en-US" sz="2800" dirty="0"/>
              <a:t>CBC also sells and services fountain beverage machines.</a:t>
            </a:r>
          </a:p>
          <a:p>
            <a:pPr marL="0" indent="0">
              <a:buNone/>
            </a:pPr>
            <a:r>
              <a:rPr lang="en-US" sz="2800" dirty="0"/>
              <a:t>However, this is a separate branch of the business that only takes orders over the phone.</a:t>
            </a:r>
          </a:p>
        </p:txBody>
      </p:sp>
    </p:spTree>
    <p:extLst>
      <p:ext uri="{BB962C8B-B14F-4D97-AF65-F5344CB8AC3E}">
        <p14:creationId xmlns:p14="http://schemas.microsoft.com/office/powerpoint/2010/main" val="268208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F008-211E-4D51-BEF9-9441EC71C9CF}"/>
              </a:ext>
            </a:extLst>
          </p:cNvPr>
          <p:cNvSpPr>
            <a:spLocks noGrp="1"/>
          </p:cNvSpPr>
          <p:nvPr>
            <p:ph type="title"/>
          </p:nvPr>
        </p:nvSpPr>
        <p:spPr>
          <a:xfrm>
            <a:off x="1261872" y="758952"/>
            <a:ext cx="9418320" cy="4041648"/>
          </a:xfrm>
        </p:spPr>
        <p:txBody>
          <a:bodyPr/>
          <a:lstStyle/>
          <a:p>
            <a:r>
              <a:rPr lang="en-US" dirty="0"/>
              <a:t>Power BI</a:t>
            </a:r>
          </a:p>
        </p:txBody>
      </p:sp>
      <p:sp>
        <p:nvSpPr>
          <p:cNvPr id="3" name="Text Placeholder 2">
            <a:extLst>
              <a:ext uri="{FF2B5EF4-FFF2-40B4-BE49-F238E27FC236}">
                <a16:creationId xmlns:a16="http://schemas.microsoft.com/office/drawing/2014/main" id="{EE656506-62BB-4459-ABDA-4CDE054B1B2A}"/>
              </a:ext>
            </a:extLst>
          </p:cNvPr>
          <p:cNvSpPr>
            <a:spLocks noGrp="1"/>
          </p:cNvSpPr>
          <p:nvPr>
            <p:ph type="body" idx="1"/>
          </p:nvPr>
        </p:nvSpPr>
        <p:spPr/>
        <p:txBody>
          <a:bodyPr/>
          <a:lstStyle/>
          <a:p>
            <a:r>
              <a:rPr lang="en-US" dirty="0"/>
              <a:t>Introduction to Analytics</a:t>
            </a:r>
          </a:p>
        </p:txBody>
      </p:sp>
    </p:spTree>
    <p:extLst>
      <p:ext uri="{BB962C8B-B14F-4D97-AF65-F5344CB8AC3E}">
        <p14:creationId xmlns:p14="http://schemas.microsoft.com/office/powerpoint/2010/main" val="136776842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240</TotalTime>
  <Words>2428</Words>
  <Application>Microsoft Office PowerPoint</Application>
  <PresentationFormat>Widescreen</PresentationFormat>
  <Paragraphs>281</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Century Schoolbook</vt:lpstr>
      <vt:lpstr>Wingdings 2</vt:lpstr>
      <vt:lpstr>View</vt:lpstr>
      <vt:lpstr>Four Paths to Data Science Success Using Microsoft Azure</vt:lpstr>
      <vt:lpstr>PowerPoint Presentation</vt:lpstr>
      <vt:lpstr>PowerPoint Presentation</vt:lpstr>
      <vt:lpstr>PowerPoint Presentation</vt:lpstr>
      <vt:lpstr>PowerPoint Presentation</vt:lpstr>
      <vt:lpstr>Customer’s Primary Concerns</vt:lpstr>
      <vt:lpstr>Agenda</vt:lpstr>
      <vt:lpstr>Contoso Beverage Company</vt:lpstr>
      <vt:lpstr>Power BI</vt:lpstr>
      <vt:lpstr>What is Power BI?</vt:lpstr>
      <vt:lpstr>Business Problem</vt:lpstr>
      <vt:lpstr>Does this Solve the Business Problem?</vt:lpstr>
      <vt:lpstr>Business Problem</vt:lpstr>
      <vt:lpstr>Business Problem</vt:lpstr>
      <vt:lpstr>Business Problem</vt:lpstr>
      <vt:lpstr>Business Problem</vt:lpstr>
      <vt:lpstr>Business Problem</vt:lpstr>
      <vt:lpstr>Why Power BI?</vt:lpstr>
      <vt:lpstr>Cognitive Services</vt:lpstr>
      <vt:lpstr>What is Cognitive Services?</vt:lpstr>
      <vt:lpstr>Business Problem</vt:lpstr>
      <vt:lpstr>Does this Solve the Business Problem?</vt:lpstr>
      <vt:lpstr>Business Problem</vt:lpstr>
      <vt:lpstr>Business Problem</vt:lpstr>
      <vt:lpstr>Business Problem</vt:lpstr>
      <vt:lpstr>Business Problem</vt:lpstr>
      <vt:lpstr>Business Problem</vt:lpstr>
      <vt:lpstr>Why Cognitive Services?</vt:lpstr>
      <vt:lpstr>Azure Machine Learning Studio</vt:lpstr>
      <vt:lpstr>What is Azure Machine Learning Studio?</vt:lpstr>
      <vt:lpstr>Business Problem</vt:lpstr>
      <vt:lpstr>Does this Solve the Business Problem?</vt:lpstr>
      <vt:lpstr>Business Problem</vt:lpstr>
      <vt:lpstr>Business Problem</vt:lpstr>
      <vt:lpstr>Business Problem</vt:lpstr>
      <vt:lpstr>Business Problem</vt:lpstr>
      <vt:lpstr>Business Problem</vt:lpstr>
      <vt:lpstr>Why Azure Machine Learning Studio?</vt:lpstr>
      <vt:lpstr>R, Python and Hadoop</vt:lpstr>
      <vt:lpstr>What are R and Python?</vt:lpstr>
      <vt:lpstr>What is Hadoop?</vt:lpstr>
      <vt:lpstr>Business Problem</vt:lpstr>
      <vt:lpstr>Does this Solve the Business Problem?</vt:lpstr>
      <vt:lpstr>Business Problem</vt:lpstr>
      <vt:lpstr>Business Problem</vt:lpstr>
      <vt:lpstr>Business Problem</vt:lpstr>
      <vt:lpstr>Business Problem</vt:lpstr>
      <vt:lpstr>Business Problem</vt:lpstr>
      <vt:lpstr>Business Problem</vt:lpstr>
      <vt:lpstr>Why R, Python and Hadoop?</vt:lpstr>
      <vt:lpstr>PowerPoint Presentation</vt:lpstr>
      <vt:lpstr>What’s the Takeaway?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Data Scientist and How DO I Become one?</dc:title>
  <dc:creator>Brad Llewellyn</dc:creator>
  <cp:lastModifiedBy>Brad Llewellyn</cp:lastModifiedBy>
  <cp:revision>124</cp:revision>
  <dcterms:created xsi:type="dcterms:W3CDTF">2019-01-17T00:07:45Z</dcterms:created>
  <dcterms:modified xsi:type="dcterms:W3CDTF">2019-02-05T14:03:32Z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willewel@microsoft.com</vt:lpwstr>
  </property>
  <property fmtid="{D5CDD505-2E9C-101B-9397-08002B2CF9AE}" pid="5" name="MSIP_Label_f42aa342-8706-4288-bd11-ebb85995028c_SetDate">
    <vt:lpwstr>2019-01-17T00:41:12.3037964Z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414057de-e15d-4cce-beaa-bdb01ca93a15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