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  <p:sldId id="313" r:id="rId5"/>
    <p:sldId id="368" r:id="rId6"/>
    <p:sldId id="440" r:id="rId7"/>
    <p:sldId id="441" r:id="rId8"/>
    <p:sldId id="31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9900"/>
    <a:srgbClr val="008000"/>
    <a:srgbClr val="E9EBF5"/>
    <a:srgbClr val="CFD5EA"/>
    <a:srgbClr val="FFCC99"/>
    <a:srgbClr val="CCFF66"/>
    <a:srgbClr val="869FB9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Llewellyn" userId="9b655c4d-73ce-42f5-a3a5-db032ae632c0" providerId="ADAL" clId="{CB9A7AC3-CF95-498B-B41D-7A93F4ACCCDE}"/>
    <pc:docChg chg="modSld">
      <pc:chgData name="Brad Llewellyn" userId="9b655c4d-73ce-42f5-a3a5-db032ae632c0" providerId="ADAL" clId="{CB9A7AC3-CF95-498B-B41D-7A93F4ACCCDE}" dt="2019-05-16T11:58:17.741" v="0" actId="20577"/>
      <pc:docMkLst>
        <pc:docMk/>
      </pc:docMkLst>
      <pc:sldChg chg="modSp">
        <pc:chgData name="Brad Llewellyn" userId="9b655c4d-73ce-42f5-a3a5-db032ae632c0" providerId="ADAL" clId="{CB9A7AC3-CF95-498B-B41D-7A93F4ACCCDE}" dt="2019-05-16T11:58:17.741" v="0" actId="20577"/>
        <pc:sldMkLst>
          <pc:docMk/>
          <pc:sldMk cId="3471943911" sldId="258"/>
        </pc:sldMkLst>
        <pc:spChg chg="mod">
          <ac:chgData name="Brad Llewellyn" userId="9b655c4d-73ce-42f5-a3a5-db032ae632c0" providerId="ADAL" clId="{CB9A7AC3-CF95-498B-B41D-7A93F4ACCCDE}" dt="2019-05-16T11:58:17.741" v="0" actId="20577"/>
          <ac:spMkLst>
            <pc:docMk/>
            <pc:sldMk cId="3471943911" sldId="258"/>
            <ac:spMk id="7" creationId="{4678B07D-554A-4174-B32D-E7384C09FF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0CD28C-0B96-4EA7-B92F-F3967D1C3AF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41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65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7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0CD28C-0B96-4EA7-B92F-F3967D1C3AF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hyperlink" Target="mailto:Llewellyn.wb@gmail.com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://breaking-bi.blogspo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hyperlink" Target="https://www.linkedin.com/in/bradllewellyn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pass.org/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://charbigrou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Llewellyn.wb@gmail.com" TargetMode="External"/><Relationship Id="rId5" Type="http://schemas.openxmlformats.org/officeDocument/2006/relationships/hyperlink" Target="http://breaking-bi.blogspot.com/" TargetMode="External"/><Relationship Id="rId4" Type="http://schemas.openxmlformats.org/officeDocument/2006/relationships/hyperlink" Target="https://www.linkedin.com/in/bradllewelly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E38F-AF39-44BE-A2B7-D4D34AA8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53843"/>
            <a:ext cx="9418320" cy="4727707"/>
          </a:xfrm>
        </p:spPr>
        <p:txBody>
          <a:bodyPr>
            <a:normAutofit/>
          </a:bodyPr>
          <a:lstStyle/>
          <a:p>
            <a:r>
              <a:rPr lang="en-US" dirty="0"/>
              <a:t>The Power of Electric Snakes!</a:t>
            </a:r>
            <a:br>
              <a:rPr lang="en-US" dirty="0"/>
            </a:br>
            <a:r>
              <a:rPr lang="en-US" dirty="0"/>
              <a:t>An Introduction to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078F9-50F4-4F03-B0DC-1F5849273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584" y="4781550"/>
            <a:ext cx="8637072" cy="1855374"/>
          </a:xfrm>
        </p:spPr>
        <p:txBody>
          <a:bodyPr>
            <a:normAutofit/>
          </a:bodyPr>
          <a:lstStyle/>
          <a:p>
            <a:r>
              <a:rPr lang="en-US" dirty="0"/>
              <a:t>May 13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  <a:p>
            <a:r>
              <a:rPr lang="en-US" dirty="0"/>
              <a:t>Brad Llewellyn</a:t>
            </a:r>
          </a:p>
          <a:p>
            <a:r>
              <a:rPr lang="en-US" dirty="0"/>
              <a:t>Data Analytics Architect, Microsoft</a:t>
            </a:r>
          </a:p>
        </p:txBody>
      </p:sp>
    </p:spTree>
    <p:extLst>
      <p:ext uri="{BB962C8B-B14F-4D97-AF65-F5344CB8AC3E}">
        <p14:creationId xmlns:p14="http://schemas.microsoft.com/office/powerpoint/2010/main" val="313846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982C33-3297-4E17-A842-D50025E14733}"/>
              </a:ext>
            </a:extLst>
          </p:cNvPr>
          <p:cNvSpPr txBox="1"/>
          <p:nvPr/>
        </p:nvSpPr>
        <p:spPr>
          <a:xfrm>
            <a:off x="603504" y="0"/>
            <a:ext cx="10058400" cy="68579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dirty="0"/>
              <a:t>The views expressed during this presentation may not represent the official views of Microsoft or the FastTrack for Azure team.</a:t>
            </a:r>
          </a:p>
        </p:txBody>
      </p:sp>
    </p:spTree>
    <p:extLst>
      <p:ext uri="{BB962C8B-B14F-4D97-AF65-F5344CB8AC3E}">
        <p14:creationId xmlns:p14="http://schemas.microsoft.com/office/powerpoint/2010/main" val="26154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5CE375-C87D-4E96-93E7-0A617EBFA8D1}"/>
              </a:ext>
            </a:extLst>
          </p:cNvPr>
          <p:cNvGrpSpPr/>
          <p:nvPr/>
        </p:nvGrpSpPr>
        <p:grpSpPr>
          <a:xfrm>
            <a:off x="329154" y="1287416"/>
            <a:ext cx="4124325" cy="4509123"/>
            <a:chOff x="329154" y="1377323"/>
            <a:chExt cx="4124325" cy="45091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964FBF-39DC-4C19-ADE5-A078323DA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54" y="1377323"/>
              <a:ext cx="4124325" cy="2740098"/>
            </a:xfrm>
            <a:prstGeom prst="rect">
              <a:avLst/>
            </a:prstGeom>
          </p:spPr>
        </p:pic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6E5D0D4-F2CB-4C7A-A17E-F7B24B53670A}"/>
                </a:ext>
              </a:extLst>
            </p:cNvPr>
            <p:cNvSpPr txBox="1">
              <a:spLocks/>
            </p:cNvSpPr>
            <p:nvPr/>
          </p:nvSpPr>
          <p:spPr>
            <a:xfrm>
              <a:off x="329154" y="4270181"/>
              <a:ext cx="4124325" cy="161626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/>
                <a:t>Brad Llewellyn</a:t>
              </a:r>
            </a:p>
            <a:p>
              <a:pPr marL="0" indent="0" algn="ctr">
                <a:buNone/>
              </a:pPr>
              <a:r>
                <a:rPr lang="en-US" sz="1500" dirty="0"/>
                <a:t>Data Analytics Architect</a:t>
              </a:r>
            </a:p>
            <a:p>
              <a:pPr marL="0" indent="0" algn="ctr">
                <a:buNone/>
              </a:pPr>
              <a:r>
                <a:rPr lang="en-US" sz="1500" dirty="0"/>
                <a:t>(Service Engineer – FastTrack for Azure)</a:t>
              </a:r>
            </a:p>
            <a:p>
              <a:pPr marL="0" indent="0" algn="ctr">
                <a:buNone/>
              </a:pPr>
              <a:r>
                <a:rPr lang="en-US" sz="1500" dirty="0"/>
                <a:t>Microsoft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8E53B1-A01B-4A20-B1E9-2CE086E20A04}"/>
              </a:ext>
            </a:extLst>
          </p:cNvPr>
          <p:cNvGrpSpPr/>
          <p:nvPr/>
        </p:nvGrpSpPr>
        <p:grpSpPr>
          <a:xfrm>
            <a:off x="5001798" y="318420"/>
            <a:ext cx="6126481" cy="6221159"/>
            <a:chOff x="6190518" y="46658"/>
            <a:chExt cx="6221731" cy="6221159"/>
          </a:xfrm>
        </p:grpSpPr>
        <p:pic>
          <p:nvPicPr>
            <p:cNvPr id="19" name="Graphic 7" descr="Ribbon">
              <a:extLst>
                <a:ext uri="{FF2B5EF4-FFF2-40B4-BE49-F238E27FC236}">
                  <a16:creationId xmlns:a16="http://schemas.microsoft.com/office/drawing/2014/main" id="{D0DE4A81-EB28-46F0-A3B8-DA3555BF3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90519" y="1119707"/>
              <a:ext cx="914400" cy="914400"/>
            </a:xfrm>
            <a:prstGeom prst="rect">
              <a:avLst/>
            </a:prstGeom>
          </p:spPr>
        </p:pic>
        <p:pic>
          <p:nvPicPr>
            <p:cNvPr id="20" name="Graphic 9" descr="Document">
              <a:extLst>
                <a:ext uri="{FF2B5EF4-FFF2-40B4-BE49-F238E27FC236}">
                  <a16:creationId xmlns:a16="http://schemas.microsoft.com/office/drawing/2014/main" id="{C6C95791-686F-4DFE-9732-49C304E4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90519" y="281469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11" descr="Email">
              <a:extLst>
                <a:ext uri="{FF2B5EF4-FFF2-40B4-BE49-F238E27FC236}">
                  <a16:creationId xmlns:a16="http://schemas.microsoft.com/office/drawing/2014/main" id="{90C0CB96-5011-494E-A486-23100185D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90518" y="408091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19" descr="Group">
              <a:extLst>
                <a:ext uri="{FF2B5EF4-FFF2-40B4-BE49-F238E27FC236}">
                  <a16:creationId xmlns:a16="http://schemas.microsoft.com/office/drawing/2014/main" id="{2FB9E670-1C3A-40F0-B130-2F8BC4A38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90518" y="5350487"/>
              <a:ext cx="914400" cy="914400"/>
            </a:xfrm>
            <a:prstGeom prst="rect">
              <a:avLst/>
            </a:prstGeom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4678B07D-554A-4174-B32D-E7384C09FF50}"/>
                </a:ext>
              </a:extLst>
            </p:cNvPr>
            <p:cNvSpPr txBox="1">
              <a:spLocks/>
            </p:cNvSpPr>
            <p:nvPr/>
          </p:nvSpPr>
          <p:spPr>
            <a:xfrm>
              <a:off x="7104919" y="46658"/>
              <a:ext cx="5303520" cy="263738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MCSE: Data Management and Analytics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MCSE: Cloud Platform and Infrastructure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Machine Learning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SQL 2016 BI Development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/>
                <a:t>MCSA</a:t>
              </a:r>
              <a:r>
                <a:rPr lang="en-US" sz="1500" dirty="0"/>
                <a:t>: SQL 2016 Database Development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SQL Server 2012/2014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Cloud Platform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M.S. Statistics: University of South Carolina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D0CF22A0-B904-46C7-8F5C-37A42FC6F4DA}"/>
                </a:ext>
              </a:extLst>
            </p:cNvPr>
            <p:cNvSpPr txBox="1">
              <a:spLocks/>
            </p:cNvSpPr>
            <p:nvPr/>
          </p:nvSpPr>
          <p:spPr>
            <a:xfrm>
              <a:off x="7108729" y="2814689"/>
              <a:ext cx="5303520" cy="911054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Analytics Consultant – 6 Years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Microsoft – 6 Months</a:t>
              </a:r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0E67FF92-42C8-4431-B682-8D0F5F229D08}"/>
                </a:ext>
              </a:extLst>
            </p:cNvPr>
            <p:cNvSpPr txBox="1">
              <a:spLocks/>
            </p:cNvSpPr>
            <p:nvPr/>
          </p:nvSpPr>
          <p:spPr>
            <a:xfrm>
              <a:off x="7108729" y="3853229"/>
              <a:ext cx="5303520" cy="136977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@</a:t>
              </a:r>
              <a:r>
                <a:rPr lang="en-US" sz="1500" dirty="0" err="1"/>
                <a:t>BreakingBI</a:t>
              </a:r>
              <a:endParaRPr lang="en-US" sz="1500" dirty="0"/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>
                  <a:solidFill>
                    <a:srgbClr val="0645AD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https://www.linkedin.com/in/bradllewellyn</a:t>
              </a:r>
              <a:endParaRPr lang="en-US" sz="1500" dirty="0">
                <a:solidFill>
                  <a:srgbClr val="0645AD"/>
                </a:solidFill>
              </a:endParaRP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>
                  <a:solidFill>
                    <a:srgbClr val="0645AD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http://breaking-bi.blogspot.com</a:t>
              </a:r>
              <a:endParaRPr lang="en-US" sz="1500" dirty="0">
                <a:solidFill>
                  <a:srgbClr val="0645AD"/>
                </a:solidFill>
              </a:endParaRP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>
                  <a:solidFill>
                    <a:srgbClr val="0645AD"/>
                  </a:solidFill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Llewellyn.wb@gmail.com</a:t>
              </a:r>
              <a:endParaRPr lang="en-US" sz="1500" dirty="0">
                <a:solidFill>
                  <a:srgbClr val="0645AD"/>
                </a:solidFill>
              </a:endParaRP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7CB1D0A7-B73C-4B5E-890A-A935ED6B23DD}"/>
                </a:ext>
              </a:extLst>
            </p:cNvPr>
            <p:cNvSpPr txBox="1">
              <a:spLocks/>
            </p:cNvSpPr>
            <p:nvPr/>
          </p:nvSpPr>
          <p:spPr>
            <a:xfrm>
              <a:off x="7104918" y="5353420"/>
              <a:ext cx="5303520" cy="9143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Organizer – Charlotte BI Group – </a:t>
              </a:r>
              <a:r>
                <a:rPr lang="en-US" sz="1500" dirty="0">
                  <a:solidFill>
                    <a:srgbClr val="0645AD"/>
                  </a:solidFill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http://charbigroup.com</a:t>
              </a:r>
              <a:endParaRPr lang="en-US" sz="1500" dirty="0">
                <a:solidFill>
                  <a:srgbClr val="0645AD"/>
                </a:solidFill>
              </a:endParaRP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Member and Speaker – PASS – </a:t>
              </a:r>
              <a:r>
                <a:rPr lang="en-US" sz="1500" dirty="0">
                  <a:solidFill>
                    <a:srgbClr val="0645AD"/>
                  </a:solidFill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http://www.pass.org</a:t>
              </a:r>
              <a:endParaRPr lang="en-US" sz="1500" dirty="0">
                <a:solidFill>
                  <a:srgbClr val="0645AD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791FAC-6B8C-4784-BFC5-4DA9442AD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0519" y="2732814"/>
              <a:ext cx="6221730" cy="214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8FE3AD-7855-4176-B49F-5845CA001D2E}"/>
                </a:ext>
              </a:extLst>
            </p:cNvPr>
            <p:cNvCxnSpPr>
              <a:cxnSpLocks/>
            </p:cNvCxnSpPr>
            <p:nvPr/>
          </p:nvCxnSpPr>
          <p:spPr>
            <a:xfrm>
              <a:off x="6190518" y="3789486"/>
              <a:ext cx="622173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91C373C-94E2-44FF-8DD1-F040D2C9F9B5}"/>
                </a:ext>
              </a:extLst>
            </p:cNvPr>
            <p:cNvCxnSpPr>
              <a:cxnSpLocks/>
            </p:cNvCxnSpPr>
            <p:nvPr/>
          </p:nvCxnSpPr>
          <p:spPr>
            <a:xfrm>
              <a:off x="6190519" y="5254375"/>
              <a:ext cx="62179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194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562"/>
            <a:ext cx="8851392" cy="553243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What is </a:t>
            </a:r>
            <a:r>
              <a:rPr lang="en-US" sz="2800" dirty="0" err="1"/>
              <a:t>PySpark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r>
              <a:rPr lang="en-US" sz="2800" dirty="0"/>
              <a:t>Show me </a:t>
            </a:r>
            <a:r>
              <a:rPr lang="en-US" sz="2800" dirty="0" err="1"/>
              <a:t>PySpark</a:t>
            </a:r>
            <a:r>
              <a:rPr lang="en-US" sz="2800" dirty="0"/>
              <a:t>!</a:t>
            </a:r>
          </a:p>
          <a:p>
            <a:endParaRPr lang="en-US" sz="2800" dirty="0"/>
          </a:p>
          <a:p>
            <a:r>
              <a:rPr lang="en-US" sz="2800" dirty="0"/>
              <a:t>Let’s go use </a:t>
            </a:r>
            <a:r>
              <a:rPr lang="en-US" sz="2800" dirty="0" err="1"/>
              <a:t>PySpark</a:t>
            </a:r>
            <a:r>
              <a:rPr lang="en-US" sz="28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74186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F008-211E-4D51-BEF9-9441EC7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PySpark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6506-62BB-4459-ABDA-4CDE054B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should I wrestle with the lightning serpent?</a:t>
            </a:r>
          </a:p>
        </p:txBody>
      </p:sp>
    </p:spTree>
    <p:extLst>
      <p:ext uri="{BB962C8B-B14F-4D97-AF65-F5344CB8AC3E}">
        <p14:creationId xmlns:p14="http://schemas.microsoft.com/office/powerpoint/2010/main" val="181621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95995"/>
            <a:ext cx="4148328" cy="82043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Python Library for Spark Processing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6F9591-0B0F-425B-8151-0F119BF26DF3}"/>
              </a:ext>
            </a:extLst>
          </p:cNvPr>
          <p:cNvGrpSpPr/>
          <p:nvPr/>
        </p:nvGrpSpPr>
        <p:grpSpPr>
          <a:xfrm>
            <a:off x="1187733" y="2795608"/>
            <a:ext cx="9055989" cy="3685520"/>
            <a:chOff x="892512" y="1418296"/>
            <a:chExt cx="9181701" cy="3143250"/>
          </a:xfrm>
        </p:grpSpPr>
        <p:pic>
          <p:nvPicPr>
            <p:cNvPr id="1026" name="Picture 2" descr="Image result for lightning eel rpg">
              <a:extLst>
                <a:ext uri="{FF2B5EF4-FFF2-40B4-BE49-F238E27FC236}">
                  <a16:creationId xmlns:a16="http://schemas.microsoft.com/office/drawing/2014/main" id="{B05D6D5F-9C29-4899-8E69-2227C06A1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6313" y="1418296"/>
              <a:ext cx="2247900" cy="314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python">
              <a:extLst>
                <a:ext uri="{FF2B5EF4-FFF2-40B4-BE49-F238E27FC236}">
                  <a16:creationId xmlns:a16="http://schemas.microsoft.com/office/drawing/2014/main" id="{9A4BE965-DBB7-4C91-8227-F169F35B0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512" y="2037421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park">
              <a:extLst>
                <a:ext uri="{FF2B5EF4-FFF2-40B4-BE49-F238E27FC236}">
                  <a16:creationId xmlns:a16="http://schemas.microsoft.com/office/drawing/2014/main" id="{00737E4F-153A-4975-B9B8-00B203100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323" y="2037421"/>
              <a:ext cx="35814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Plus Sign 3">
              <a:extLst>
                <a:ext uri="{FF2B5EF4-FFF2-40B4-BE49-F238E27FC236}">
                  <a16:creationId xmlns:a16="http://schemas.microsoft.com/office/drawing/2014/main" id="{6BECC211-BF33-4093-913E-B3B0AF59FA8C}"/>
                </a:ext>
              </a:extLst>
            </p:cNvPr>
            <p:cNvSpPr/>
            <p:nvPr/>
          </p:nvSpPr>
          <p:spPr>
            <a:xfrm>
              <a:off x="2750899" y="2700523"/>
              <a:ext cx="568258" cy="57879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quals 4">
              <a:extLst>
                <a:ext uri="{FF2B5EF4-FFF2-40B4-BE49-F238E27FC236}">
                  <a16:creationId xmlns:a16="http://schemas.microsoft.com/office/drawing/2014/main" id="{BA63E0D8-D128-4952-9EB2-9D2B2ED32562}"/>
                </a:ext>
              </a:extLst>
            </p:cNvPr>
            <p:cNvSpPr/>
            <p:nvPr/>
          </p:nvSpPr>
          <p:spPr>
            <a:xfrm>
              <a:off x="7138889" y="2780371"/>
              <a:ext cx="568258" cy="41910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E7D4CD-0492-4CA3-BE24-96578A089A5B}"/>
              </a:ext>
            </a:extLst>
          </p:cNvPr>
          <p:cNvSpPr/>
          <p:nvPr/>
        </p:nvSpPr>
        <p:spPr>
          <a:xfrm>
            <a:off x="5696678" y="308110"/>
            <a:ext cx="53237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Streaming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Batch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Graph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Scale!</a:t>
            </a:r>
          </a:p>
        </p:txBody>
      </p:sp>
    </p:spTree>
    <p:extLst>
      <p:ext uri="{BB962C8B-B14F-4D97-AF65-F5344CB8AC3E}">
        <p14:creationId xmlns:p14="http://schemas.microsoft.com/office/powerpoint/2010/main" val="171454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F008-211E-4D51-BEF9-9441EC7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 dirty="0"/>
              <a:t>Show me </a:t>
            </a:r>
            <a:r>
              <a:rPr lang="en-US" dirty="0" err="1"/>
              <a:t>PySpark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6506-62BB-4459-ABDA-4CDE054B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play with the Galvanic Reptile!</a:t>
            </a:r>
          </a:p>
        </p:txBody>
      </p:sp>
    </p:spTree>
    <p:extLst>
      <p:ext uri="{BB962C8B-B14F-4D97-AF65-F5344CB8AC3E}">
        <p14:creationId xmlns:p14="http://schemas.microsoft.com/office/powerpoint/2010/main" val="132420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64FBF-39DC-4C19-ADE5-A078323DA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8" y="3800483"/>
            <a:ext cx="4124325" cy="2740098"/>
          </a:xfrm>
          <a:prstGeom prst="rect">
            <a:avLst/>
          </a:prstGeom>
        </p:spPr>
      </p:pic>
      <p:pic>
        <p:nvPicPr>
          <p:cNvPr id="2050" name="Picture 2" descr="Image result for thank you">
            <a:extLst>
              <a:ext uri="{FF2B5EF4-FFF2-40B4-BE49-F238E27FC236}">
                <a16:creationId xmlns:a16="http://schemas.microsoft.com/office/drawing/2014/main" id="{AF2CE0D9-529B-42C5-843E-06F2C25D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24" y="471278"/>
            <a:ext cx="4437952" cy="29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6D5BF-3F7D-49C9-8F3D-EF371A4D04F8}"/>
              </a:ext>
            </a:extLst>
          </p:cNvPr>
          <p:cNvSpPr txBox="1"/>
          <p:nvPr/>
        </p:nvSpPr>
        <p:spPr>
          <a:xfrm>
            <a:off x="6163056" y="4027072"/>
            <a:ext cx="4708340" cy="251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Brad Llewellyn</a:t>
            </a:r>
          </a:p>
          <a:p>
            <a:r>
              <a:rPr lang="en-US" dirty="0"/>
              <a:t>Data Analytics Architect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@</a:t>
            </a:r>
            <a:r>
              <a:rPr lang="en-US" dirty="0" err="1"/>
              <a:t>BreakingBI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https://www.linkedin.com/in/bradllewellyn</a:t>
            </a:r>
            <a:endParaRPr lang="en-US" dirty="0">
              <a:solidFill>
                <a:srgbClr val="0645AD"/>
              </a:solidFill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645A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http://breaking-bi.blogspot.com</a:t>
            </a:r>
            <a:endParaRPr lang="en-US" dirty="0">
              <a:solidFill>
                <a:srgbClr val="0645AD"/>
              </a:solidFill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645A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Llewellyn.wb@gmail.com</a:t>
            </a:r>
            <a:endParaRPr lang="en-US" dirty="0">
              <a:solidFill>
                <a:srgbClr val="064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7440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1551</TotalTime>
  <Words>251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The Power of Electric Snakes! An Introduction to PySpark</vt:lpstr>
      <vt:lpstr>PowerPoint Presentation</vt:lpstr>
      <vt:lpstr>PowerPoint Presentation</vt:lpstr>
      <vt:lpstr>Agenda</vt:lpstr>
      <vt:lpstr>What is PySpark?</vt:lpstr>
      <vt:lpstr>PySpark</vt:lpstr>
      <vt:lpstr>Show me PySpark!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Data Scientist and How DO I Become one?</dc:title>
  <dc:creator>Brad Llewellyn</dc:creator>
  <cp:lastModifiedBy>Brad Llewellyn</cp:lastModifiedBy>
  <cp:revision>221</cp:revision>
  <dcterms:created xsi:type="dcterms:W3CDTF">2019-01-17T00:07:45Z</dcterms:created>
  <dcterms:modified xsi:type="dcterms:W3CDTF">2019-05-16T11:58:19Z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willewel@microsoft.com</vt:lpwstr>
  </property>
  <property fmtid="{D5CDD505-2E9C-101B-9397-08002B2CF9AE}" pid="5" name="MSIP_Label_f42aa342-8706-4288-bd11-ebb85995028c_SetDate">
    <vt:lpwstr>2019-01-17T00:41:12.3037964Z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414057de-e15d-4cce-beaa-bdb01ca93a15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