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8" r:id="rId4"/>
    <p:sldId id="282" r:id="rId5"/>
    <p:sldId id="283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5AD"/>
    <a:srgbClr val="111111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0CD28C-0B96-4EA7-B92F-F3967D1C3AF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41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565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7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0CD28C-0B96-4EA7-B92F-F3967D1C3AF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" TargetMode="External"/><Relationship Id="rId7" Type="http://schemas.openxmlformats.org/officeDocument/2006/relationships/image" Target="../media/image28.jpeg"/><Relationship Id="rId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hyperlink" Target="https://www.pas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webinars/" TargetMode="External"/><Relationship Id="rId2" Type="http://schemas.openxmlformats.org/officeDocument/2006/relationships/hyperlink" Target="https://courses.edx.org/courses/course-v1:UCSanDiegoX+DSE200x+3T2018/cour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s.com/en_us/webinars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s.com/en_us/trials.html" TargetMode="External"/><Relationship Id="rId4" Type="http://schemas.openxmlformats.org/officeDocument/2006/relationships/hyperlink" Target="https://rstuio.com/products/rstudio/download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jhu-data-science" TargetMode="External"/><Relationship Id="rId2" Type="http://schemas.openxmlformats.org/officeDocument/2006/relationships/hyperlink" Target="https://www.edureka.co/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ademy.microsoft.com/en-us/professional-program/tracks/data-science/" TargetMode="External"/><Relationship Id="rId4" Type="http://schemas.openxmlformats.org/officeDocument/2006/relationships/hyperlink" Target="https://www.sas.com/en_us/certification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ragmaticworks.com/Training/Courses#type=Free" TargetMode="External"/><Relationship Id="rId2" Type="http://schemas.openxmlformats.org/officeDocument/2006/relationships/hyperlink" Target="https://mva.microsof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x.org/school/microsof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documentation/powerbi-sample-datasets/" TargetMode="External"/><Relationship Id="rId2" Type="http://schemas.openxmlformats.org/officeDocument/2006/relationships/hyperlink" Target="https://powerbi.microsoft.com/en-us/deskto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" TargetMode="External"/><Relationship Id="rId4" Type="http://schemas.openxmlformats.org/officeDocument/2006/relationships/hyperlink" Target="https://www.microsoft.com/en-us/sql-server/sql-server-download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learning/mcsa-sql2016-database-administration-certification.aspx" TargetMode="External"/><Relationship Id="rId2" Type="http://schemas.openxmlformats.org/officeDocument/2006/relationships/hyperlink" Target="https://www.microsoft.com/en-us/learning/mcsa-sql2016-business-intelligence-certification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n-us/learning/mcsa-bi-reporting.aspx" TargetMode="External"/><Relationship Id="rId4" Type="http://schemas.openxmlformats.org/officeDocument/2006/relationships/hyperlink" Target="https://www.microsoft.com/en-us/learning/mcsa-sql2016-database-development-certification.aspx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webinars/" TargetMode="External"/><Relationship Id="rId7" Type="http://schemas.openxmlformats.org/officeDocument/2006/relationships/hyperlink" Target="https://www.edx.org/school/microsoft" TargetMode="External"/><Relationship Id="rId2" Type="http://schemas.openxmlformats.org/officeDocument/2006/relationships/hyperlink" Target="https://databricks.com/resources/type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agmaticworks.com/Training/Courses#type=Free" TargetMode="External"/><Relationship Id="rId5" Type="http://schemas.openxmlformats.org/officeDocument/2006/relationships/hyperlink" Target="https://mva.microsoft.com/" TargetMode="External"/><Relationship Id="rId4" Type="http://schemas.openxmlformats.org/officeDocument/2006/relationships/hyperlink" Target="https://www.cloudera.com/search.html?i=1;q1=Webinars;x1=doctyp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" TargetMode="External"/><Relationship Id="rId4" Type="http://schemas.openxmlformats.org/officeDocument/2006/relationships/hyperlink" Target="https://www.kaggle.com/competition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hyperlink" Target="mailto:Llewellyn.wb@gmail.com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://breaking-bi.blogspot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hyperlink" Target="https://www.linkedin.com/in/bradllewellyn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www.pass.org/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://charbigroup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era.com/more/training/certification.html" TargetMode="External"/><Relationship Id="rId2" Type="http://schemas.openxmlformats.org/officeDocument/2006/relationships/hyperlink" Target="https://hortonworks.com/services/training/certif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n-us/learning/mcsa-data-engineering-with-azure.aspx" TargetMode="External"/><Relationship Id="rId4" Type="http://schemas.openxmlformats.org/officeDocument/2006/relationships/hyperlink" Target="https://www.edureka.co/pyspark-certification-traini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Llewellyn.wb@gmail.com" TargetMode="External"/><Relationship Id="rId5" Type="http://schemas.openxmlformats.org/officeDocument/2006/relationships/hyperlink" Target="http://breaking-bi.blogspot.com/" TargetMode="External"/><Relationship Id="rId4" Type="http://schemas.openxmlformats.org/officeDocument/2006/relationships/hyperlink" Target="https://www.linkedin.com/in/bradllewelly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pass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E38F-AF39-44BE-A2B7-D4D34AA8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53844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/>
              <a:t>What is a Data Scientist and How Do I Become One?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078F9-50F4-4F03-B0DC-1F5849273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584" y="4095492"/>
            <a:ext cx="8637072" cy="2541432"/>
          </a:xfrm>
        </p:spPr>
        <p:txBody>
          <a:bodyPr>
            <a:normAutofit/>
          </a:bodyPr>
          <a:lstStyle/>
          <a:p>
            <a:r>
              <a:rPr lang="en-US" dirty="0"/>
              <a:t>April 1</a:t>
            </a:r>
            <a:r>
              <a:rPr lang="en-US" baseline="30000" dirty="0"/>
              <a:t>st</a:t>
            </a:r>
            <a:r>
              <a:rPr lang="en-US" dirty="0"/>
              <a:t>, 2019</a:t>
            </a:r>
          </a:p>
          <a:p>
            <a:r>
              <a:rPr lang="en-US" dirty="0"/>
              <a:t>Brad Llewellyn</a:t>
            </a:r>
          </a:p>
          <a:p>
            <a:r>
              <a:rPr lang="en-US" dirty="0"/>
              <a:t>Data Analytics Architect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3846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LinkedIn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User Groups and Meetups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https://www.meetup.com</a:t>
            </a:r>
            <a:endParaRPr lang="en-US" sz="2600" dirty="0">
              <a:solidFill>
                <a:srgbClr val="0645AD"/>
              </a:solidFill>
            </a:endParaRP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https://www.pass.org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Recruiters and Thought Leaders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99BA0-CFB4-4204-8DA7-8253A8BE8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975" y="422324"/>
            <a:ext cx="4174537" cy="1235771"/>
          </a:xfrm>
          <a:prstGeom prst="rect">
            <a:avLst/>
          </a:prstGeom>
        </p:spPr>
      </p:pic>
      <p:pic>
        <p:nvPicPr>
          <p:cNvPr id="8" name="Picture 7" descr="Image result for user group">
            <a:extLst>
              <a:ext uri="{FF2B5EF4-FFF2-40B4-BE49-F238E27FC236}">
                <a16:creationId xmlns:a16="http://schemas.microsoft.com/office/drawing/2014/main" id="{A9A33ABD-E53B-478A-B357-5DC2FF15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51" y="2080419"/>
            <a:ext cx="3683191" cy="19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recruiter">
            <a:extLst>
              <a:ext uri="{FF2B5EF4-FFF2-40B4-BE49-F238E27FC236}">
                <a16:creationId xmlns:a16="http://schemas.microsoft.com/office/drawing/2014/main" id="{D604BD34-173E-4BE1-9DEB-1D218EB94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96" y="4533582"/>
            <a:ext cx="3837510" cy="18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70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Interviewing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372392" cy="435133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Prepare! Prepare! Prepare!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Bring Your Relevant Projects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 Conversational and Interested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Stay Positive!</a:t>
            </a:r>
          </a:p>
        </p:txBody>
      </p:sp>
      <p:pic>
        <p:nvPicPr>
          <p:cNvPr id="10" name="Picture 9" descr="Image result for interview">
            <a:extLst>
              <a:ext uri="{FF2B5EF4-FFF2-40B4-BE49-F238E27FC236}">
                <a16:creationId xmlns:a16="http://schemas.microsoft.com/office/drawing/2014/main" id="{48D68C6C-0D87-4E4D-B0CA-D1DF74435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109" y="708700"/>
            <a:ext cx="3531140" cy="24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interview">
            <a:extLst>
              <a:ext uri="{FF2B5EF4-FFF2-40B4-BE49-F238E27FC236}">
                <a16:creationId xmlns:a16="http://schemas.microsoft.com/office/drawing/2014/main" id="{05215F79-BE98-4D6F-83C1-54A571A4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610" y="4167806"/>
            <a:ext cx="3928639" cy="22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6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Advancing Your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985234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Focus on Training and Certifications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Ask Your Manager or Advisor for Guidance</a:t>
            </a:r>
          </a:p>
          <a:p>
            <a:pPr marL="274320" lvl="1" indent="0">
              <a:buNone/>
            </a:pPr>
            <a:r>
              <a:rPr lang="en-US" sz="2600" dirty="0"/>
              <a:t>1-on-1’s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Stay Positive!</a:t>
            </a:r>
          </a:p>
        </p:txBody>
      </p:sp>
      <p:pic>
        <p:nvPicPr>
          <p:cNvPr id="10" name="Picture 9" descr="Image result for invest in yourself">
            <a:extLst>
              <a:ext uri="{FF2B5EF4-FFF2-40B4-BE49-F238E27FC236}">
                <a16:creationId xmlns:a16="http://schemas.microsoft.com/office/drawing/2014/main" id="{3332EDC1-27B3-448B-9AB4-0AF08B6A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627" y="2151264"/>
            <a:ext cx="3565501" cy="342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81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F008-211E-4D51-BEF9-9441EC7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en-US" dirty="0"/>
              <a:t>Statistician, Advanced Data Analyst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6506-62BB-4459-ABDA-4CDE054B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Behold the Power of Mathematics</a:t>
            </a:r>
          </a:p>
        </p:txBody>
      </p:sp>
    </p:spTree>
    <p:extLst>
      <p:ext uri="{BB962C8B-B14F-4D97-AF65-F5344CB8AC3E}">
        <p14:creationId xmlns:p14="http://schemas.microsoft.com/office/powerpoint/2010/main" val="255561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What Do They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562"/>
            <a:ext cx="4976499" cy="55324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Focus on Individual Analyses</a:t>
            </a:r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en-US" sz="2600" dirty="0"/>
              <a:t>Day-to-Day Tasks</a:t>
            </a:r>
          </a:p>
          <a:p>
            <a:pPr marL="274320" lvl="1" indent="0">
              <a:buNone/>
            </a:pPr>
            <a:r>
              <a:rPr lang="en-US" sz="2400" dirty="0"/>
              <a:t>Cleaning Data</a:t>
            </a:r>
          </a:p>
          <a:p>
            <a:pPr marL="274320" lvl="1" indent="0">
              <a:buNone/>
            </a:pPr>
            <a:r>
              <a:rPr lang="en-US" sz="2400" dirty="0"/>
              <a:t>Evaluating Models</a:t>
            </a:r>
          </a:p>
          <a:p>
            <a:pPr marL="274320" lvl="1" indent="0">
              <a:buNone/>
            </a:pPr>
            <a:r>
              <a:rPr lang="en-US" sz="2400" dirty="0"/>
              <a:t>Presenting Results</a:t>
            </a:r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en-US" sz="2600" dirty="0"/>
              <a:t>Junior Titles</a:t>
            </a:r>
          </a:p>
          <a:p>
            <a:pPr marL="274320" lvl="1" indent="0">
              <a:buNone/>
            </a:pPr>
            <a:r>
              <a:rPr lang="en-US" sz="2400" dirty="0"/>
              <a:t>Data Scientist*</a:t>
            </a:r>
          </a:p>
          <a:p>
            <a:pPr marL="274320" lvl="1" indent="0">
              <a:buNone/>
            </a:pPr>
            <a:r>
              <a:rPr lang="en-US" sz="2400" dirty="0"/>
              <a:t>Data Analyst*</a:t>
            </a:r>
          </a:p>
          <a:p>
            <a:pPr marL="274320" lvl="1" indent="0">
              <a:buNone/>
            </a:pPr>
            <a:r>
              <a:rPr lang="en-US" sz="2400" dirty="0"/>
              <a:t>Statistical Analyst</a:t>
            </a:r>
          </a:p>
          <a:p>
            <a:pPr marL="274320" lvl="1" indent="0">
              <a:buNone/>
            </a:pPr>
            <a:r>
              <a:rPr lang="en-US" sz="2400" dirty="0"/>
              <a:t>Statistical Modeler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534D6BF4-70AD-4C66-85AF-3212160BB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71" y="370285"/>
            <a:ext cx="4979546" cy="61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2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What are the Job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562"/>
            <a:ext cx="4976499" cy="55324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Acceptable Backgrounds</a:t>
            </a:r>
          </a:p>
          <a:p>
            <a:pPr marL="274320" lvl="1" indent="0">
              <a:buNone/>
            </a:pPr>
            <a:r>
              <a:rPr lang="en-US" sz="2600" dirty="0"/>
              <a:t>Mathematics</a:t>
            </a:r>
          </a:p>
          <a:p>
            <a:pPr marL="274320" lvl="1" indent="0">
              <a:buNone/>
            </a:pPr>
            <a:r>
              <a:rPr lang="en-US" sz="2600" dirty="0"/>
              <a:t>Statistics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Languages Used</a:t>
            </a:r>
          </a:p>
          <a:p>
            <a:pPr marL="274320" lvl="1" indent="0">
              <a:buNone/>
            </a:pPr>
            <a:r>
              <a:rPr lang="en-US" sz="2600" dirty="0"/>
              <a:t>Python</a:t>
            </a:r>
          </a:p>
          <a:p>
            <a:pPr marL="274320" lvl="1" indent="0">
              <a:buNone/>
            </a:pPr>
            <a:r>
              <a:rPr lang="en-US" sz="2600" dirty="0"/>
              <a:t>R</a:t>
            </a:r>
          </a:p>
          <a:p>
            <a:pPr marL="274320" lvl="1" indent="0">
              <a:buNone/>
            </a:pPr>
            <a:r>
              <a:rPr lang="en-US" sz="2600" dirty="0"/>
              <a:t>SAS</a:t>
            </a:r>
          </a:p>
        </p:txBody>
      </p:sp>
      <p:pic>
        <p:nvPicPr>
          <p:cNvPr id="5" name="Picture 4" descr="Image result for R">
            <a:extLst>
              <a:ext uri="{FF2B5EF4-FFF2-40B4-BE49-F238E27FC236}">
                <a16:creationId xmlns:a16="http://schemas.microsoft.com/office/drawing/2014/main" id="{375826B2-AE7D-42F4-B6A0-B92C7F3A2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480" y="1400243"/>
            <a:ext cx="2600304" cy="260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python">
            <a:extLst>
              <a:ext uri="{FF2B5EF4-FFF2-40B4-BE49-F238E27FC236}">
                <a16:creationId xmlns:a16="http://schemas.microsoft.com/office/drawing/2014/main" id="{D01AE26D-E5D4-4116-AA53-2E72EA7D9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82" y="2720050"/>
            <a:ext cx="2606059" cy="260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sas">
            <a:extLst>
              <a:ext uri="{FF2B5EF4-FFF2-40B4-BE49-F238E27FC236}">
                <a16:creationId xmlns:a16="http://schemas.microsoft.com/office/drawing/2014/main" id="{6BDA74B9-FAC1-47C8-96B2-3DCAB59D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733" y="5271259"/>
            <a:ext cx="2667761" cy="11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14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0041668" cy="1325562"/>
          </a:xfrm>
        </p:spPr>
        <p:txBody>
          <a:bodyPr/>
          <a:lstStyle/>
          <a:p>
            <a:r>
              <a:rPr lang="en-US" dirty="0"/>
              <a:t>Where Can I Find Free Training?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562"/>
            <a:ext cx="8851392" cy="55324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Python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https://courses.edx.org/courses/course-v1:UCSanDiegoX+DSE200x+3T2018/course/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R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https://www.rstudio.com/resources/webinars/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SAS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https://www.sas.com/en_us/webinars.html</a:t>
            </a:r>
            <a:endParaRPr lang="en-US" sz="2600" dirty="0">
              <a:solidFill>
                <a:srgbClr val="0645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3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0041668" cy="1325562"/>
          </a:xfrm>
        </p:spPr>
        <p:txBody>
          <a:bodyPr/>
          <a:lstStyle/>
          <a:p>
            <a:r>
              <a:rPr lang="en-US" dirty="0"/>
              <a:t>How Should I Build My Own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880"/>
            <a:ext cx="8851392" cy="553212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Kaggle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800" dirty="0">
              <a:solidFill>
                <a:srgbClr val="0645AD"/>
              </a:solidFill>
            </a:endParaRPr>
          </a:p>
          <a:p>
            <a:pPr marL="0" indent="0">
              <a:buNone/>
            </a:pPr>
            <a:r>
              <a:rPr lang="en-US" sz="2800" dirty="0"/>
              <a:t>Python and R are Free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https://www.anaconda.com/download/</a:t>
            </a:r>
            <a:endParaRPr lang="en-US" sz="2600" dirty="0">
              <a:solidFill>
                <a:srgbClr val="0645AD"/>
              </a:solidFill>
            </a:endParaRP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https://rstuio.com/products/rstudio/download/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800" dirty="0">
              <a:solidFill>
                <a:srgbClr val="0645AD"/>
              </a:solidFill>
            </a:endParaRPr>
          </a:p>
          <a:p>
            <a:pPr marL="0" indent="0">
              <a:buNone/>
            </a:pPr>
            <a:r>
              <a:rPr lang="en-US" sz="2800" dirty="0"/>
              <a:t>SAS has Free Trials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https://www.sas.com/en_us/trials.html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800" dirty="0">
              <a:solidFill>
                <a:srgbClr val="0645AD"/>
              </a:solidFill>
            </a:endParaRPr>
          </a:p>
          <a:p>
            <a:pPr marL="0" indent="0">
              <a:buNone/>
            </a:pPr>
            <a:r>
              <a:rPr lang="en-US" sz="2800" dirty="0"/>
              <a:t>Python is the most popular at this point.</a:t>
            </a:r>
          </a:p>
          <a:p>
            <a:pPr marL="0" indent="0">
              <a:buNone/>
            </a:pPr>
            <a:r>
              <a:rPr lang="en-US" sz="2800" dirty="0"/>
              <a:t>Try them all if you want.</a:t>
            </a:r>
          </a:p>
        </p:txBody>
      </p:sp>
    </p:spTree>
    <p:extLst>
      <p:ext uri="{BB962C8B-B14F-4D97-AF65-F5344CB8AC3E}">
        <p14:creationId xmlns:p14="http://schemas.microsoft.com/office/powerpoint/2010/main" val="2626373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0041668" cy="1325562"/>
          </a:xfrm>
        </p:spPr>
        <p:txBody>
          <a:bodyPr/>
          <a:lstStyle/>
          <a:p>
            <a:r>
              <a:rPr lang="en-US" dirty="0"/>
              <a:t>Where Can I Find Good Certifications?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880"/>
            <a:ext cx="8851392" cy="553212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Python - $499 Per Course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https://www.edureka.co/python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800" dirty="0"/>
              <a:t>R - $49 Per Month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https://www.coursera.org/specializations/jhu-data-science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800" dirty="0"/>
              <a:t>SAS - $180 Per Certification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https://www.sas.com/en_us/certification.html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800" dirty="0"/>
              <a:t>Microsoft – FREE!!!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https://academy.microsoft.com/en-us/professional-program/tracks/data-science/</a:t>
            </a:r>
            <a:endParaRPr lang="en-US" sz="2600" dirty="0">
              <a:solidFill>
                <a:srgbClr val="0645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7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F008-211E-4D51-BEF9-9441EC7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en-US" dirty="0"/>
              <a:t>Business Intelligence Developer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6506-62BB-4459-ABDA-4CDE054B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Empowering the Business World</a:t>
            </a:r>
          </a:p>
        </p:txBody>
      </p:sp>
    </p:spTree>
    <p:extLst>
      <p:ext uri="{BB962C8B-B14F-4D97-AF65-F5344CB8AC3E}">
        <p14:creationId xmlns:p14="http://schemas.microsoft.com/office/powerpoint/2010/main" val="42331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982C33-3297-4E17-A842-D50025E14733}"/>
              </a:ext>
            </a:extLst>
          </p:cNvPr>
          <p:cNvSpPr txBox="1"/>
          <p:nvPr/>
        </p:nvSpPr>
        <p:spPr>
          <a:xfrm>
            <a:off x="603504" y="0"/>
            <a:ext cx="10058400" cy="68579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dirty="0"/>
              <a:t>The views expressed during this presentation may not represent the official views of Microsoft or the FastTrack for Azure team.</a:t>
            </a:r>
          </a:p>
        </p:txBody>
      </p:sp>
    </p:spTree>
    <p:extLst>
      <p:ext uri="{BB962C8B-B14F-4D97-AF65-F5344CB8AC3E}">
        <p14:creationId xmlns:p14="http://schemas.microsoft.com/office/powerpoint/2010/main" val="261546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What Do They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562"/>
            <a:ext cx="4976499" cy="55324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Focus on Building Relational Structures</a:t>
            </a:r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en-US" sz="2600" dirty="0"/>
              <a:t>Day-to-Day Tasks</a:t>
            </a:r>
          </a:p>
          <a:p>
            <a:pPr marL="274320" lvl="1" indent="0">
              <a:buNone/>
            </a:pPr>
            <a:r>
              <a:rPr lang="en-US" sz="2400" dirty="0"/>
              <a:t>Creating Pipelines</a:t>
            </a:r>
          </a:p>
          <a:p>
            <a:pPr marL="274320" lvl="1" indent="0">
              <a:buNone/>
            </a:pPr>
            <a:r>
              <a:rPr lang="en-US" sz="2400" dirty="0"/>
              <a:t>Creating Databases</a:t>
            </a:r>
          </a:p>
          <a:p>
            <a:pPr marL="274320" lvl="1" indent="0">
              <a:buNone/>
            </a:pPr>
            <a:r>
              <a:rPr lang="en-US" sz="2400" dirty="0"/>
              <a:t>Creating Reports</a:t>
            </a:r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en-US" sz="2600" dirty="0"/>
              <a:t>Junior Titles</a:t>
            </a:r>
          </a:p>
          <a:p>
            <a:pPr marL="274320" lvl="1" indent="0">
              <a:buNone/>
            </a:pPr>
            <a:r>
              <a:rPr lang="en-US" sz="2400" dirty="0"/>
              <a:t>Report Developer</a:t>
            </a:r>
          </a:p>
          <a:p>
            <a:pPr marL="274320" lvl="1" indent="0">
              <a:buNone/>
            </a:pPr>
            <a:r>
              <a:rPr lang="en-US" sz="2400" dirty="0"/>
              <a:t>Database Developer</a:t>
            </a:r>
          </a:p>
          <a:p>
            <a:pPr marL="274320" lvl="1" indent="0">
              <a:buNone/>
            </a:pPr>
            <a:r>
              <a:rPr lang="en-US" sz="2400" dirty="0"/>
              <a:t>Data Engineer*</a:t>
            </a:r>
          </a:p>
          <a:p>
            <a:pPr marL="274320" lvl="1" indent="0">
              <a:buNone/>
            </a:pPr>
            <a:r>
              <a:rPr lang="en-US" sz="2400" dirty="0"/>
              <a:t>Data Modeler*</a:t>
            </a:r>
          </a:p>
        </p:txBody>
      </p:sp>
      <p:pic>
        <p:nvPicPr>
          <p:cNvPr id="1028" name="Picture 4" descr="Image result for relational database">
            <a:extLst>
              <a:ext uri="{FF2B5EF4-FFF2-40B4-BE49-F238E27FC236}">
                <a16:creationId xmlns:a16="http://schemas.microsoft.com/office/drawing/2014/main" id="{DAED06B2-0AD9-41BC-BC90-9C833EAFB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371" y="1690147"/>
            <a:ext cx="4874008" cy="48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5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What are the Job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562"/>
            <a:ext cx="4976499" cy="55324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Acceptable Backgrounds</a:t>
            </a:r>
          </a:p>
          <a:p>
            <a:pPr marL="274320" lvl="1" indent="0">
              <a:buNone/>
            </a:pPr>
            <a:r>
              <a:rPr lang="en-US" sz="2600" dirty="0"/>
              <a:t>Anything Technical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800" dirty="0"/>
              <a:t>Tools Used</a:t>
            </a:r>
          </a:p>
          <a:p>
            <a:pPr marL="274320" lvl="1" indent="0">
              <a:buNone/>
            </a:pPr>
            <a:r>
              <a:rPr lang="en-US" sz="2400" dirty="0"/>
              <a:t>SQL Server</a:t>
            </a:r>
          </a:p>
          <a:p>
            <a:pPr marL="274320" lvl="1" indent="0">
              <a:buNone/>
            </a:pPr>
            <a:r>
              <a:rPr lang="en-US" sz="2400" dirty="0"/>
              <a:t>Power BI</a:t>
            </a:r>
          </a:p>
          <a:p>
            <a:pPr marL="274320" lvl="1" indent="0">
              <a:buNone/>
            </a:pPr>
            <a:r>
              <a:rPr lang="en-US" sz="2400" dirty="0"/>
              <a:t>Azure</a:t>
            </a:r>
          </a:p>
        </p:txBody>
      </p:sp>
      <p:pic>
        <p:nvPicPr>
          <p:cNvPr id="8" name="Picture 7" descr="Image result for sql server">
            <a:extLst>
              <a:ext uri="{FF2B5EF4-FFF2-40B4-BE49-F238E27FC236}">
                <a16:creationId xmlns:a16="http://schemas.microsoft.com/office/drawing/2014/main" id="{05412D4D-77E4-48D2-ABB6-26B479374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212" y="1676130"/>
            <a:ext cx="3726300" cy="9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C8687-274B-4529-9B5E-76F1220B4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52" y="3222275"/>
            <a:ext cx="3654815" cy="1149426"/>
          </a:xfrm>
          <a:prstGeom prst="rect">
            <a:avLst/>
          </a:prstGeom>
        </p:spPr>
      </p:pic>
      <p:pic>
        <p:nvPicPr>
          <p:cNvPr id="10" name="Picture 9" descr="Image result for microsoft azure">
            <a:extLst>
              <a:ext uri="{FF2B5EF4-FFF2-40B4-BE49-F238E27FC236}">
                <a16:creationId xmlns:a16="http://schemas.microsoft.com/office/drawing/2014/main" id="{ADB05D06-1F0D-4320-B8A0-A0784532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338" y="4849227"/>
            <a:ext cx="2966790" cy="153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27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0041668" cy="1325562"/>
          </a:xfrm>
        </p:spPr>
        <p:txBody>
          <a:bodyPr/>
          <a:lstStyle/>
          <a:p>
            <a:r>
              <a:rPr lang="en-US" dirty="0"/>
              <a:t>Where Can I Find Free Training?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562"/>
            <a:ext cx="9354312" cy="55324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Microsoft</a:t>
            </a:r>
          </a:p>
          <a:p>
            <a:pPr marL="0" indent="0">
              <a:buNone/>
            </a:pPr>
            <a:endParaRPr lang="en-US" sz="2800" dirty="0"/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https://mva.microsoft.com/</a:t>
            </a:r>
            <a:endParaRPr lang="en-US" sz="2600" dirty="0">
              <a:solidFill>
                <a:srgbClr val="0645AD"/>
              </a:solidFill>
            </a:endParaRPr>
          </a:p>
          <a:p>
            <a:pPr marL="274320" lvl="1" indent="0">
              <a:buNone/>
            </a:pPr>
            <a:endParaRPr lang="en-US" sz="2600" spc="1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http://pragmaticworks.com/Training/Courses#type=Free</a:t>
            </a:r>
            <a:endParaRPr lang="en-US" sz="2600" dirty="0">
              <a:solidFill>
                <a:srgbClr val="0645AD"/>
              </a:solidFill>
            </a:endParaRPr>
          </a:p>
          <a:p>
            <a:pPr marL="274320" lvl="1" indent="0">
              <a:buNone/>
            </a:pPr>
            <a:endParaRPr lang="en-US" sz="2600" dirty="0">
              <a:solidFill>
                <a:srgbClr val="0645AD"/>
              </a:solidFill>
            </a:endParaRP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https://www.edx.org/school/microsoft</a:t>
            </a:r>
            <a:endParaRPr lang="en-US" sz="2600" dirty="0">
              <a:solidFill>
                <a:srgbClr val="0645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9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0041668" cy="1325562"/>
          </a:xfrm>
        </p:spPr>
        <p:txBody>
          <a:bodyPr/>
          <a:lstStyle/>
          <a:p>
            <a:r>
              <a:rPr lang="en-US" dirty="0"/>
              <a:t>How Should I Build My Own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880"/>
            <a:ext cx="8851392" cy="553212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Power BI Desktop is Free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https://powerbi.microsoft.com/en-us/desktop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r>
              <a:rPr lang="en-US" sz="2800" dirty="0"/>
              <a:t>Download Sample Data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https://powerbi.microsoft.com/en-us/documentation/powerbi-sample-datasets/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r>
              <a:rPr lang="en-US" sz="2800" dirty="0"/>
              <a:t>Build Some Data Models and Reports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800" dirty="0"/>
              <a:t>SQL Server Developer Edition is Free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https://www.microsoft.com/en-us/sql-server/sql-server-downloads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800" dirty="0"/>
              <a:t>Azure has a Free Trial with Sample Data Included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</a:t>
            </a:r>
            <a:endParaRPr lang="en-US" sz="2600" dirty="0">
              <a:solidFill>
                <a:srgbClr val="0645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9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0041668" cy="1325562"/>
          </a:xfrm>
        </p:spPr>
        <p:txBody>
          <a:bodyPr/>
          <a:lstStyle/>
          <a:p>
            <a:r>
              <a:rPr lang="en-US" dirty="0"/>
              <a:t>Where Can I Find Good Certifications?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880"/>
            <a:ext cx="8851392" cy="5532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SQL Server - $165 Per Exam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https://www.microsoft.com/en-us/learning/mcsa-sql2016-business-intelligence-certification.aspx</a:t>
            </a:r>
            <a:endParaRPr lang="en-US" sz="2600" dirty="0">
              <a:solidFill>
                <a:srgbClr val="0645AD"/>
              </a:solidFill>
            </a:endParaRP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https://www.microsoft.com/en-us/learning/mcsa-sql2016-database-administration-certification.aspx</a:t>
            </a:r>
            <a:endParaRPr lang="en-US" sz="2600" dirty="0">
              <a:solidFill>
                <a:srgbClr val="0645AD"/>
              </a:solidFill>
            </a:endParaRP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https://www.microsoft.com/en-us/learning/mcsa-sql2016-database-development-certification.aspx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800" dirty="0">
              <a:solidFill>
                <a:srgbClr val="0645AD"/>
              </a:solidFill>
            </a:endParaRPr>
          </a:p>
          <a:p>
            <a:pPr marL="0" indent="0">
              <a:buNone/>
            </a:pPr>
            <a:r>
              <a:rPr lang="en-US" sz="2800" dirty="0"/>
              <a:t>Power BI - $165 Per Exam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https://www.microsoft.com/en-us/learning/mcsa-bi-reporting.aspx</a:t>
            </a:r>
            <a:endParaRPr lang="en-US" sz="2600" dirty="0">
              <a:solidFill>
                <a:srgbClr val="0645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7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F008-211E-4D51-BEF9-9441EC7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en-US" dirty="0"/>
              <a:t>Big Data Developer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6506-62BB-4459-ABDA-4CDE054B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the Boundaries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7565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What Do They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562"/>
            <a:ext cx="4976499" cy="55324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Focus on Building Distributed Structures</a:t>
            </a:r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en-US" sz="2600" dirty="0"/>
              <a:t>Day-to-Day Tasks</a:t>
            </a:r>
          </a:p>
          <a:p>
            <a:pPr marL="274320" lvl="1" indent="0">
              <a:buNone/>
            </a:pPr>
            <a:r>
              <a:rPr lang="en-US" sz="2400" dirty="0"/>
              <a:t>Creating Pipelines</a:t>
            </a:r>
          </a:p>
          <a:p>
            <a:pPr marL="274320" lvl="1" indent="0">
              <a:buNone/>
            </a:pPr>
            <a:r>
              <a:rPr lang="en-US" sz="2400" dirty="0"/>
              <a:t>Creating “Databases”</a:t>
            </a:r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en-US" sz="2600" dirty="0"/>
              <a:t>Junior Titles</a:t>
            </a:r>
          </a:p>
          <a:p>
            <a:pPr marL="274320" lvl="1" indent="0">
              <a:buNone/>
            </a:pPr>
            <a:r>
              <a:rPr lang="en-US" sz="2400" dirty="0"/>
              <a:t>Data Engineer*</a:t>
            </a:r>
          </a:p>
          <a:p>
            <a:pPr marL="274320" lvl="1" indent="0">
              <a:buNone/>
            </a:pPr>
            <a:r>
              <a:rPr lang="en-US" sz="2400" dirty="0"/>
              <a:t>Big Data Engineer</a:t>
            </a:r>
          </a:p>
          <a:p>
            <a:pPr marL="274320" lvl="1" indent="0">
              <a:buNone/>
            </a:pPr>
            <a:r>
              <a:rPr lang="en-US" sz="2400" dirty="0"/>
              <a:t>Hadoop Developer</a:t>
            </a:r>
          </a:p>
          <a:p>
            <a:pPr marL="274320" lvl="1" indent="0">
              <a:buNone/>
            </a:pPr>
            <a:r>
              <a:rPr lang="en-US" sz="2400" dirty="0"/>
              <a:t>Spark Developer</a:t>
            </a:r>
          </a:p>
        </p:txBody>
      </p:sp>
      <p:pic>
        <p:nvPicPr>
          <p:cNvPr id="5" name="Picture 4" descr="Image result for hadoop architecture">
            <a:extLst>
              <a:ext uri="{FF2B5EF4-FFF2-40B4-BE49-F238E27FC236}">
                <a16:creationId xmlns:a16="http://schemas.microsoft.com/office/drawing/2014/main" id="{7F1213E7-4741-471F-A79E-EF1730FB7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48" y="2408441"/>
            <a:ext cx="6055063" cy="31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714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What are the Job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562"/>
            <a:ext cx="4976499" cy="55324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Acceptable Backgrounds</a:t>
            </a:r>
          </a:p>
          <a:p>
            <a:pPr marL="274320" lvl="1" indent="0">
              <a:buNone/>
            </a:pPr>
            <a:r>
              <a:rPr lang="en-US" sz="2600" dirty="0"/>
              <a:t>Computer Science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800" dirty="0"/>
              <a:t>Tools Used</a:t>
            </a:r>
          </a:p>
          <a:p>
            <a:pPr marL="274320" lvl="1" indent="0">
              <a:buNone/>
            </a:pPr>
            <a:r>
              <a:rPr lang="en-US" sz="2400" dirty="0"/>
              <a:t>Hadoop</a:t>
            </a:r>
          </a:p>
          <a:p>
            <a:pPr marL="274320" lvl="1" indent="0">
              <a:buNone/>
            </a:pPr>
            <a:r>
              <a:rPr lang="en-US" sz="2400" dirty="0"/>
              <a:t>Python</a:t>
            </a:r>
          </a:p>
          <a:p>
            <a:pPr marL="274320" lvl="1" indent="0">
              <a:buNone/>
            </a:pPr>
            <a:r>
              <a:rPr lang="en-US" sz="2400" dirty="0"/>
              <a:t>Azure</a:t>
            </a:r>
          </a:p>
        </p:txBody>
      </p:sp>
      <p:pic>
        <p:nvPicPr>
          <p:cNvPr id="7" name="Picture 6" descr="Image result for python">
            <a:extLst>
              <a:ext uri="{FF2B5EF4-FFF2-40B4-BE49-F238E27FC236}">
                <a16:creationId xmlns:a16="http://schemas.microsoft.com/office/drawing/2014/main" id="{70354516-18D2-4E2D-99AB-951681570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22" y="2835780"/>
            <a:ext cx="2512001" cy="251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adoop">
            <a:extLst>
              <a:ext uri="{FF2B5EF4-FFF2-40B4-BE49-F238E27FC236}">
                <a16:creationId xmlns:a16="http://schemas.microsoft.com/office/drawing/2014/main" id="{0C7F4E02-0B91-4D20-849A-927D42BC5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006" y="1516665"/>
            <a:ext cx="3556697" cy="172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microsoft azure">
            <a:extLst>
              <a:ext uri="{FF2B5EF4-FFF2-40B4-BE49-F238E27FC236}">
                <a16:creationId xmlns:a16="http://schemas.microsoft.com/office/drawing/2014/main" id="{5344B9BC-8EEB-4529-A0E2-064A13599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123" y="4667235"/>
            <a:ext cx="3038374" cy="156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191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0041668" cy="1325562"/>
          </a:xfrm>
        </p:spPr>
        <p:txBody>
          <a:bodyPr/>
          <a:lstStyle/>
          <a:p>
            <a:r>
              <a:rPr lang="en-US" dirty="0"/>
              <a:t>Where Can I Find Free Training?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562"/>
            <a:ext cx="9354312" cy="553243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Hadoop</a:t>
            </a:r>
            <a:endParaRPr lang="en-US" sz="2800" dirty="0">
              <a:solidFill>
                <a:srgbClr val="0645AD"/>
              </a:solidFill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rgbClr val="0645A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https://databricks.com/resources/type/webinars</a:t>
            </a:r>
            <a:endParaRPr lang="en-US" sz="2400" dirty="0">
              <a:solidFill>
                <a:srgbClr val="0645AD"/>
              </a:solidFill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rgbClr val="0645A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https://hortonworks.com/webinars/</a:t>
            </a:r>
            <a:endParaRPr lang="en-US" sz="2400" dirty="0">
              <a:solidFill>
                <a:srgbClr val="0645AD"/>
              </a:solidFill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rgbClr val="0645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https://www.cloudera.com/search.html?i=1;q1=Webinars;x1=doctype</a:t>
            </a:r>
            <a:endParaRPr lang="en-US" sz="24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800" dirty="0">
              <a:solidFill>
                <a:srgbClr val="0645AD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111111"/>
                </a:solidFill>
              </a:rPr>
              <a:t>Python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111111"/>
                </a:solidFill>
              </a:rPr>
              <a:t>Search for “</a:t>
            </a:r>
            <a:r>
              <a:rPr lang="en-US" sz="2600" dirty="0" err="1">
                <a:solidFill>
                  <a:srgbClr val="111111"/>
                </a:solidFill>
              </a:rPr>
              <a:t>PySpark</a:t>
            </a:r>
            <a:r>
              <a:rPr lang="en-US" sz="2600" dirty="0">
                <a:solidFill>
                  <a:srgbClr val="111111"/>
                </a:solidFill>
              </a:rPr>
              <a:t>”</a:t>
            </a:r>
          </a:p>
          <a:p>
            <a:pPr marL="0" indent="0">
              <a:buNone/>
            </a:pPr>
            <a:endParaRPr lang="en-US" sz="800" dirty="0">
              <a:solidFill>
                <a:srgbClr val="11111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111111"/>
                </a:solidFill>
              </a:rPr>
              <a:t>Azure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https://mva.microsoft.com/</a:t>
            </a:r>
            <a:endParaRPr lang="en-US" sz="2600" dirty="0">
              <a:solidFill>
                <a:srgbClr val="0645AD"/>
              </a:solidFill>
            </a:endParaRP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http://pragmaticworks.com/Training/Courses#type=Free</a:t>
            </a:r>
            <a:endParaRPr lang="en-US" sz="2600" dirty="0">
              <a:solidFill>
                <a:srgbClr val="0645AD"/>
              </a:solidFill>
            </a:endParaRP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https://www.edx.org/school/microsoft</a:t>
            </a:r>
            <a:endParaRPr lang="en-US" sz="2600" dirty="0">
              <a:solidFill>
                <a:srgbClr val="0645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19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0041668" cy="1325562"/>
          </a:xfrm>
        </p:spPr>
        <p:txBody>
          <a:bodyPr/>
          <a:lstStyle/>
          <a:p>
            <a:r>
              <a:rPr lang="en-US" dirty="0"/>
              <a:t>How Should I Build My Own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880"/>
            <a:ext cx="8851392" cy="5532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Hadoop is Open-Source (but not simple)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https://hadoop.apache.org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800" dirty="0"/>
              <a:t>Python is Free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https://www.anaconda.com/download/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r>
              <a:rPr lang="en-US" sz="2800" dirty="0"/>
              <a:t>Kaggle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</a:t>
            </a: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800" dirty="0"/>
              <a:t>Azure has a Free Trial with Sample Data Included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0645A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</a:t>
            </a:r>
            <a:endParaRPr lang="en-US" sz="2600" dirty="0">
              <a:solidFill>
                <a:srgbClr val="0645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3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B7EAE27-AA19-42D3-B21C-F357F67E6562}"/>
              </a:ext>
            </a:extLst>
          </p:cNvPr>
          <p:cNvGrpSpPr/>
          <p:nvPr/>
        </p:nvGrpSpPr>
        <p:grpSpPr>
          <a:xfrm>
            <a:off x="329154" y="1377323"/>
            <a:ext cx="4124325" cy="4329309"/>
            <a:chOff x="762733" y="928491"/>
            <a:chExt cx="4124325" cy="43293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964FBF-39DC-4C19-ADE5-A078323DA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733" y="928491"/>
              <a:ext cx="4124325" cy="2740098"/>
            </a:xfrm>
            <a:prstGeom prst="rect">
              <a:avLst/>
            </a:prstGeom>
          </p:spPr>
        </p:pic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6E5D0D4-F2CB-4C7A-A17E-F7B24B53670A}"/>
                </a:ext>
              </a:extLst>
            </p:cNvPr>
            <p:cNvSpPr txBox="1">
              <a:spLocks/>
            </p:cNvSpPr>
            <p:nvPr/>
          </p:nvSpPr>
          <p:spPr>
            <a:xfrm>
              <a:off x="762733" y="3821350"/>
              <a:ext cx="4124325" cy="143645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Brad Llewellyn</a:t>
              </a:r>
            </a:p>
            <a:p>
              <a:pPr marL="0" indent="0" algn="ctr">
                <a:buNone/>
              </a:pPr>
              <a:r>
                <a:rPr lang="en-US" dirty="0"/>
                <a:t>Data Analytics Architect</a:t>
              </a:r>
            </a:p>
            <a:p>
              <a:pPr marL="0" indent="0" algn="ctr">
                <a:buNone/>
              </a:pPr>
              <a:r>
                <a:rPr lang="en-US" dirty="0"/>
                <a:t>Microsoft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8E53B1-A01B-4A20-B1E9-2CE086E20A04}"/>
              </a:ext>
            </a:extLst>
          </p:cNvPr>
          <p:cNvGrpSpPr/>
          <p:nvPr/>
        </p:nvGrpSpPr>
        <p:grpSpPr>
          <a:xfrm>
            <a:off x="5001798" y="318420"/>
            <a:ext cx="6126481" cy="6221159"/>
            <a:chOff x="6190518" y="46658"/>
            <a:chExt cx="6221731" cy="6221159"/>
          </a:xfrm>
        </p:grpSpPr>
        <p:pic>
          <p:nvPicPr>
            <p:cNvPr id="19" name="Graphic 7" descr="Ribbon">
              <a:extLst>
                <a:ext uri="{FF2B5EF4-FFF2-40B4-BE49-F238E27FC236}">
                  <a16:creationId xmlns:a16="http://schemas.microsoft.com/office/drawing/2014/main" id="{D0DE4A81-EB28-46F0-A3B8-DA3555BF3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90519" y="1119707"/>
              <a:ext cx="914400" cy="914400"/>
            </a:xfrm>
            <a:prstGeom prst="rect">
              <a:avLst/>
            </a:prstGeom>
          </p:spPr>
        </p:pic>
        <p:pic>
          <p:nvPicPr>
            <p:cNvPr id="20" name="Graphic 9" descr="Document">
              <a:extLst>
                <a:ext uri="{FF2B5EF4-FFF2-40B4-BE49-F238E27FC236}">
                  <a16:creationId xmlns:a16="http://schemas.microsoft.com/office/drawing/2014/main" id="{C6C95791-686F-4DFE-9732-49C304E4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90519" y="2814690"/>
              <a:ext cx="914400" cy="914400"/>
            </a:xfrm>
            <a:prstGeom prst="rect">
              <a:avLst/>
            </a:prstGeom>
          </p:spPr>
        </p:pic>
        <p:pic>
          <p:nvPicPr>
            <p:cNvPr id="21" name="Graphic 11" descr="Email">
              <a:extLst>
                <a:ext uri="{FF2B5EF4-FFF2-40B4-BE49-F238E27FC236}">
                  <a16:creationId xmlns:a16="http://schemas.microsoft.com/office/drawing/2014/main" id="{90C0CB96-5011-494E-A486-23100185D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90518" y="4080915"/>
              <a:ext cx="914400" cy="914400"/>
            </a:xfrm>
            <a:prstGeom prst="rect">
              <a:avLst/>
            </a:prstGeom>
          </p:spPr>
        </p:pic>
        <p:pic>
          <p:nvPicPr>
            <p:cNvPr id="22" name="Graphic 19" descr="Group">
              <a:extLst>
                <a:ext uri="{FF2B5EF4-FFF2-40B4-BE49-F238E27FC236}">
                  <a16:creationId xmlns:a16="http://schemas.microsoft.com/office/drawing/2014/main" id="{2FB9E670-1C3A-40F0-B130-2F8BC4A38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90518" y="5350487"/>
              <a:ext cx="914400" cy="914400"/>
            </a:xfrm>
            <a:prstGeom prst="rect">
              <a:avLst/>
            </a:prstGeom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4678B07D-554A-4174-B32D-E7384C09FF50}"/>
                </a:ext>
              </a:extLst>
            </p:cNvPr>
            <p:cNvSpPr txBox="1">
              <a:spLocks/>
            </p:cNvSpPr>
            <p:nvPr/>
          </p:nvSpPr>
          <p:spPr>
            <a:xfrm>
              <a:off x="7104919" y="46658"/>
              <a:ext cx="5303520" cy="263738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MCSE: Data Management and Analytics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MCSE: Cloud Platform and Infrastructure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Machine Learning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SQL 2016 BI Development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MCA: SQL 2016 Database Development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SQL Server 2012/2014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Cloud Platform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M.S. Statistics: University of South Carolina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D0CF22A0-B904-46C7-8F5C-37A42FC6F4DA}"/>
                </a:ext>
              </a:extLst>
            </p:cNvPr>
            <p:cNvSpPr txBox="1">
              <a:spLocks/>
            </p:cNvSpPr>
            <p:nvPr/>
          </p:nvSpPr>
          <p:spPr>
            <a:xfrm>
              <a:off x="7108729" y="2814689"/>
              <a:ext cx="5303520" cy="911054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Analytics Consultant – 6 Years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Microsoft – 1 Month</a:t>
              </a:r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0E67FF92-42C8-4431-B682-8D0F5F229D08}"/>
                </a:ext>
              </a:extLst>
            </p:cNvPr>
            <p:cNvSpPr txBox="1">
              <a:spLocks/>
            </p:cNvSpPr>
            <p:nvPr/>
          </p:nvSpPr>
          <p:spPr>
            <a:xfrm>
              <a:off x="7108729" y="3853229"/>
              <a:ext cx="5303520" cy="136977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@</a:t>
              </a:r>
              <a:r>
                <a:rPr lang="en-US" sz="1500" dirty="0" err="1"/>
                <a:t>BreakingBI</a:t>
              </a:r>
              <a:endParaRPr lang="en-US" sz="1500" dirty="0"/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>
                  <a:solidFill>
                    <a:srgbClr val="0645AD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https://www.linkedin.com/in/bradllewellyn</a:t>
              </a:r>
              <a:endParaRPr lang="en-US" sz="1500" dirty="0">
                <a:solidFill>
                  <a:srgbClr val="0645AD"/>
                </a:solidFill>
              </a:endParaRP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>
                  <a:solidFill>
                    <a:srgbClr val="0645AD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http://breaking-bi.blogspot.com</a:t>
              </a:r>
              <a:endParaRPr lang="en-US" sz="1500" dirty="0">
                <a:solidFill>
                  <a:srgbClr val="0645AD"/>
                </a:solidFill>
              </a:endParaRP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>
                  <a:solidFill>
                    <a:srgbClr val="0645AD"/>
                  </a:solidFill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Llewellyn.wb@gmail.com</a:t>
              </a:r>
              <a:endParaRPr lang="en-US" sz="1500" dirty="0">
                <a:solidFill>
                  <a:srgbClr val="0645AD"/>
                </a:solidFill>
              </a:endParaRP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7CB1D0A7-B73C-4B5E-890A-A935ED6B23DD}"/>
                </a:ext>
              </a:extLst>
            </p:cNvPr>
            <p:cNvSpPr txBox="1">
              <a:spLocks/>
            </p:cNvSpPr>
            <p:nvPr/>
          </p:nvSpPr>
          <p:spPr>
            <a:xfrm>
              <a:off x="7104918" y="5353420"/>
              <a:ext cx="5303520" cy="9143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Organizer – Charlotte BI Group – </a:t>
              </a:r>
              <a:r>
                <a:rPr lang="en-US" sz="1500" dirty="0">
                  <a:solidFill>
                    <a:srgbClr val="0645AD"/>
                  </a:solidFill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http://charbigroup.com</a:t>
              </a:r>
              <a:endParaRPr lang="en-US" sz="1500" dirty="0">
                <a:solidFill>
                  <a:srgbClr val="0645AD"/>
                </a:solidFill>
              </a:endParaRP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Member and Speaker – PASS – </a:t>
              </a:r>
              <a:r>
                <a:rPr lang="en-US" sz="1500" dirty="0">
                  <a:solidFill>
                    <a:srgbClr val="0645AD"/>
                  </a:solidFill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http://www.pass.org</a:t>
              </a:r>
              <a:endParaRPr lang="en-US" sz="1500" dirty="0">
                <a:solidFill>
                  <a:srgbClr val="0645AD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791FAC-6B8C-4784-BFC5-4DA9442AD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0519" y="2732814"/>
              <a:ext cx="6221730" cy="214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8FE3AD-7855-4176-B49F-5845CA001D2E}"/>
                </a:ext>
              </a:extLst>
            </p:cNvPr>
            <p:cNvCxnSpPr>
              <a:cxnSpLocks/>
            </p:cNvCxnSpPr>
            <p:nvPr/>
          </p:nvCxnSpPr>
          <p:spPr>
            <a:xfrm>
              <a:off x="6190518" y="3789486"/>
              <a:ext cx="622173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91C373C-94E2-44FF-8DD1-F040D2C9F9B5}"/>
                </a:ext>
              </a:extLst>
            </p:cNvPr>
            <p:cNvCxnSpPr>
              <a:cxnSpLocks/>
            </p:cNvCxnSpPr>
            <p:nvPr/>
          </p:nvCxnSpPr>
          <p:spPr>
            <a:xfrm>
              <a:off x="6190519" y="5254375"/>
              <a:ext cx="62179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1943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0041668" cy="1325562"/>
          </a:xfrm>
        </p:spPr>
        <p:txBody>
          <a:bodyPr/>
          <a:lstStyle/>
          <a:p>
            <a:r>
              <a:rPr lang="en-US" dirty="0"/>
              <a:t>Where Can I Find Good Certifications?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880"/>
            <a:ext cx="8851392" cy="5532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Hadoop - $100/$295 Per Certification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0645A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https://hortonworks.com/services/training/certification/</a:t>
            </a:r>
            <a:endParaRPr lang="en-US" sz="2400" dirty="0">
              <a:solidFill>
                <a:srgbClr val="0645AD"/>
              </a:solidFill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rgbClr val="0645A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https://www.cloudera.com/more/training/certification.html</a:t>
            </a:r>
            <a:endParaRPr lang="en-US" sz="24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r>
              <a:rPr lang="en-US" sz="2800" dirty="0"/>
              <a:t>Python - $404 Per Course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0645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https://www.edureka.co/pyspark-certification-training</a:t>
            </a:r>
            <a:endParaRPr lang="en-US" sz="2400" dirty="0">
              <a:solidFill>
                <a:srgbClr val="0645AD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0645AD"/>
              </a:solidFill>
            </a:endParaRPr>
          </a:p>
          <a:p>
            <a:pPr marL="0" indent="0">
              <a:buNone/>
            </a:pPr>
            <a:r>
              <a:rPr lang="en-US" sz="2800" dirty="0"/>
              <a:t>Azure - $165 Per Exam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0645A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https://www.microsoft.com/en-us/learning/mcsa-data-engineering-with-azure.aspx</a:t>
            </a:r>
            <a:endParaRPr lang="en-US" sz="2400" dirty="0">
              <a:solidFill>
                <a:srgbClr val="0645AD"/>
              </a:solidFill>
            </a:endParaRPr>
          </a:p>
          <a:p>
            <a:pPr marL="274320" lvl="1" indent="0">
              <a:buNone/>
            </a:pPr>
            <a:endParaRPr lang="en-US" sz="2400" dirty="0">
              <a:solidFill>
                <a:srgbClr val="0645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5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FD3F-D379-4C40-89CB-C331C7C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562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C49417-721F-4990-9AA8-28F0E3BAF3E9}"/>
              </a:ext>
            </a:extLst>
          </p:cNvPr>
          <p:cNvGrpSpPr/>
          <p:nvPr/>
        </p:nvGrpSpPr>
        <p:grpSpPr>
          <a:xfrm>
            <a:off x="1249680" y="1521152"/>
            <a:ext cx="6849038" cy="1384995"/>
            <a:chOff x="1435608" y="2710190"/>
            <a:chExt cx="6849038" cy="1384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5606D8-A949-4494-9BFC-0B28BF5D77FC}"/>
                </a:ext>
              </a:extLst>
            </p:cNvPr>
            <p:cNvSpPr txBox="1"/>
            <p:nvPr/>
          </p:nvSpPr>
          <p:spPr>
            <a:xfrm>
              <a:off x="2350008" y="2710190"/>
              <a:ext cx="59346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Statistician, Advanced Data Analyst</a:t>
              </a:r>
            </a:p>
            <a:p>
              <a:pPr lvl="1"/>
              <a:r>
                <a:rPr lang="en-US" sz="2000" dirty="0"/>
                <a:t>Builds Predictive Models</a:t>
              </a:r>
            </a:p>
            <a:p>
              <a:pPr lvl="1"/>
              <a:r>
                <a:rPr lang="en-US" sz="2000" dirty="0"/>
                <a:t>High Barrier to Entry Outside of Math/Stats</a:t>
              </a:r>
            </a:p>
            <a:p>
              <a:pPr lvl="1"/>
              <a:r>
                <a:rPr lang="en-US" sz="2000" dirty="0"/>
                <a:t>Demand is High, May Decline in 5-10 Years</a:t>
              </a:r>
            </a:p>
          </p:txBody>
        </p:sp>
        <p:pic>
          <p:nvPicPr>
            <p:cNvPr id="9" name="Graphic 8" descr="Calculator">
              <a:extLst>
                <a:ext uri="{FF2B5EF4-FFF2-40B4-BE49-F238E27FC236}">
                  <a16:creationId xmlns:a16="http://schemas.microsoft.com/office/drawing/2014/main" id="{7E94AE3E-CB7B-4978-A24E-BD401DEFE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5608" y="2944491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D74F9-C7CA-4089-A43B-B853D8496ABE}"/>
              </a:ext>
            </a:extLst>
          </p:cNvPr>
          <p:cNvGrpSpPr/>
          <p:nvPr/>
        </p:nvGrpSpPr>
        <p:grpSpPr>
          <a:xfrm>
            <a:off x="1249680" y="3099744"/>
            <a:ext cx="6582939" cy="1446550"/>
            <a:chOff x="1435608" y="3178792"/>
            <a:chExt cx="6582939" cy="14465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7C78D6-AE56-449C-9C6B-B67B0B6AC411}"/>
                </a:ext>
              </a:extLst>
            </p:cNvPr>
            <p:cNvSpPr txBox="1"/>
            <p:nvPr/>
          </p:nvSpPr>
          <p:spPr>
            <a:xfrm>
              <a:off x="2350008" y="3178792"/>
              <a:ext cx="566853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Business Intelligence Developer</a:t>
              </a:r>
            </a:p>
            <a:p>
              <a:pPr lvl="1"/>
              <a:r>
                <a:rPr lang="en-US" sz="2000" dirty="0"/>
                <a:t>Builds Relational Structures</a:t>
              </a:r>
            </a:p>
            <a:p>
              <a:pPr lvl="1"/>
              <a:r>
                <a:rPr lang="en-US" sz="2000" dirty="0"/>
                <a:t>Low Barrier to Entry</a:t>
              </a:r>
            </a:p>
            <a:p>
              <a:pPr lvl="1"/>
              <a:r>
                <a:rPr lang="en-US" sz="2000" dirty="0"/>
                <a:t>Demand is High, Likely to Remain Stable</a:t>
              </a:r>
              <a:r>
                <a:rPr lang="en-US" sz="2400" dirty="0"/>
                <a:t> </a:t>
              </a:r>
            </a:p>
          </p:txBody>
        </p:sp>
        <p:pic>
          <p:nvPicPr>
            <p:cNvPr id="12" name="Graphic 11" descr="Upward trend">
              <a:extLst>
                <a:ext uri="{FF2B5EF4-FFF2-40B4-BE49-F238E27FC236}">
                  <a16:creationId xmlns:a16="http://schemas.microsoft.com/office/drawing/2014/main" id="{E08EA6AA-BCBC-4652-BFC7-6B283A8A2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5608" y="3444867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099156-511B-4F4F-A4E3-E54068344928}"/>
              </a:ext>
            </a:extLst>
          </p:cNvPr>
          <p:cNvGrpSpPr/>
          <p:nvPr/>
        </p:nvGrpSpPr>
        <p:grpSpPr>
          <a:xfrm>
            <a:off x="1249680" y="4739891"/>
            <a:ext cx="5667624" cy="1384995"/>
            <a:chOff x="1435608" y="3708949"/>
            <a:chExt cx="5667624" cy="13849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E2A572-51DC-44D6-A4AC-E0163D590431}"/>
                </a:ext>
              </a:extLst>
            </p:cNvPr>
            <p:cNvSpPr txBox="1"/>
            <p:nvPr/>
          </p:nvSpPr>
          <p:spPr>
            <a:xfrm>
              <a:off x="2350008" y="3708949"/>
              <a:ext cx="475322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Big Data Developer</a:t>
              </a:r>
            </a:p>
            <a:p>
              <a:pPr lvl="1"/>
              <a:r>
                <a:rPr lang="en-US" sz="2000" dirty="0"/>
                <a:t>Builds Distributed Structures</a:t>
              </a:r>
            </a:p>
            <a:p>
              <a:pPr lvl="1"/>
              <a:r>
                <a:rPr lang="en-US" sz="2000" dirty="0"/>
                <a:t>High Barrier to Entry</a:t>
              </a:r>
            </a:p>
            <a:p>
              <a:pPr lvl="1"/>
              <a:r>
                <a:rPr lang="en-US" sz="2000" dirty="0"/>
                <a:t>Demand is Low, Likely to Increase</a:t>
              </a:r>
              <a:endParaRPr lang="en-US" sz="2400" dirty="0"/>
            </a:p>
          </p:txBody>
        </p:sp>
        <p:pic>
          <p:nvPicPr>
            <p:cNvPr id="15" name="Graphic 14" descr="Network">
              <a:extLst>
                <a:ext uri="{FF2B5EF4-FFF2-40B4-BE49-F238E27FC236}">
                  <a16:creationId xmlns:a16="http://schemas.microsoft.com/office/drawing/2014/main" id="{932D9CE6-08BB-4785-9703-5B2B6D7AC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35608" y="394424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004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0041668" cy="1325562"/>
          </a:xfrm>
        </p:spPr>
        <p:txBody>
          <a:bodyPr/>
          <a:lstStyle/>
          <a:p>
            <a:r>
              <a:rPr lang="en-US" dirty="0"/>
              <a:t>So, Where Do I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880"/>
            <a:ext cx="8851392" cy="553212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Step 1: Choose a Role.</a:t>
            </a:r>
          </a:p>
          <a:p>
            <a:pPr marL="0" indent="0">
              <a:buNone/>
            </a:pPr>
            <a:endParaRPr lang="en-US" sz="800" dirty="0">
              <a:solidFill>
                <a:srgbClr val="0645AD"/>
              </a:solidFill>
            </a:endParaRPr>
          </a:p>
          <a:p>
            <a:pPr marL="0" indent="0">
              <a:buNone/>
            </a:pPr>
            <a:r>
              <a:rPr lang="en-US" sz="2800" dirty="0"/>
              <a:t>Step 2: Follow the Provided Links to Find a Relevant Certification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800" dirty="0"/>
              <a:t>Step 3: Prepare for the Certification with Books, Webinars and Build-Your-Own Projects.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800" dirty="0"/>
              <a:t>Step 4: Get Certified!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800" b="1" dirty="0"/>
              <a:t>Most importantly, while you’re doing this, network with as many recruiters, managers and thought leaders and possible via User Groups, Meetups, LinkedIn and other social/technical events.</a:t>
            </a:r>
          </a:p>
        </p:txBody>
      </p:sp>
    </p:spTree>
    <p:extLst>
      <p:ext uri="{BB962C8B-B14F-4D97-AF65-F5344CB8AC3E}">
        <p14:creationId xmlns:p14="http://schemas.microsoft.com/office/powerpoint/2010/main" val="25178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64FBF-39DC-4C19-ADE5-A078323DA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8" y="3800483"/>
            <a:ext cx="4124325" cy="2740098"/>
          </a:xfrm>
          <a:prstGeom prst="rect">
            <a:avLst/>
          </a:prstGeom>
        </p:spPr>
      </p:pic>
      <p:pic>
        <p:nvPicPr>
          <p:cNvPr id="2050" name="Picture 2" descr="Image result for thank you">
            <a:extLst>
              <a:ext uri="{FF2B5EF4-FFF2-40B4-BE49-F238E27FC236}">
                <a16:creationId xmlns:a16="http://schemas.microsoft.com/office/drawing/2014/main" id="{AF2CE0D9-529B-42C5-843E-06F2C25D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24" y="471278"/>
            <a:ext cx="4437952" cy="29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6D5BF-3F7D-49C9-8F3D-EF371A4D04F8}"/>
              </a:ext>
            </a:extLst>
          </p:cNvPr>
          <p:cNvSpPr txBox="1"/>
          <p:nvPr/>
        </p:nvSpPr>
        <p:spPr>
          <a:xfrm>
            <a:off x="6163056" y="4027072"/>
            <a:ext cx="4708340" cy="251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Brad Llewellyn</a:t>
            </a:r>
          </a:p>
          <a:p>
            <a:r>
              <a:rPr lang="en-US" dirty="0"/>
              <a:t>Data Analytics Architect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@</a:t>
            </a:r>
            <a:r>
              <a:rPr lang="en-US" dirty="0" err="1"/>
              <a:t>BreakingBI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645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https://www.linkedin.com/in/bradllewellyn</a:t>
            </a:r>
            <a:endParaRPr lang="en-US" dirty="0">
              <a:solidFill>
                <a:srgbClr val="0645AD"/>
              </a:solidFill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645A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http://breaking-bi.blogspot.com</a:t>
            </a:r>
            <a:endParaRPr lang="en-US" dirty="0">
              <a:solidFill>
                <a:srgbClr val="0645AD"/>
              </a:solidFill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645A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Llewellyn.wb@gmail.com</a:t>
            </a:r>
            <a:endParaRPr lang="en-US" dirty="0">
              <a:solidFill>
                <a:srgbClr val="0645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7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BA0BB-A1B9-4B86-9E63-0580397C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D851150-C2CA-4955-8565-35F231FFB3CA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98ED11-1172-4C6E-9946-9F0FA743EDC2}"/>
              </a:ext>
            </a:extLst>
          </p:cNvPr>
          <p:cNvSpPr txBox="1">
            <a:spLocks/>
          </p:cNvSpPr>
          <p:nvPr/>
        </p:nvSpPr>
        <p:spPr>
          <a:xfrm>
            <a:off x="0" y="5324832"/>
            <a:ext cx="11292840" cy="153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0645A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https://www.pass.org</a:t>
            </a:r>
            <a:endParaRPr lang="en-US" b="0" dirty="0">
              <a:solidFill>
                <a:srgbClr val="0645AD"/>
              </a:solidFill>
            </a:endParaRPr>
          </a:p>
        </p:txBody>
      </p:sp>
      <p:pic>
        <p:nvPicPr>
          <p:cNvPr id="6" name="Picture 2" descr="Image result for professional association of sql server">
            <a:extLst>
              <a:ext uri="{FF2B5EF4-FFF2-40B4-BE49-F238E27FC236}">
                <a16:creationId xmlns:a16="http://schemas.microsoft.com/office/drawing/2014/main" id="{41C95300-FBB2-495B-8F1D-787C60E7F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2" y="1685617"/>
            <a:ext cx="3810000" cy="3810000"/>
          </a:xfrm>
          <a:prstGeom prst="rect">
            <a:avLst/>
          </a:prstGeom>
          <a:noFill/>
          <a:extLst/>
        </p:spPr>
      </p:pic>
      <p:pic>
        <p:nvPicPr>
          <p:cNvPr id="1028" name="Picture 4" descr="Image result for pass summit">
            <a:extLst>
              <a:ext uri="{FF2B5EF4-FFF2-40B4-BE49-F238E27FC236}">
                <a16:creationId xmlns:a16="http://schemas.microsoft.com/office/drawing/2014/main" id="{B23759D8-9261-455B-8B37-1CCDC96C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21" y="398051"/>
            <a:ext cx="7402061" cy="12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ql saturday">
            <a:extLst>
              <a:ext uri="{FF2B5EF4-FFF2-40B4-BE49-F238E27FC236}">
                <a16:creationId xmlns:a16="http://schemas.microsoft.com/office/drawing/2014/main" id="{1222C256-7967-40F5-B6A0-78BA9823E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872" y="2039698"/>
            <a:ext cx="6570267" cy="32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5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F310-E838-4237-A89C-B4E929F8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880"/>
          </a:xfrm>
        </p:spPr>
        <p:txBody>
          <a:bodyPr/>
          <a:lstStyle/>
          <a:p>
            <a:r>
              <a:rPr lang="en-US" dirty="0"/>
              <a:t>What is Data Science?</a:t>
            </a:r>
          </a:p>
        </p:txBody>
      </p:sp>
      <p:pic>
        <p:nvPicPr>
          <p:cNvPr id="3" name="Picture 2" descr="https://media.licdn.com/mpr/mpr/AAEAAQAAAAAAAAeOAAAAJGQyYTFkM2EzLWFkMjgtNGMyOC05ZjMzLWE5YTYwNmE4N2Y3OQ.jpg">
            <a:extLst>
              <a:ext uri="{FF2B5EF4-FFF2-40B4-BE49-F238E27FC236}">
                <a16:creationId xmlns:a16="http://schemas.microsoft.com/office/drawing/2014/main" id="{69A196A7-9AF3-465C-9EE6-D2A61CC1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68" y="1533785"/>
            <a:ext cx="7610856" cy="512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DFD6C7-2149-4DD6-AEDB-615B08DD9EAB}"/>
              </a:ext>
            </a:extLst>
          </p:cNvPr>
          <p:cNvSpPr/>
          <p:nvPr/>
        </p:nvSpPr>
        <p:spPr>
          <a:xfrm rot="-1500000">
            <a:off x="4616387" y="1867492"/>
            <a:ext cx="4330877" cy="2667143"/>
          </a:xfrm>
          <a:prstGeom prst="roundRect">
            <a:avLst/>
          </a:prstGeom>
          <a:noFill/>
          <a:ln w="38100">
            <a:solidFill>
              <a:srgbClr val="353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63121-85AF-4EBB-A43C-499F77CA604D}"/>
              </a:ext>
            </a:extLst>
          </p:cNvPr>
          <p:cNvSpPr txBox="1"/>
          <p:nvPr/>
        </p:nvSpPr>
        <p:spPr>
          <a:xfrm>
            <a:off x="5168767" y="5207266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Advanced Analytics</a:t>
            </a:r>
          </a:p>
        </p:txBody>
      </p:sp>
    </p:spTree>
    <p:extLst>
      <p:ext uri="{BB962C8B-B14F-4D97-AF65-F5344CB8AC3E}">
        <p14:creationId xmlns:p14="http://schemas.microsoft.com/office/powerpoint/2010/main" val="33232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FD3F-D379-4C40-89CB-C331C7C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5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D0DC74-3EEB-42C3-BB09-39F76188D2B0}"/>
              </a:ext>
            </a:extLst>
          </p:cNvPr>
          <p:cNvGrpSpPr/>
          <p:nvPr/>
        </p:nvGrpSpPr>
        <p:grpSpPr>
          <a:xfrm>
            <a:off x="1249680" y="1655064"/>
            <a:ext cx="7900608" cy="4244370"/>
            <a:chOff x="1249680" y="1837944"/>
            <a:chExt cx="7900608" cy="42443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4F599AD-7124-4BAB-8BB7-B8607039A20E}"/>
                </a:ext>
              </a:extLst>
            </p:cNvPr>
            <p:cNvGrpSpPr/>
            <p:nvPr/>
          </p:nvGrpSpPr>
          <p:grpSpPr>
            <a:xfrm>
              <a:off x="1249680" y="1837944"/>
              <a:ext cx="7900608" cy="914400"/>
              <a:chOff x="1435608" y="2514600"/>
              <a:chExt cx="7900608" cy="91440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3FB3AA-0A81-4FA1-B2CE-5B0302339F3D}"/>
                  </a:ext>
                </a:extLst>
              </p:cNvPr>
              <p:cNvSpPr txBox="1"/>
              <p:nvPr/>
            </p:nvSpPr>
            <p:spPr>
              <a:xfrm>
                <a:off x="2350008" y="2710190"/>
                <a:ext cx="69862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Job Search, Interview and Career Advice</a:t>
                </a:r>
              </a:p>
            </p:txBody>
          </p:sp>
          <p:pic>
            <p:nvPicPr>
              <p:cNvPr id="5" name="Graphic 4" descr="Handshake">
                <a:extLst>
                  <a:ext uri="{FF2B5EF4-FFF2-40B4-BE49-F238E27FC236}">
                    <a16:creationId xmlns:a16="http://schemas.microsoft.com/office/drawing/2014/main" id="{FA31394E-17AB-4EC8-AEC1-66D963442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35608" y="25146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C49417-721F-4990-9AA8-28F0E3BAF3E9}"/>
                </a:ext>
              </a:extLst>
            </p:cNvPr>
            <p:cNvGrpSpPr/>
            <p:nvPr/>
          </p:nvGrpSpPr>
          <p:grpSpPr>
            <a:xfrm>
              <a:off x="1249680" y="2947934"/>
              <a:ext cx="7163227" cy="914400"/>
              <a:chOff x="1435608" y="2514600"/>
              <a:chExt cx="7163227" cy="9144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606D8-A949-4494-9BFC-0B28BF5D77FC}"/>
                  </a:ext>
                </a:extLst>
              </p:cNvPr>
              <p:cNvSpPr txBox="1"/>
              <p:nvPr/>
            </p:nvSpPr>
            <p:spPr>
              <a:xfrm>
                <a:off x="2350008" y="2710190"/>
                <a:ext cx="6248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Statistician, Advanced Data Analyst</a:t>
                </a:r>
              </a:p>
            </p:txBody>
          </p:sp>
          <p:pic>
            <p:nvPicPr>
              <p:cNvPr id="9" name="Graphic 8" descr="Calculator">
                <a:extLst>
                  <a:ext uri="{FF2B5EF4-FFF2-40B4-BE49-F238E27FC236}">
                    <a16:creationId xmlns:a16="http://schemas.microsoft.com/office/drawing/2014/main" id="{7E94AE3E-CB7B-4978-A24E-BD401DEFE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35608" y="25146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3D74F9-C7CA-4089-A43B-B853D8496ABE}"/>
                </a:ext>
              </a:extLst>
            </p:cNvPr>
            <p:cNvGrpSpPr/>
            <p:nvPr/>
          </p:nvGrpSpPr>
          <p:grpSpPr>
            <a:xfrm>
              <a:off x="1249680" y="4057924"/>
              <a:ext cx="6514010" cy="914400"/>
              <a:chOff x="1435608" y="2514600"/>
              <a:chExt cx="6514010" cy="91440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7C78D6-AE56-449C-9C6B-B67B0B6AC411}"/>
                  </a:ext>
                </a:extLst>
              </p:cNvPr>
              <p:cNvSpPr txBox="1"/>
              <p:nvPr/>
            </p:nvSpPr>
            <p:spPr>
              <a:xfrm>
                <a:off x="2350008" y="2710190"/>
                <a:ext cx="55996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Business Intelligence Developer </a:t>
                </a:r>
              </a:p>
            </p:txBody>
          </p:sp>
          <p:pic>
            <p:nvPicPr>
              <p:cNvPr id="12" name="Graphic 11" descr="Upward trend">
                <a:extLst>
                  <a:ext uri="{FF2B5EF4-FFF2-40B4-BE49-F238E27FC236}">
                    <a16:creationId xmlns:a16="http://schemas.microsoft.com/office/drawing/2014/main" id="{E08EA6AA-BCBC-4652-BFC7-6B283A8A2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35608" y="25146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099156-511B-4F4F-A4E3-E54068344928}"/>
                </a:ext>
              </a:extLst>
            </p:cNvPr>
            <p:cNvGrpSpPr/>
            <p:nvPr/>
          </p:nvGrpSpPr>
          <p:grpSpPr>
            <a:xfrm>
              <a:off x="1249680" y="5167914"/>
              <a:ext cx="4351559" cy="914400"/>
              <a:chOff x="1435608" y="2514600"/>
              <a:chExt cx="4351559" cy="91440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E2A572-51DC-44D6-A4AC-E0163D590431}"/>
                  </a:ext>
                </a:extLst>
              </p:cNvPr>
              <p:cNvSpPr txBox="1"/>
              <p:nvPr/>
            </p:nvSpPr>
            <p:spPr>
              <a:xfrm>
                <a:off x="2350008" y="2710190"/>
                <a:ext cx="34371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Big Data Developer</a:t>
                </a:r>
              </a:p>
            </p:txBody>
          </p:sp>
          <p:pic>
            <p:nvPicPr>
              <p:cNvPr id="15" name="Graphic 14" descr="Network">
                <a:extLst>
                  <a:ext uri="{FF2B5EF4-FFF2-40B4-BE49-F238E27FC236}">
                    <a16:creationId xmlns:a16="http://schemas.microsoft.com/office/drawing/2014/main" id="{932D9CE6-08BB-4785-9703-5B2B6D7AC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35608" y="251460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2039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F008-211E-4D51-BEF9-9441EC7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en-US" dirty="0"/>
              <a:t>Job Search, Interview and Career Advice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6506-62BB-4459-ABDA-4CDE054B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Landing The Dream Job</a:t>
            </a:r>
          </a:p>
        </p:txBody>
      </p:sp>
    </p:spTree>
    <p:extLst>
      <p:ext uri="{BB962C8B-B14F-4D97-AF65-F5344CB8AC3E}">
        <p14:creationId xmlns:p14="http://schemas.microsoft.com/office/powerpoint/2010/main" val="136776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Self-Paced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Certifications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Build Your Own Project/Blog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2600" dirty="0"/>
              <a:t>FREE!!!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Webinars and Online Courses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2600" dirty="0"/>
              <a:t>FREE!!!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12F97-EAF4-4570-BB21-4F52A42B3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366" y="280199"/>
            <a:ext cx="2694146" cy="2083473"/>
          </a:xfrm>
          <a:prstGeom prst="rect">
            <a:avLst/>
          </a:prstGeom>
        </p:spPr>
      </p:pic>
      <p:pic>
        <p:nvPicPr>
          <p:cNvPr id="5" name="Picture 6" descr="Image result for build your own">
            <a:extLst>
              <a:ext uri="{FF2B5EF4-FFF2-40B4-BE49-F238E27FC236}">
                <a16:creationId xmlns:a16="http://schemas.microsoft.com/office/drawing/2014/main" id="{5E59FEC4-91BE-4914-9651-A81B35FA4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24" y="2573894"/>
            <a:ext cx="2917420" cy="171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webinars">
            <a:extLst>
              <a:ext uri="{FF2B5EF4-FFF2-40B4-BE49-F238E27FC236}">
                <a16:creationId xmlns:a16="http://schemas.microsoft.com/office/drawing/2014/main" id="{FB23A3B2-7664-4FEC-BB58-EC8AF621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418" y="4494328"/>
            <a:ext cx="3299094" cy="218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20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Creating a Resume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828800"/>
            <a:ext cx="5197294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Emphasize Certifications, Blogs and Training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Use Buzzwords</a:t>
            </a:r>
          </a:p>
          <a:p>
            <a:pPr marL="274320" lvl="1" indent="0">
              <a:buNone/>
            </a:pPr>
            <a:r>
              <a:rPr lang="en-US" sz="2600" dirty="0"/>
              <a:t>SQL, R, Python, Hadoop, etc.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Use Professional Contact Information</a:t>
            </a:r>
          </a:p>
        </p:txBody>
      </p:sp>
      <p:pic>
        <p:nvPicPr>
          <p:cNvPr id="7" name="Picture 6" descr="Image result for resume">
            <a:extLst>
              <a:ext uri="{FF2B5EF4-FFF2-40B4-BE49-F238E27FC236}">
                <a16:creationId xmlns:a16="http://schemas.microsoft.com/office/drawing/2014/main" id="{9113F648-72F7-4E94-AE5C-A44BF3F04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724" y="257528"/>
            <a:ext cx="4481170" cy="634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8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168</TotalTime>
  <Words>1297</Words>
  <Application>Microsoft Office PowerPoint</Application>
  <PresentationFormat>Widescreen</PresentationFormat>
  <Paragraphs>271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Schoolbook</vt:lpstr>
      <vt:lpstr>Wingdings 2</vt:lpstr>
      <vt:lpstr>View</vt:lpstr>
      <vt:lpstr>What is a Data Scientist and How Do I Become One?</vt:lpstr>
      <vt:lpstr>PowerPoint Presentation</vt:lpstr>
      <vt:lpstr>PowerPoint Presentation</vt:lpstr>
      <vt:lpstr>PowerPoint Presentation</vt:lpstr>
      <vt:lpstr>What is Data Science?</vt:lpstr>
      <vt:lpstr>Agenda</vt:lpstr>
      <vt:lpstr>Job Search, Interview and Career Advice</vt:lpstr>
      <vt:lpstr>Self-Paced Learning</vt:lpstr>
      <vt:lpstr>Creating a Resume</vt:lpstr>
      <vt:lpstr>Networking</vt:lpstr>
      <vt:lpstr>Interviewing</vt:lpstr>
      <vt:lpstr>Advancing Your Career</vt:lpstr>
      <vt:lpstr>Statistician, Advanced Data Analyst</vt:lpstr>
      <vt:lpstr>What Do They Do?</vt:lpstr>
      <vt:lpstr>What are the Job Requirements?</vt:lpstr>
      <vt:lpstr>Where Can I Find Free Training?</vt:lpstr>
      <vt:lpstr>How Should I Build My Own Project?</vt:lpstr>
      <vt:lpstr>Where Can I Find Good Certifications?</vt:lpstr>
      <vt:lpstr>Business Intelligence Developer</vt:lpstr>
      <vt:lpstr>What Do They Do?</vt:lpstr>
      <vt:lpstr>What are the Job Requirements?</vt:lpstr>
      <vt:lpstr>Where Can I Find Free Training?</vt:lpstr>
      <vt:lpstr>How Should I Build My Own Project?</vt:lpstr>
      <vt:lpstr>Where Can I Find Good Certifications?</vt:lpstr>
      <vt:lpstr>Big Data Developer</vt:lpstr>
      <vt:lpstr>What Do They Do?</vt:lpstr>
      <vt:lpstr>What are the Job Requirements?</vt:lpstr>
      <vt:lpstr>Where Can I Find Free Training?</vt:lpstr>
      <vt:lpstr>How Should I Build My Own Project?</vt:lpstr>
      <vt:lpstr>Where Can I Find Good Certifications?</vt:lpstr>
      <vt:lpstr>Review</vt:lpstr>
      <vt:lpstr>So, Where Do I Start?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Data Scientist and How DO I Become one?</dc:title>
  <dc:creator>Brad Llewellyn</dc:creator>
  <cp:lastModifiedBy>Brad Llewellyn</cp:lastModifiedBy>
  <cp:revision>75</cp:revision>
  <dcterms:created xsi:type="dcterms:W3CDTF">2019-01-17T00:07:45Z</dcterms:created>
  <dcterms:modified xsi:type="dcterms:W3CDTF">2019-01-29T12:48:03Z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willewel@microsoft.com</vt:lpwstr>
  </property>
  <property fmtid="{D5CDD505-2E9C-101B-9397-08002B2CF9AE}" pid="5" name="MSIP_Label_f42aa342-8706-4288-bd11-ebb85995028c_SetDate">
    <vt:lpwstr>2019-01-17T00:41:12.3037964Z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414057de-e15d-4cce-beaa-bdb01ca93a15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