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54000"/>
            <a:ext cx="1998662" cy="6143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4000"/>
            <a:ext cx="5846763" cy="6143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D9BCE5-ED40-4D53-AC9B-F16A135F6B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9063BA2-B740-491E-8E00-4629950589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842ECD-3D60-4991-9A17-2ED52275E3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AF3B5DE-2950-4563-95F3-5E50B50214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8B5958-84DE-4D65-88CF-0CB95D1C5B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51E96E8-2815-4A72-9EA3-D95FD43217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142053-5339-43F3-9716-51F19D5E2D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87BA54-64B3-4453-B484-D050FA4E56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961B523-1901-41C1-8D44-76A67EC3B1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5D31883-E3F7-4E85-86D1-F70D60AD5F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1604963"/>
            <a:ext cx="2074862" cy="452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5363" cy="452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C566CB3-588A-4406-981E-4D5138551F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751013"/>
            <a:ext cx="77692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1825" cy="4540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2425" cy="4540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1825" cy="454025"/>
          </a:xfrm>
        </p:spPr>
        <p:txBody>
          <a:bodyPr/>
          <a:lstStyle>
            <a:lvl1pPr>
              <a:defRPr/>
            </a:lvl1pPr>
          </a:lstStyle>
          <a:p>
            <a:fld id="{8C191DA7-D0CE-4C60-B127-99851EAE23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08413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447800"/>
            <a:ext cx="3808412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-381000"/>
            <a:ext cx="9142413" cy="6856413"/>
            <a:chOff x="0" y="-240"/>
            <a:chExt cx="5759" cy="4319"/>
          </a:xfrm>
        </p:grpSpPr>
        <p:grpSp>
          <p:nvGrpSpPr>
            <p:cNvPr id="1026" name="Group 2"/>
            <p:cNvGrpSpPr>
              <a:grpSpLocks/>
            </p:cNvGrpSpPr>
            <p:nvPr/>
          </p:nvGrpSpPr>
          <p:grpSpPr bwMode="auto">
            <a:xfrm>
              <a:off x="0" y="-240"/>
              <a:ext cx="5759" cy="4319"/>
              <a:chOff x="0" y="-240"/>
              <a:chExt cx="5759" cy="4319"/>
            </a:xfrm>
          </p:grpSpPr>
          <p:grpSp>
            <p:nvGrpSpPr>
              <p:cNvPr id="1027" name="Group 3"/>
              <p:cNvGrpSpPr>
                <a:grpSpLocks/>
              </p:cNvGrpSpPr>
              <p:nvPr/>
            </p:nvGrpSpPr>
            <p:grpSpPr bwMode="auto">
              <a:xfrm>
                <a:off x="0" y="-48"/>
                <a:ext cx="5759" cy="4032"/>
                <a:chOff x="0" y="-48"/>
                <a:chExt cx="5759" cy="4032"/>
              </a:xfrm>
            </p:grpSpPr>
            <p:sp>
              <p:nvSpPr>
                <p:cNvPr id="1028" name="Line 4"/>
                <p:cNvSpPr>
                  <a:spLocks noChangeShapeType="1"/>
                </p:cNvSpPr>
                <p:nvPr/>
              </p:nvSpPr>
              <p:spPr bwMode="auto">
                <a:xfrm>
                  <a:off x="0" y="-4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52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72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110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29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48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87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206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25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44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64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83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302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21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40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60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79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98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50" name="Group 26"/>
              <p:cNvGrpSpPr>
                <a:grpSpLocks/>
              </p:cNvGrpSpPr>
              <p:nvPr/>
            </p:nvGrpSpPr>
            <p:grpSpPr bwMode="auto">
              <a:xfrm>
                <a:off x="192" y="-240"/>
                <a:ext cx="5376" cy="4319"/>
                <a:chOff x="192" y="-240"/>
                <a:chExt cx="5376" cy="4319"/>
              </a:xfrm>
            </p:grpSpPr>
            <p:sp>
              <p:nvSpPr>
                <p:cNvPr id="1051" name="Line 27"/>
                <p:cNvSpPr>
                  <a:spLocks noChangeShapeType="1"/>
                </p:cNvSpPr>
                <p:nvPr/>
              </p:nvSpPr>
              <p:spPr bwMode="auto">
                <a:xfrm>
                  <a:off x="19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38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57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76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96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72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211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230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49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68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88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307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64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84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422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41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60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80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99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518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537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56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2112" y="-240"/>
              <a:ext cx="3648" cy="96"/>
            </a:xfrm>
            <a:prstGeom prst="rect">
              <a:avLst/>
            </a:prstGeom>
            <a:blipFill dpi="0" rotWithShape="0">
              <a:blip r:embed="rId1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>
              <a:off x="5568" y="-240"/>
              <a:ext cx="1" cy="1488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2" name="Group 58"/>
            <p:cNvGrpSpPr>
              <a:grpSpLocks/>
            </p:cNvGrpSpPr>
            <p:nvPr/>
          </p:nvGrpSpPr>
          <p:grpSpPr bwMode="auto">
            <a:xfrm>
              <a:off x="260" y="652"/>
              <a:ext cx="1125" cy="1463"/>
              <a:chOff x="260" y="652"/>
              <a:chExt cx="1125" cy="1463"/>
            </a:xfrm>
          </p:grpSpPr>
          <p:sp>
            <p:nvSpPr>
              <p:cNvPr id="1083" name="Line 59"/>
              <p:cNvSpPr>
                <a:spLocks noChangeShapeType="1"/>
              </p:cNvSpPr>
              <p:nvPr/>
            </p:nvSpPr>
            <p:spPr bwMode="auto">
              <a:xfrm flipH="1">
                <a:off x="259" y="713"/>
                <a:ext cx="1128" cy="1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>
                <a:off x="383" y="654"/>
                <a:ext cx="1" cy="1462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AutoShape 61"/>
              <p:cNvSpPr>
                <a:spLocks noChangeArrowheads="1"/>
              </p:cNvSpPr>
              <p:nvPr/>
            </p:nvSpPr>
            <p:spPr bwMode="auto">
              <a:xfrm flipH="1">
                <a:off x="322" y="652"/>
                <a:ext cx="122" cy="122"/>
              </a:xfrm>
              <a:custGeom>
                <a:avLst/>
                <a:gdLst>
                  <a:gd name="G0" fmla="sin 10800 -5981881"/>
                  <a:gd name="G1" fmla="+- G0 10800 0"/>
                  <a:gd name="G2" fmla="cos 10800 -5981881"/>
                  <a:gd name="G3" fmla="+- G2 10800 0"/>
                  <a:gd name="G4" fmla="sin 10800 11717252"/>
                  <a:gd name="G5" fmla="+- G4 10800 0"/>
                  <a:gd name="G6" fmla="cos 10800 11717252"/>
                  <a:gd name="G7" fmla="+- G6 10800 0"/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6 w 21600"/>
                  <a:gd name="T13" fmla="*/ 0 h 21600"/>
                  <a:gd name="T14" fmla="*/ 21599 w 21600"/>
                  <a:gd name="T15" fmla="*/ 2159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 stroke="0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  <a:lnTo>
                      <a:pt x="10800" y="10800"/>
                    </a:lnTo>
                    <a:close/>
                  </a:path>
                  <a:path w="21600" h="21600" fill="none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</a:path>
                </a:pathLst>
              </a:cu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86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4000"/>
            <a:ext cx="7769225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87" name="Rectangle 6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69225" cy="494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9pPr>
    </p:titleStyle>
    <p:bodyStyle>
      <a:lvl1pPr marL="342900" indent="-3429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0458C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2051" name="Rectangle 3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rgbClr val="CFDBF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2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5759" cy="4319"/>
                <a:chOff x="0" y="0"/>
                <a:chExt cx="5759" cy="4319"/>
              </a:xfrm>
            </p:grpSpPr>
            <p:sp>
              <p:nvSpPr>
                <p:cNvPr id="2053" name="Line 5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" name="Line 6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5" name="Line 7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6" name="Line 8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" name="Line 9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" name="Line 10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9" name="Line 11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0" name="Line 12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1" name="Line 13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2" name="Line 14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3" name="Line 15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4" name="Line 16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5" name="Line 17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6" name="Line 18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7" name="Line 19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8" name="Line 20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" name="Line 21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" name="Line 22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" name="Line 23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" name="Line 24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3" name="Line 25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" name="Line 26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5" name="Line 27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6" name="Line 28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" name="Line 29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8" name="Line 30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9" name="Line 31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0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1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2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3" name="Line 35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4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" name="Line 37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" name="Line 38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" name="Line 39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8" name="Line 40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9" name="Line 41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0" name="Line 42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2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" name="Line 45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4" name="Line 46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5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6" name="Line 48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7" name="Line 49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8" name="Line 50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9" name="Line 51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0" name="Line 52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1" name="Line 53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2" name="Line 54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3" name="Line 55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04" name="Line 56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1" cy="1488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05" name="Group 57"/>
            <p:cNvGrpSpPr>
              <a:grpSpLocks/>
            </p:cNvGrpSpPr>
            <p:nvPr/>
          </p:nvGrpSpPr>
          <p:grpSpPr bwMode="auto">
            <a:xfrm>
              <a:off x="2" y="559"/>
              <a:ext cx="4193" cy="1795"/>
              <a:chOff x="2" y="559"/>
              <a:chExt cx="4193" cy="1795"/>
            </a:xfrm>
          </p:grpSpPr>
          <p:sp>
            <p:nvSpPr>
              <p:cNvPr id="2106" name="Line 58"/>
              <p:cNvSpPr>
                <a:spLocks noChangeShapeType="1"/>
              </p:cNvSpPr>
              <p:nvPr/>
            </p:nvSpPr>
            <p:spPr bwMode="auto">
              <a:xfrm>
                <a:off x="506" y="559"/>
                <a:ext cx="1" cy="1796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" name="Line 59"/>
              <p:cNvSpPr>
                <a:spLocks noChangeShapeType="1"/>
              </p:cNvSpPr>
              <p:nvPr/>
            </p:nvSpPr>
            <p:spPr bwMode="auto">
              <a:xfrm flipH="1" flipV="1">
                <a:off x="1" y="1922"/>
                <a:ext cx="3215" cy="5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" name="Line 60"/>
              <p:cNvSpPr>
                <a:spLocks noChangeShapeType="1"/>
              </p:cNvSpPr>
              <p:nvPr/>
            </p:nvSpPr>
            <p:spPr bwMode="auto">
              <a:xfrm flipH="1" flipV="1">
                <a:off x="382" y="936"/>
                <a:ext cx="3815" cy="5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" name="AutoShape 61"/>
              <p:cNvSpPr>
                <a:spLocks noChangeArrowheads="1"/>
              </p:cNvSpPr>
              <p:nvPr/>
            </p:nvSpPr>
            <p:spPr bwMode="auto">
              <a:xfrm rot="16200000" flipH="1">
                <a:off x="430" y="860"/>
                <a:ext cx="156" cy="157"/>
              </a:xfrm>
              <a:custGeom>
                <a:avLst/>
                <a:gdLst>
                  <a:gd name="G0" fmla="sin 10800 -5981881"/>
                  <a:gd name="G1" fmla="+- G0 10800 0"/>
                  <a:gd name="G2" fmla="cos 10800 -5981881"/>
                  <a:gd name="G3" fmla="+- G2 10800 0"/>
                  <a:gd name="G4" fmla="sin 10800 11717252"/>
                  <a:gd name="G5" fmla="+- G4 10800 0"/>
                  <a:gd name="G6" fmla="cos 10800 11717252"/>
                  <a:gd name="G7" fmla="+- G6 10800 0"/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6 w 21600"/>
                  <a:gd name="T13" fmla="*/ 0 h 21600"/>
                  <a:gd name="T14" fmla="*/ 21599 w 21600"/>
                  <a:gd name="T15" fmla="*/ 2159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 stroke="0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  <a:lnTo>
                      <a:pt x="10800" y="10800"/>
                    </a:lnTo>
                    <a:close/>
                  </a:path>
                  <a:path w="21600" h="21600" fill="none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</a:path>
                </a:pathLst>
              </a:cu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10" name="Group 62"/>
            <p:cNvGrpSpPr>
              <a:grpSpLocks/>
            </p:cNvGrpSpPr>
            <p:nvPr/>
          </p:nvGrpSpPr>
          <p:grpSpPr bwMode="auto">
            <a:xfrm>
              <a:off x="1480" y="1952"/>
              <a:ext cx="3807" cy="1811"/>
              <a:chOff x="1480" y="1952"/>
              <a:chExt cx="3807" cy="1811"/>
            </a:xfrm>
          </p:grpSpPr>
          <p:sp>
            <p:nvSpPr>
              <p:cNvPr id="2111" name="Line 63"/>
              <p:cNvSpPr>
                <a:spLocks noChangeShapeType="1"/>
              </p:cNvSpPr>
              <p:nvPr/>
            </p:nvSpPr>
            <p:spPr bwMode="auto">
              <a:xfrm>
                <a:off x="1480" y="3442"/>
                <a:ext cx="3808" cy="1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" name="Line 64"/>
              <p:cNvSpPr>
                <a:spLocks noChangeShapeType="1"/>
              </p:cNvSpPr>
              <p:nvPr/>
            </p:nvSpPr>
            <p:spPr bwMode="auto">
              <a:xfrm>
                <a:off x="5172" y="1952"/>
                <a:ext cx="1" cy="1812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" name="AutoShape 65"/>
              <p:cNvSpPr>
                <a:spLocks noChangeArrowheads="1"/>
              </p:cNvSpPr>
              <p:nvPr/>
            </p:nvSpPr>
            <p:spPr bwMode="auto">
              <a:xfrm rot="5400000">
                <a:off x="5101" y="3346"/>
                <a:ext cx="156" cy="157"/>
              </a:xfrm>
              <a:custGeom>
                <a:avLst/>
                <a:gdLst>
                  <a:gd name="G0" fmla="sin 10800 -5981881"/>
                  <a:gd name="G1" fmla="+- G0 10800 0"/>
                  <a:gd name="G2" fmla="cos 10800 -5981881"/>
                  <a:gd name="G3" fmla="+- G2 10800 0"/>
                  <a:gd name="G4" fmla="sin 10800 11717252"/>
                  <a:gd name="G5" fmla="+- G4 10800 0"/>
                  <a:gd name="G6" fmla="cos 10800 11717252"/>
                  <a:gd name="G7" fmla="+- G6 10800 0"/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6 w 21600"/>
                  <a:gd name="T13" fmla="*/ 0 h 21600"/>
                  <a:gd name="T14" fmla="*/ 21599 w 21600"/>
                  <a:gd name="T15" fmla="*/ 2159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 stroke="0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  <a:lnTo>
                      <a:pt x="10800" y="10800"/>
                    </a:lnTo>
                    <a:close/>
                  </a:path>
                  <a:path w="21600" h="21600" fill="none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</a:path>
                </a:pathLst>
              </a:cu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14" name="Rectangle 6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751013"/>
            <a:ext cx="77692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115" name="Rectangle 67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400">
                <a:solidFill>
                  <a:srgbClr val="40458C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16" name="Rectangle 68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40458C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>
                <a:solidFill>
                  <a:srgbClr val="40458C"/>
                </a:solidFill>
                <a:latin typeface="+mn-lt"/>
              </a:defRPr>
            </a:lvl1pPr>
          </a:lstStyle>
          <a:p>
            <a:fld id="{D396F77E-F94C-41EA-BD3B-D3E4ABA1A21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18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9pPr>
    </p:titleStyle>
    <p:bodyStyle>
      <a:lvl1pPr marL="342900" indent="-3429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0458C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751013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ICS </a:t>
            </a:r>
            <a:r>
              <a:rPr lang="en-US"/>
              <a:t>– Project Management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ln/>
        </p:spPr>
        <p:txBody>
          <a:bodyPr lIns="90000" tIns="46800" rIns="90000" bIns="46800"/>
          <a:lstStyle/>
          <a:p>
            <a:pPr marL="0" inden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/>
              <a:t>Product Requirements</a:t>
            </a:r>
          </a:p>
          <a:p>
            <a:pPr marL="0" indent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/>
              <a:t>Scope Document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6096000" y="57912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Deploy /</a:t>
            </a:r>
            <a:br>
              <a:rPr lang="en-US" sz="1800">
                <a:solidFill>
                  <a:srgbClr val="40458C"/>
                </a:solidFill>
                <a:latin typeface="Tahoma" pitchFamily="32" charset="0"/>
              </a:rPr>
            </a:b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Maintain</a:t>
            </a: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4724400" y="48006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Test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 rot="5400000">
            <a:off x="6365875" y="5070475"/>
            <a:ext cx="762000" cy="838200"/>
          </a:xfrm>
          <a:custGeom>
            <a:avLst/>
            <a:gdLst>
              <a:gd name="G0" fmla="+- 15127 0 0"/>
              <a:gd name="G1" fmla="+- 3115 0 0"/>
              <a:gd name="G2" fmla="+- 12158 0 3115"/>
              <a:gd name="G3" fmla="+- G2 0 3115"/>
              <a:gd name="G4" fmla="*/ G3 32768 32059"/>
              <a:gd name="G5" fmla="*/ G4 1 2"/>
              <a:gd name="G6" fmla="+- 21600 0 15127"/>
              <a:gd name="G7" fmla="*/ G6 3115 6079"/>
              <a:gd name="G8" fmla="+- G7 15127 0"/>
              <a:gd name="T0" fmla="*/ 15127 w 21600"/>
              <a:gd name="T1" fmla="*/ 0 h 21600"/>
              <a:gd name="T2" fmla="*/ 15127 w 21600"/>
              <a:gd name="T3" fmla="*/ 12158 h 21600"/>
              <a:gd name="T4" fmla="*/ 303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429000" y="38862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Implement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 rot="5400000">
            <a:off x="5070475" y="4156075"/>
            <a:ext cx="762000" cy="838200"/>
          </a:xfrm>
          <a:custGeom>
            <a:avLst/>
            <a:gdLst>
              <a:gd name="G0" fmla="+- 15127 0 0"/>
              <a:gd name="G1" fmla="+- 3115 0 0"/>
              <a:gd name="G2" fmla="+- 12158 0 3115"/>
              <a:gd name="G3" fmla="+- G2 0 3115"/>
              <a:gd name="G4" fmla="*/ G3 32768 32059"/>
              <a:gd name="G5" fmla="*/ G4 1 2"/>
              <a:gd name="G6" fmla="+- 21600 0 15127"/>
              <a:gd name="G7" fmla="*/ G6 3115 6079"/>
              <a:gd name="G8" fmla="+- G7 15127 0"/>
              <a:gd name="T0" fmla="*/ 15127 w 21600"/>
              <a:gd name="T1" fmla="*/ 0 h 21600"/>
              <a:gd name="T2" fmla="*/ 15127 w 21600"/>
              <a:gd name="T3" fmla="*/ 12158 h 21600"/>
              <a:gd name="T4" fmla="*/ 303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057400" y="29718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Design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 rot="5400000">
            <a:off x="3698875" y="3241675"/>
            <a:ext cx="762000" cy="838200"/>
          </a:xfrm>
          <a:custGeom>
            <a:avLst/>
            <a:gdLst>
              <a:gd name="G0" fmla="+- 15127 0 0"/>
              <a:gd name="G1" fmla="+- 3115 0 0"/>
              <a:gd name="G2" fmla="+- 12158 0 3115"/>
              <a:gd name="G3" fmla="+- G2 0 3115"/>
              <a:gd name="G4" fmla="*/ G3 32768 32059"/>
              <a:gd name="G5" fmla="*/ G4 1 2"/>
              <a:gd name="G6" fmla="+- 21600 0 15127"/>
              <a:gd name="G7" fmla="*/ G6 3115 6079"/>
              <a:gd name="G8" fmla="+- G7 15127 0"/>
              <a:gd name="T0" fmla="*/ 15127 w 21600"/>
              <a:gd name="T1" fmla="*/ 0 h 21600"/>
              <a:gd name="T2" fmla="*/ 15127 w 21600"/>
              <a:gd name="T3" fmla="*/ 12158 h 21600"/>
              <a:gd name="T4" fmla="*/ 303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Software Development Models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1035050"/>
          </a:xfrm>
          <a:ln/>
        </p:spPr>
        <p:txBody>
          <a:bodyPr/>
          <a:lstStyle/>
          <a:p>
            <a:pPr marL="339725" indent="-339725">
              <a:buClr>
                <a:srgbClr val="6F89F7"/>
              </a:buClr>
              <a:buSzPct val="110000"/>
              <a:buFont typeface="Times New Roman" pitchFamily="16" charset="0"/>
              <a:buBlip>
                <a:blip r:embed="rId3"/>
              </a:buBlip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Traditional Waterfall Model</a:t>
            </a:r>
          </a:p>
          <a:p>
            <a:pPr marL="339725" indent="-339725">
              <a:buClrTx/>
              <a:buSz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685800" y="20574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Requirements</a:t>
            </a:r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 rot="5400000">
            <a:off x="2327275" y="2327275"/>
            <a:ext cx="762000" cy="838200"/>
          </a:xfrm>
          <a:custGeom>
            <a:avLst/>
            <a:gdLst>
              <a:gd name="G0" fmla="+- 15127 0 0"/>
              <a:gd name="G1" fmla="+- 3115 0 0"/>
              <a:gd name="G2" fmla="+- 12158 0 3115"/>
              <a:gd name="G3" fmla="+- G2 0 3115"/>
              <a:gd name="G4" fmla="*/ G3 32768 32059"/>
              <a:gd name="G5" fmla="*/ G4 1 2"/>
              <a:gd name="G6" fmla="+- 21600 0 15127"/>
              <a:gd name="G7" fmla="*/ G6 3115 6079"/>
              <a:gd name="G8" fmla="+- G7 15127 0"/>
              <a:gd name="T0" fmla="*/ 15127 w 21600"/>
              <a:gd name="T1" fmla="*/ 0 h 21600"/>
              <a:gd name="T2" fmla="*/ 15127 w 21600"/>
              <a:gd name="T3" fmla="*/ 12158 h 21600"/>
              <a:gd name="T4" fmla="*/ 303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Requirements Gathering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4953000"/>
          </a:xfrm>
          <a:ln/>
        </p:spPr>
        <p:txBody>
          <a:bodyPr/>
          <a:lstStyle/>
          <a:p>
            <a:pPr marL="339725" indent="-339725">
              <a:spcBef>
                <a:spcPts val="600"/>
              </a:spcBef>
              <a:buClr>
                <a:srgbClr val="6F89F7"/>
              </a:buClr>
              <a:buSzPct val="128000"/>
              <a:buFont typeface="Times New Roman" pitchFamily="16" charset="0"/>
              <a:buBlip>
                <a:blip r:embed="rId3"/>
              </a:buBlip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Customer needs </a:t>
            </a:r>
            <a:r>
              <a:rPr lang="en-US" sz="2400" b="1"/>
              <a:t>must</a:t>
            </a:r>
            <a:r>
              <a:rPr lang="en-US" sz="2400"/>
              <a:t> drive the design of any product.  If it does not satisfy a need, it will not be used.</a:t>
            </a:r>
          </a:p>
          <a:p>
            <a:pPr marL="339725" indent="-339725">
              <a:spcBef>
                <a:spcPts val="600"/>
              </a:spcBef>
              <a:buClr>
                <a:srgbClr val="6F89F7"/>
              </a:buClr>
              <a:buSzPct val="128000"/>
              <a:buFont typeface="Times New Roman" pitchFamily="16" charset="0"/>
              <a:buBlip>
                <a:blip r:embed="rId3"/>
              </a:buBlip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Despite the detailed requirement gathering, many products miss their target.</a:t>
            </a:r>
          </a:p>
          <a:p>
            <a:pPr marL="339725" indent="-339725">
              <a:spcBef>
                <a:spcPts val="600"/>
              </a:spcBef>
              <a:buClr>
                <a:srgbClr val="6F89F7"/>
              </a:buClr>
              <a:buSzPct val="128000"/>
              <a:buFont typeface="Times New Roman" pitchFamily="16" charset="0"/>
              <a:buBlip>
                <a:blip r:embed="rId3"/>
              </a:buBlip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Why?</a:t>
            </a:r>
          </a:p>
          <a:p>
            <a:pPr marL="339725" indent="-339725">
              <a:spcBef>
                <a:spcPts val="600"/>
              </a:spcBef>
              <a:buClr>
                <a:srgbClr val="6F89F7"/>
              </a:buClr>
              <a:buSzPct val="128000"/>
              <a:buFont typeface="Times New Roman" pitchFamily="16" charset="0"/>
              <a:buBlip>
                <a:blip r:embed="rId3"/>
              </a:buBlip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/>
              <a:t>Requirements are often misunderstood or simply ignored as product is developed.</a:t>
            </a:r>
          </a:p>
          <a:p>
            <a:pPr marL="339725" indent="-339725">
              <a:spcBef>
                <a:spcPts val="600"/>
              </a:spcBef>
              <a:buClrTx/>
              <a:buSz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Requirements Gathering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9200"/>
            <a:ext cx="7924800" cy="4914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Requirements Gathering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9200"/>
            <a:ext cx="7848600" cy="4868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Requirements Gathering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9200"/>
            <a:ext cx="7848600" cy="4868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Requirements Gathering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143000"/>
            <a:ext cx="2840038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Scope Document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205581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6F89F7"/>
              </a:buClr>
              <a:buSzPct val="154000"/>
              <a:buFont typeface="Times New Roman" pitchFamily="16" charset="0"/>
              <a:buBlip>
                <a:blip r:embed="rId3"/>
              </a:buBlip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dirty="0"/>
              <a:t>Once product requirements are gathered, a project scope document is created to ensure that all stake holders understand what will be accomplished in the project.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6F89F7"/>
              </a:buClr>
              <a:buSzPct val="128000"/>
              <a:buFont typeface="Times New Roman" pitchFamily="16" charset="0"/>
              <a:buBlip>
                <a:blip r:embed="rId3"/>
              </a:buBlip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dirty="0"/>
              <a:t>Unexpected change in a project scope are one of the most costly errors that can occur</a:t>
            </a:r>
            <a:r>
              <a:rPr lang="en-US" sz="2400" dirty="0" smtClean="0"/>
              <a:t>.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6F89F7"/>
              </a:buClr>
              <a:buSzPct val="128000"/>
              <a:buFont typeface="Times New Roman" pitchFamily="16" charset="0"/>
              <a:buBlip>
                <a:blip r:embed="rId3"/>
              </a:buBlip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 smtClean="0"/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6F89F7"/>
              </a:buClr>
              <a:buSzPct val="128000"/>
              <a:buFont typeface="Times New Roman" pitchFamily="16" charset="0"/>
              <a:buBlip>
                <a:blip r:embed="rId3"/>
              </a:buBlip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dirty="0" smtClean="0"/>
              <a:t>You will produce a scope document for a school event.  Can you determine *all* the requirements to organize such an event??</a:t>
            </a:r>
            <a:endParaRPr lang="en-US" sz="2400" dirty="0"/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6F89F7"/>
              </a:buClr>
              <a:buSzPct val="128000"/>
              <a:buFont typeface="Times New Roman" pitchFamily="16" charset="0"/>
              <a:buBlip>
                <a:blip r:embed="rId3"/>
              </a:buBlip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151</Words>
  <Application>Microsoft Office PowerPoint</Application>
  <PresentationFormat>On-screen Show (4:3)</PresentationFormat>
  <Paragraphs>24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ICS – Project Management</vt:lpstr>
      <vt:lpstr>Software Development Models</vt:lpstr>
      <vt:lpstr>Requirements Gathering</vt:lpstr>
      <vt:lpstr>Requirements Gathering</vt:lpstr>
      <vt:lpstr>Requirements Gathering</vt:lpstr>
      <vt:lpstr>Requirements Gathering</vt:lpstr>
      <vt:lpstr>Requirements Gathering</vt:lpstr>
      <vt:lpstr>Scope Document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ICT</cp:lastModifiedBy>
  <cp:revision>7</cp:revision>
  <cp:lastPrinted>1601-01-01T00:00:00Z</cp:lastPrinted>
  <dcterms:created xsi:type="dcterms:W3CDTF">1601-01-01T00:00:00Z</dcterms:created>
  <dcterms:modified xsi:type="dcterms:W3CDTF">2012-02-06T14:01:52Z</dcterms:modified>
</cp:coreProperties>
</file>