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PT Sans Narrow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 Harris" initials="" lastIdx="2" clrIdx="0"/>
  <p:cmAuthor id="1" name="Ioana Pitu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E8196E-2F52-415F-89FA-08A2355BA358}">
  <a:tblStyle styleId="{F1E8196E-2F52-415F-89FA-08A2355BA35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ok ill delete the slide</p:text>
  </p:cm>
  <p:cm authorId="1" idx="1">
    <p:pos x="6000" y="100"/>
    <p:text>No need for this slide -- takes up too much time, we'll just explain in our own words - make sure to watch the videos though</p:text>
  </p:cm>
  <p:cm authorId="0" idx="2">
    <p:pos x="6000" y="200"/>
    <p:text>insert video here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idx="2">
    <p:pos x="6000" y="0"/>
    <p:text>Put less text - it's hard to read so might as well split it up into 2 slides so ppl can read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73555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13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713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582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382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886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116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29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77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08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50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901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3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805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406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81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-GB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fJORlbOGm9Y" TargetMode="External"/><Relationship Id="rId3" Type="http://schemas.openxmlformats.org/officeDocument/2006/relationships/hyperlink" Target="http://gribblelab.org/CBootcamp/7_Memory_Stack_vs_Heap.html#sec-3" TargetMode="External"/><Relationship Id="rId7" Type="http://schemas.openxmlformats.org/officeDocument/2006/relationships/hyperlink" Target="https://www.youtube.com/watch?v=ijfPvX2qYOQ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c1TpLRyQJ4w" TargetMode="External"/><Relationship Id="rId5" Type="http://schemas.openxmlformats.org/officeDocument/2006/relationships/hyperlink" Target="http://www.sanfoundry.com/java-program-implement-max-heap/" TargetMode="External"/><Relationship Id="rId4" Type="http://schemas.openxmlformats.org/officeDocument/2006/relationships/hyperlink" Target="http://codereview.stackexchange.com/questions/32606/implementation-of-heap-sor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HEAPS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Ioana, Jordan, Ava, Jemima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261750" y="137100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HEAP Sort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850" y="1263049"/>
            <a:ext cx="3599899" cy="27513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22850" y="804400"/>
            <a:ext cx="5085000" cy="38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-GB" sz="1600" i="1">
                <a:latin typeface="Open Sans"/>
                <a:ea typeface="Open Sans"/>
                <a:cs typeface="Open Sans"/>
                <a:sym typeface="Open Sans"/>
              </a:rPr>
              <a:t>Comparison-based</a:t>
            </a: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 sorting algorithm</a:t>
            </a:r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improved selection sort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Divides input into </a:t>
            </a:r>
            <a:r>
              <a:rPr lang="en-GB" sz="1600" i="1">
                <a:latin typeface="Open Sans"/>
                <a:ea typeface="Open Sans"/>
                <a:cs typeface="Open Sans"/>
                <a:sym typeface="Open Sans"/>
              </a:rPr>
              <a:t>sorted </a:t>
            </a: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-GB" sz="1600" i="1">
                <a:latin typeface="Open Sans"/>
                <a:ea typeface="Open Sans"/>
                <a:cs typeface="Open Sans"/>
                <a:sym typeface="Open Sans"/>
              </a:rPr>
              <a:t>unsorted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Takes the largest element from the unsorted and moves it to the sorted elements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IMPROVEMENT: </a:t>
            </a:r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uses the heap data structure rather than a linear-time search to find the maximum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Not a very stable sort</a:t>
            </a:r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Complexity O(n log n)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5387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Where/When you would use a HEAP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805550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65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-GB" sz="1700">
                <a:solidFill>
                  <a:srgbClr val="000000"/>
                </a:solidFill>
              </a:rPr>
              <a:t>Use for </a:t>
            </a:r>
            <a:r>
              <a:rPr lang="en-GB" sz="1700" i="1">
                <a:solidFill>
                  <a:srgbClr val="000000"/>
                </a:solidFill>
              </a:rPr>
              <a:t>quick access</a:t>
            </a:r>
            <a:r>
              <a:rPr lang="en-GB" sz="1700">
                <a:solidFill>
                  <a:srgbClr val="000000"/>
                </a:solidFill>
              </a:rPr>
              <a:t> to </a:t>
            </a:r>
            <a:r>
              <a:rPr lang="en-GB" sz="1700" i="1">
                <a:solidFill>
                  <a:srgbClr val="000000"/>
                </a:solidFill>
              </a:rPr>
              <a:t>largest/smallest</a:t>
            </a:r>
            <a:r>
              <a:rPr lang="en-GB" sz="1700">
                <a:solidFill>
                  <a:srgbClr val="000000"/>
                </a:solidFill>
              </a:rPr>
              <a:t> item </a:t>
            </a:r>
          </a:p>
          <a:p>
            <a:pPr marL="914400" lvl="1" indent="-3365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1700">
                <a:solidFill>
                  <a:srgbClr val="000000"/>
                </a:solidFill>
              </a:rPr>
              <a:t>will always be first element in array / root of tree  </a:t>
            </a:r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-GB" sz="1700">
                <a:solidFill>
                  <a:srgbClr val="000000"/>
                </a:solidFill>
              </a:rPr>
              <a:t>However, remainder is kept partially unsorted </a:t>
            </a:r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-GB" sz="1700">
                <a:solidFill>
                  <a:srgbClr val="000000"/>
                </a:solidFill>
              </a:rPr>
              <a:t>Insertions are fast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0000"/>
                </a:solidFill>
              </a:rPr>
              <a:t>OTHER SCENARIOS: </a:t>
            </a:r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1700">
                <a:solidFill>
                  <a:srgbClr val="000000"/>
                </a:solidFill>
              </a:rPr>
              <a:t>Games: Leaderboards </a:t>
            </a:r>
          </a:p>
          <a:p>
            <a:pPr marL="914400" lvl="1" indent="-3365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1700">
                <a:solidFill>
                  <a:srgbClr val="000000"/>
                </a:solidFill>
              </a:rPr>
              <a:t>Winning player is always placed at top of charts </a:t>
            </a:r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-GB" sz="1700">
                <a:solidFill>
                  <a:srgbClr val="000000"/>
                </a:solidFill>
              </a:rPr>
              <a:t>Event Scheduling </a:t>
            </a:r>
          </a:p>
          <a:p>
            <a:pPr marL="914400" lvl="1" indent="-3365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-GB" sz="1700">
                <a:solidFill>
                  <a:srgbClr val="000000"/>
                </a:solidFill>
              </a:rPr>
              <a:t>Earliest or event with highest priority is easily accessible</a:t>
            </a:r>
            <a:br>
              <a:rPr lang="en-GB" sz="1700">
                <a:solidFill>
                  <a:srgbClr val="000000"/>
                </a:solidFill>
              </a:rPr>
            </a:br>
            <a:r>
              <a:rPr lang="en-GB" sz="1700">
                <a:solidFill>
                  <a:srgbClr val="000000"/>
                </a:solidFill>
              </a:rPr>
              <a:t>(always at root of tree)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/>
              <a:t>DEMONSTRATION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00" y="1065033"/>
            <a:ext cx="4713425" cy="342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5531475" y="1089037"/>
            <a:ext cx="3383700" cy="33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800">
                <a:latin typeface="Open Sans"/>
                <a:ea typeface="Open Sans"/>
                <a:cs typeface="Open Sans"/>
                <a:sym typeface="Open Sans"/>
              </a:rPr>
              <a:t>What is wrong with this heap structure?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261750" y="137100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QUESTION OF THE DAY: ‘TIS THE SEASON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159000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SUMMARY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01497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Tree-based structure → follows a hierarchy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Satisfies </a:t>
            </a:r>
            <a:r>
              <a:rPr lang="en-GB" i="1">
                <a:solidFill>
                  <a:srgbClr val="000000"/>
                </a:solidFill>
              </a:rPr>
              <a:t>heap property: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Parent nodes have consistent relationship with its child nodes throughout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2 types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MAX heap → Parent &gt; Child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MIN heap → Parent &lt; Child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Heaps can be translated into arrays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Heaps allow for quick access to smallest / largest item in array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13707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REFERENCES  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920400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1155CC"/>
              </a:buClr>
              <a:buSzPct val="100000"/>
            </a:pPr>
            <a:r>
              <a:rPr lang="en-GB" sz="1400" u="sng">
                <a:solidFill>
                  <a:srgbClr val="1155CC"/>
                </a:solidFill>
                <a:hlinkClick r:id="rId3"/>
              </a:rPr>
              <a:t>http://gribblelab.org/CBootcamp/7_Memory_Stack_vs_Heap.html#sec-3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1155CC"/>
              </a:buClr>
              <a:buSzPct val="100000"/>
            </a:pPr>
            <a:r>
              <a:rPr lang="en-GB" sz="1400" u="sng">
                <a:solidFill>
                  <a:srgbClr val="1155CC"/>
                </a:solidFill>
                <a:hlinkClick r:id="rId4"/>
              </a:rPr>
              <a:t>ttp://codereview.stackexchange.com/questions/32606/implementation-of-heap-sort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1155CC"/>
              </a:buClr>
              <a:buSzPct val="100000"/>
            </a:pPr>
            <a:r>
              <a:rPr lang="en-GB" sz="1400" u="sng">
                <a:solidFill>
                  <a:srgbClr val="1155CC"/>
                </a:solidFill>
                <a:hlinkClick r:id="rId5"/>
              </a:rPr>
              <a:t>http://www.sanfoundry.com/java-program-implement-max-heap/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1155CC"/>
              </a:buClr>
              <a:buSzPct val="100000"/>
            </a:pPr>
            <a:r>
              <a:rPr lang="en-GB" sz="1400" u="sng">
                <a:solidFill>
                  <a:srgbClr val="1155CC"/>
                </a:solidFill>
                <a:hlinkClick r:id="rId6"/>
              </a:rPr>
              <a:t>https://www.youtube.com/watch?v=c1TpLRyQJ4w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1155CC"/>
              </a:buClr>
              <a:buSzPct val="100000"/>
            </a:pPr>
            <a:r>
              <a:rPr lang="en-GB" sz="1400" u="sng">
                <a:solidFill>
                  <a:srgbClr val="1155CC"/>
                </a:solidFill>
                <a:hlinkClick r:id="rId7"/>
              </a:rPr>
              <a:t>https://www.youtube.com/watch?v=ijfPvX2qYOQ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1155CC"/>
              </a:buClr>
              <a:buSzPct val="100000"/>
            </a:pPr>
            <a:r>
              <a:rPr lang="en-GB" sz="1400" u="sng">
                <a:solidFill>
                  <a:srgbClr val="1155CC"/>
                </a:solidFill>
                <a:hlinkClick r:id="rId8"/>
              </a:rPr>
              <a:t>https://www.youtube.com/watch?v=fJORlbOGm9Y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1155CC"/>
              </a:buClr>
              <a:buSzPct val="100000"/>
            </a:pPr>
            <a:r>
              <a:rPr lang="en-GB" sz="1400">
                <a:solidFill>
                  <a:srgbClr val="1155CC"/>
                </a:solidFill>
              </a:rPr>
              <a:t>https://en.wikipedia.org/wiki/Heap_(data_structure)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 sz="1100" u="sng">
              <a:solidFill>
                <a:srgbClr val="1155CC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87350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Concepts/Vocabulary relating to HEAPS </a:t>
            </a:r>
          </a:p>
        </p:txBody>
      </p:sp>
      <p:graphicFrame>
        <p:nvGraphicFramePr>
          <p:cNvPr id="73" name="Shape 73"/>
          <p:cNvGraphicFramePr/>
          <p:nvPr/>
        </p:nvGraphicFramePr>
        <p:xfrm>
          <a:off x="952500" y="11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{F1E8196E-2F52-415F-89FA-08A2355BA358}</a:tableStyleId>
              </a:tblPr>
              <a:tblGrid>
                <a:gridCol w="3356975"/>
                <a:gridCol w="3882025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NODES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Font typeface="Open Sans"/>
                        <a:buChar char="●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individual elements of tree</a:t>
                      </a:r>
                    </a:p>
                    <a:p>
                      <a:pPr marL="457200" lvl="0" indent="-228600">
                        <a:spcBef>
                          <a:spcPts val="0"/>
                        </a:spcBef>
                        <a:buFont typeface="Open Sans"/>
                        <a:buChar char="●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contains data and 0 or more links to other nodes 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ROOT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Font typeface="Open Sans"/>
                        <a:buChar char="●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topmost node in hierarchy </a:t>
                      </a:r>
                    </a:p>
                    <a:p>
                      <a:pPr marL="457200" lvl="0" indent="-228600">
                        <a:spcBef>
                          <a:spcPts val="0"/>
                        </a:spcBef>
                        <a:buFont typeface="Open Sans"/>
                        <a:buChar char="●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(either lowest or higher value)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CHILD NODE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228600">
                        <a:spcBef>
                          <a:spcPts val="0"/>
                        </a:spcBef>
                        <a:buFont typeface="Open Sans"/>
                        <a:buChar char="●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node that is subordinate to another node 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3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TREE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Font typeface="Open Sans"/>
                        <a:buChar char="●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hierarchy </a:t>
                      </a:r>
                    </a:p>
                    <a:p>
                      <a:pPr marL="457200" lvl="0" indent="-228600" rtl="0">
                        <a:spcBef>
                          <a:spcPts val="0"/>
                        </a:spcBef>
                        <a:buFont typeface="Open Sans"/>
                        <a:buChar char="●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definition of a tree is recursive </a:t>
                      </a:r>
                    </a:p>
                    <a:p>
                      <a:pPr marL="457200" lvl="0" indent="-228600" rtl="0">
                        <a:spcBef>
                          <a:spcPts val="0"/>
                        </a:spcBef>
                        <a:buFont typeface="Open Sans"/>
                        <a:buChar char="●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can contain no nodes </a:t>
                      </a:r>
                    </a:p>
                    <a:p>
                      <a:pPr marL="457200" lvl="0" indent="-228600" rtl="0">
                        <a:spcBef>
                          <a:spcPts val="0"/>
                        </a:spcBef>
                        <a:buFont typeface="Open Sans"/>
                        <a:buChar char="●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has subtrees 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17037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a HEAP?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937" y="877775"/>
            <a:ext cx="6266122" cy="405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32125" y="0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Classifications of HEAPS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6591"/>
            <a:ext cx="8520600" cy="336615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5822075" y="746300"/>
            <a:ext cx="2684999" cy="81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 b="1">
                <a:solidFill>
                  <a:srgbClr val="000000"/>
                </a:solidFill>
              </a:rPr>
              <a:t>MAX HEAP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1499775" y="746300"/>
            <a:ext cx="2684999" cy="81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 b="1">
                <a:solidFill>
                  <a:srgbClr val="000000"/>
                </a:solidFill>
              </a:rPr>
              <a:t>MIN HEAP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/>
              <a:t>Adding and removing elements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4800"/>
              <a:t>to and from a heap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705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Adding and removing elements to and from a heap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7779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UPHEAP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add node to heap 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when you upheap a node: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Char char="➢"/>
            </a:pPr>
            <a:r>
              <a:rPr lang="en-GB" sz="1800">
                <a:solidFill>
                  <a:srgbClr val="000000"/>
                </a:solidFill>
              </a:rPr>
              <a:t>compare value to its parent node, switches two nodes accordingly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DOWNHEAP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compares node with its 2 children 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Char char="➢"/>
            </a:pPr>
            <a:r>
              <a:rPr lang="en-GB" sz="1800">
                <a:solidFill>
                  <a:srgbClr val="000000"/>
                </a:solidFill>
              </a:rPr>
              <a:t>if node &gt; 1 or both children, switches place with child of lowest value </a:t>
            </a:r>
          </a:p>
          <a:p>
            <a:pPr marL="1371600" lvl="2" indent="-3429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-GB" sz="1800">
                <a:solidFill>
                  <a:srgbClr val="000000"/>
                </a:solidFill>
              </a:rPr>
              <a:t>ensures new parent node is lowest of the three nodes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Most of time taken by algorithm is spent upheaping and downheaping.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t="14129" b="7678"/>
          <a:stretch/>
        </p:blipFill>
        <p:spPr>
          <a:xfrm>
            <a:off x="638750" y="851725"/>
            <a:ext cx="6890902" cy="359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95675" y="0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do you translate a heap into an array?</a:t>
            </a:r>
          </a:p>
        </p:txBody>
      </p:sp>
      <p:sp>
        <p:nvSpPr>
          <p:cNvPr id="105" name="Shape 105"/>
          <p:cNvSpPr/>
          <p:nvPr/>
        </p:nvSpPr>
        <p:spPr>
          <a:xfrm>
            <a:off x="6676400" y="780500"/>
            <a:ext cx="278099" cy="2245499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 rot="5400000">
            <a:off x="3850025" y="1131645"/>
            <a:ext cx="317999" cy="6550199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7088825" y="851725"/>
            <a:ext cx="1670700" cy="266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Describes relationship between parent-child in terms of index number (n) in array</a:t>
            </a:r>
          </a:p>
        </p:txBody>
      </p:sp>
      <p:sp>
        <p:nvSpPr>
          <p:cNvPr id="108" name="Shape 108"/>
          <p:cNvSpPr/>
          <p:nvPr/>
        </p:nvSpPr>
        <p:spPr>
          <a:xfrm>
            <a:off x="1833575" y="1061287"/>
            <a:ext cx="231899" cy="1964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733925" y="1885100"/>
            <a:ext cx="881700" cy="3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b="1">
                <a:latin typeface="Open Sans"/>
                <a:ea typeface="Open Sans"/>
                <a:cs typeface="Open Sans"/>
                <a:sym typeface="Open Sans"/>
              </a:rPr>
              <a:t>TREE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378625" y="4565750"/>
            <a:ext cx="1670700" cy="36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b="1">
                <a:latin typeface="Open Sans"/>
                <a:ea typeface="Open Sans"/>
                <a:cs typeface="Open Sans"/>
                <a:sym typeface="Open Sans"/>
              </a:rPr>
              <a:t>ARRAY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13707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Pros &amp; Cons of HEAPS </a:t>
            </a:r>
          </a:p>
        </p:txBody>
      </p:sp>
      <p:graphicFrame>
        <p:nvGraphicFramePr>
          <p:cNvPr id="116" name="Shape 116"/>
          <p:cNvGraphicFramePr/>
          <p:nvPr/>
        </p:nvGraphicFramePr>
        <p:xfrm>
          <a:off x="305125" y="115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{F1E8196E-2F52-415F-89FA-08A2355BA358}</a:tableStyleId>
              </a:tblPr>
              <a:tblGrid>
                <a:gridCol w="4295250"/>
                <a:gridCol w="4295250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</a:t>
                      </a:r>
                    </a:p>
                  </a:txBody>
                  <a:tcPr marL="91425" marR="91425" marT="91425" marB="91425"/>
                </a:tc>
              </a:tr>
              <a:tr h="2981575">
                <a:tc>
                  <a:txBody>
                    <a:bodyPr/>
                    <a:lstStyle/>
                    <a:p>
                      <a:pPr marL="457200" lvl="0" indent="-342900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100000"/>
                        <a:buFont typeface="Open Sans"/>
                        <a:buChar char="●"/>
                      </a:pPr>
                      <a:r>
                        <a:rPr lang="en-GB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Easy to find min/max value</a:t>
                      </a:r>
                    </a:p>
                    <a:p>
                      <a:pPr marL="457200" lvl="0" indent="-342900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100000"/>
                        <a:buFont typeface="Open Sans"/>
                        <a:buChar char="●"/>
                      </a:pPr>
                      <a:r>
                        <a:rPr lang="en-GB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Relatively easy to order</a:t>
                      </a:r>
                    </a:p>
                    <a:p>
                      <a:pPr marL="457200" lvl="0" indent="-342900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100000"/>
                        <a:buFont typeface="Open Sans"/>
                        <a:buChar char="●"/>
                      </a:pPr>
                      <a:r>
                        <a:rPr lang="en-GB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HEAP SORT complexity is consistent in most cases</a:t>
                      </a:r>
                    </a:p>
                    <a:p>
                      <a:pPr marL="457200" lvl="0" indent="-342900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100000"/>
                        <a:buFont typeface="Open Sans"/>
                        <a:buChar char="●"/>
                      </a:pPr>
                      <a:r>
                        <a:rPr lang="en-GB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O(n log n)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42900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100000"/>
                        <a:buFont typeface="Open Sans"/>
                        <a:buChar char="●"/>
                      </a:pPr>
                      <a:r>
                        <a:rPr lang="en-GB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Not completely sorted</a:t>
                      </a:r>
                    </a:p>
                    <a:p>
                      <a:pPr marL="457200" lvl="0" indent="-342900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100000"/>
                        <a:buFont typeface="Open Sans"/>
                        <a:buChar char="●"/>
                      </a:pPr>
                      <a:r>
                        <a:rPr lang="en-GB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QUICK SORT relatively faster than best case of HEAP SORT  </a:t>
                      </a:r>
                    </a:p>
                    <a:p>
                      <a:pPr marL="457200" lvl="0" indent="-342900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100000"/>
                        <a:buFont typeface="Open Sans"/>
                        <a:buChar char="●"/>
                      </a:pPr>
                      <a:r>
                        <a:rPr lang="en-GB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However: Worst Case of QUICKSORT: </a:t>
                      </a:r>
                      <a:r>
                        <a:rPr lang="en-GB" sz="105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GB" sz="18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O(</a:t>
                      </a:r>
                      <a:r>
                        <a:rPr lang="en-GB" sz="1800" i="1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</a:t>
                      </a:r>
                      <a:r>
                        <a:rPr lang="en-GB" sz="1800" baseline="300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r>
                        <a:rPr lang="en-GB" sz="1800">
                          <a:solidFill>
                            <a:srgbClr val="252525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/>
              <a:t>What other operations can you perform on a heap?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On-screen Show (16:9)</PresentationFormat>
  <Paragraphs>87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Open Sans</vt:lpstr>
      <vt:lpstr>PT Sans Narrow</vt:lpstr>
      <vt:lpstr>Arial</vt:lpstr>
      <vt:lpstr>tropic</vt:lpstr>
      <vt:lpstr>HEAPS</vt:lpstr>
      <vt:lpstr>Concepts/Vocabulary relating to HEAPS </vt:lpstr>
      <vt:lpstr>What is a HEAP?</vt:lpstr>
      <vt:lpstr>Classifications of HEAPS</vt:lpstr>
      <vt:lpstr>Adding and removing elements to and from a heap</vt:lpstr>
      <vt:lpstr>Adding and removing elements to and from a heap</vt:lpstr>
      <vt:lpstr>How do you translate a heap into an array?</vt:lpstr>
      <vt:lpstr>Pros &amp; Cons of HEAPS </vt:lpstr>
      <vt:lpstr>What other operations can you perform on a heap?</vt:lpstr>
      <vt:lpstr>HEAP Sort</vt:lpstr>
      <vt:lpstr>Where/When you would use a HEAP</vt:lpstr>
      <vt:lpstr>DEMONSTRATION</vt:lpstr>
      <vt:lpstr>QUESTION OF THE DAY: ‘TIS THE SEASON</vt:lpstr>
      <vt:lpstr>SUMMARY</vt:lpstr>
      <vt:lpstr>REFERENCES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Macadangdang, Jemima</dc:creator>
  <cp:lastModifiedBy>Macadangdang, Jemima</cp:lastModifiedBy>
  <cp:revision>2</cp:revision>
  <dcterms:modified xsi:type="dcterms:W3CDTF">2015-12-14T18:15:05Z</dcterms:modified>
</cp:coreProperties>
</file>