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97075" y="1461141"/>
            <a:ext cx="6400799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3002402"/>
            <a:ext cx="6400799" cy="116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032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2555875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74307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2400" y="174307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430212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486150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984250" y="3486150"/>
            <a:ext cx="1322387" cy="815975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60452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52324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820863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175" y="8128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52400" y="2555875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984250" y="4302125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820863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•"/>
              <a:defRPr sz="3200">
                <a:solidFill>
                  <a:schemeClr val="lt1"/>
                </a:solidFill>
              </a:defRPr>
            </a:lvl1pPr>
            <a:lvl2pPr marL="742950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Courier New"/>
              <a:buChar char="o"/>
              <a:defRPr sz="2800">
                <a:solidFill>
                  <a:schemeClr val="lt1"/>
                </a:solidFill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>
                <a:solidFill>
                  <a:schemeClr val="lt1"/>
                </a:solidFill>
              </a:defRPr>
            </a:lvl3pPr>
            <a:lvl4pPr marL="1600200" indent="-228600" algn="l" rtl="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marL="20574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z="2000">
                <a:solidFill>
                  <a:schemeClr val="lt1"/>
                </a:solidFill>
              </a:defRPr>
            </a:lvl5pPr>
            <a:lvl6pPr marL="25146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z="2000">
                <a:solidFill>
                  <a:schemeClr val="lt1"/>
                </a:solidFill>
              </a:defRPr>
            </a:lvl6pPr>
            <a:lvl7pPr marL="2971800" indent="-228600" algn="l" rtl="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z="2000" baseline="0">
                <a:solidFill>
                  <a:schemeClr val="lt1"/>
                </a:solidFill>
              </a:defRPr>
            </a:lvl8pPr>
            <a:lvl9pPr marL="38862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z="2000" baseline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4" name="Shape 64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4427537"/>
            <a:ext cx="5486399" cy="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None/>
              <a:defRPr sz="1800"/>
            </a:lvl1pPr>
            <a:lvl2pPr marL="0" indent="114300" algn="ctr" rtl="0">
              <a:buSzPct val="100000"/>
              <a:buNone/>
              <a:defRPr sz="1800"/>
            </a:lvl2pPr>
            <a:lvl3pPr marL="0" indent="114300" algn="ctr" rtl="0">
              <a:buSzPct val="100000"/>
              <a:buNone/>
              <a:defRPr sz="1800"/>
            </a:lvl3pPr>
            <a:lvl4pPr marL="0" indent="114300" algn="ctr" rtl="0">
              <a:buSzPct val="100000"/>
              <a:buNone/>
              <a:defRPr sz="1800"/>
            </a:lvl4pPr>
            <a:lvl5pPr marL="0" indent="114300" algn="ctr" rtl="0">
              <a:buSzPct val="100000"/>
              <a:buNone/>
              <a:defRPr sz="1800"/>
            </a:lvl5pPr>
            <a:lvl6pPr marL="0" indent="114300" algn="ctr" rtl="0">
              <a:buSzPct val="100000"/>
              <a:buNone/>
              <a:defRPr sz="1800"/>
            </a:lvl6pPr>
            <a:lvl7pPr marL="0" indent="114300" algn="ctr" rtl="0">
              <a:buSzPct val="100000"/>
              <a:buNone/>
              <a:defRPr sz="1800"/>
            </a:lvl7pPr>
            <a:lvl8pPr marL="0" indent="114300" algn="ctr" rtl="0">
              <a:buSzPct val="100000"/>
              <a:buNone/>
              <a:defRPr sz="1800"/>
            </a:lvl8pPr>
            <a:lvl9pPr marL="0" indent="114300" algn="ctr" rtl="0"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•"/>
              <a:defRPr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560"/>
              </a:spcBef>
              <a:buClr>
                <a:schemeClr val="lt1"/>
              </a:buClr>
              <a:buSzPct val="100000"/>
              <a:buFont typeface="Courier New"/>
              <a:buChar char="o"/>
              <a:defRPr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slow">
    <p:dissolve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slow">
    <p:dissolve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pe.boun.edu.tr/~akin/cmpe223/chap2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learnwithtech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024624" y="2054665"/>
            <a:ext cx="6052575" cy="923299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FE2F3"/>
                </a:solidFill>
              </a:rPr>
              <a:t>Data </a:t>
            </a:r>
            <a:r>
              <a:rPr lang="x-none" smtClean="0">
                <a:solidFill>
                  <a:srgbClr val="CFE2F3"/>
                </a:solidFill>
              </a:rPr>
              <a:t>Structures </a:t>
            </a:r>
            <a:endParaRPr lang="x-none">
              <a:solidFill>
                <a:srgbClr val="CFE2F3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286000" y="2978077"/>
            <a:ext cx="1783975" cy="68819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>
                <a:solidFill>
                  <a:schemeClr val="accent2"/>
                </a:solidFill>
              </a:rPr>
              <a:t>Stacks 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34075" y="4778725"/>
            <a:ext cx="3574799" cy="693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 sz="1800">
                <a:solidFill>
                  <a:srgbClr val="C9DAF8"/>
                </a:solidFill>
              </a:rPr>
              <a:t>By: Junwoo A., Michael B., Gautham K., Sahil P. &amp; Calvin Y.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2"/>
          </p:nvPr>
        </p:nvSpPr>
        <p:spPr>
          <a:xfrm>
            <a:off x="3927125" y="2978077"/>
            <a:ext cx="454800" cy="688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34375"/>
              <a:buFont typeface="Arial"/>
              <a:buNone/>
            </a:pPr>
            <a:r>
              <a:rPr lang="x-none" sz="3200">
                <a:solidFill>
                  <a:srgbClr val="C9DAF8"/>
                </a:solidFill>
              </a:rPr>
              <a:t>&amp; 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3"/>
          </p:nvPr>
        </p:nvSpPr>
        <p:spPr>
          <a:xfrm>
            <a:off x="4305725" y="2978077"/>
            <a:ext cx="1524900" cy="688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Clr>
                <a:srgbClr val="000000"/>
              </a:buClr>
              <a:buSzPct val="34375"/>
              <a:buFont typeface="Arial"/>
              <a:buNone/>
            </a:pPr>
            <a:r>
              <a:rPr lang="x-none" sz="3200">
                <a:solidFill>
                  <a:schemeClr val="accent1"/>
                </a:solidFill>
              </a:rPr>
              <a:t>Queue 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93000" y="493492"/>
            <a:ext cx="6879600" cy="6758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x-none" sz="4800">
                <a:solidFill>
                  <a:schemeClr val="accent2"/>
                </a:solidFill>
              </a:rPr>
              <a:t>Stacks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92475" y="1645858"/>
            <a:ext cx="7465199" cy="3157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solidFill>
                  <a:srgbClr val="C27BA0"/>
                </a:solidFill>
              </a:rPr>
              <a:t>A stack is an ordered list in which all insertions and deletions are made at one end, called the top.</a:t>
            </a:r>
          </a:p>
          <a:p>
            <a:endParaRPr sz="1000" dirty="0"/>
          </a:p>
          <a:p>
            <a:pPr marL="457200" lvl="0" indent="-317500" rtl="0">
              <a:buClr>
                <a:srgbClr val="C27BA0"/>
              </a:buClr>
              <a:buSzPct val="97222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Also known as the Last In First Out (LIFO) lists. </a:t>
            </a:r>
          </a:p>
          <a:p>
            <a:endParaRPr sz="1000" dirty="0"/>
          </a:p>
          <a:p>
            <a:pPr marL="457200" lvl="0" indent="-317500" rtl="0">
              <a:buClr>
                <a:srgbClr val="C27BA0"/>
              </a:buClr>
              <a:buSzPct val="97222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What identifies a stack data structure is not the implementation but the interface. 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08" name="Shape 108"/>
          <p:cNvSpPr txBox="1"/>
          <p:nvPr/>
        </p:nvSpPr>
        <p:spPr>
          <a:xfrm>
            <a:off x="2738400" y="6434229"/>
            <a:ext cx="3667199" cy="31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x-none" sz="1100" u="sng">
                <a:solidFill>
                  <a:schemeClr val="hlink"/>
                </a:solidFill>
                <a:hlinkClick r:id="rId3"/>
              </a:rPr>
              <a:t>http://www.cmpe.boun.edu.tr/~akin/cmpe223/chap2.htm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6200" y="4114800"/>
            <a:ext cx="4787276" cy="235547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0" name="Shape 110"/>
          <p:cNvSpPr txBox="1"/>
          <p:nvPr/>
        </p:nvSpPr>
        <p:spPr>
          <a:xfrm>
            <a:off x="533400" y="4038600"/>
            <a:ext cx="3320999" cy="17798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457200" lvl="0" indent="-317500" rtl="0">
              <a:buClr>
                <a:srgbClr val="C27BA0"/>
              </a:buClr>
              <a:buSzPct val="97222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The user is only allowed to pop or push items onto the array or linked list.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57450" y="1105327"/>
            <a:ext cx="5051099" cy="5558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This means that all the data is of the same type and stored in consecutive order, like an array or linked list. </a:t>
            </a:r>
          </a:p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You cannot do a selective removal of an element of your choice from the stack. Selective removal is possible in arrays and linked lists. </a:t>
            </a:r>
          </a:p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A stack may or may not have a boundary on it.</a:t>
            </a:r>
          </a:p>
        </p:txBody>
      </p:sp>
      <p:sp>
        <p:nvSpPr>
          <p:cNvPr id="116" name="Shape 116"/>
          <p:cNvSpPr/>
          <p:nvPr/>
        </p:nvSpPr>
        <p:spPr>
          <a:xfrm>
            <a:off x="5651138" y="4063918"/>
            <a:ext cx="2425412" cy="25209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7" name="Shape 117"/>
          <p:cNvSpPr/>
          <p:nvPr/>
        </p:nvSpPr>
        <p:spPr>
          <a:xfrm>
            <a:off x="5585075" y="1723968"/>
            <a:ext cx="2990213" cy="214704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8" name="Shape 118"/>
          <p:cNvSpPr txBox="1"/>
          <p:nvPr/>
        </p:nvSpPr>
        <p:spPr>
          <a:xfrm>
            <a:off x="658847" y="647872"/>
            <a:ext cx="7172699" cy="763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Stack is a linear list of elements.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  <p:bldP spid="1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95150" y="448750"/>
            <a:ext cx="6976799" cy="5346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Some operation in a stack data structure include push(), pop(), size() - returns the # of elements in the stack, isempty(), top() - returns top element of the stack.</a:t>
            </a:r>
          </a:p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A stack pointer is used to refer to the top position of the stack. The stack pointer always points to the top element. </a:t>
            </a:r>
          </a:p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When an element is popped out of the stack, the stack pointer will point to the preceding element. </a:t>
            </a:r>
          </a:p>
          <a:p>
            <a:pPr marL="457200" lvl="0" indent="-381000" rtl="0">
              <a:buClr>
                <a:srgbClr val="C27BA0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C27BA0"/>
                </a:solidFill>
              </a:rPr>
              <a:t>The benefit of implementing stack using a linked list is that memory space is not wasted and there is no limit on the size, while an array is limited by its size.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707775" y="6060850"/>
            <a:ext cx="3479699" cy="316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 sz="1100" u="sng">
                <a:solidFill>
                  <a:schemeClr val="hlink"/>
                </a:solidFill>
                <a:hlinkClick r:id="rId3"/>
              </a:rPr>
              <a:t>http://www.youtube.com/user/learnwithtechies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27226" y="901"/>
            <a:ext cx="9199488" cy="68320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8560825" y="6333150"/>
            <a:ext cx="524699" cy="384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612300" y="128300"/>
            <a:ext cx="2379299" cy="4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2121" y="11673"/>
            <a:ext cx="9132599" cy="12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1675" y="58325"/>
            <a:ext cx="186599" cy="6752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9039025" y="58304"/>
            <a:ext cx="128400" cy="679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-23325" y="6554750"/>
            <a:ext cx="9167399" cy="314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32200" y="481343"/>
            <a:ext cx="6879600" cy="7172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x-none" sz="4800">
                <a:solidFill>
                  <a:schemeClr val="accent1"/>
                </a:solidFill>
              </a:rPr>
              <a:t>Queue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186525"/>
            <a:ext cx="7450799" cy="294846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algn="just" rtl="0">
              <a:buNone/>
            </a:pPr>
            <a:r>
              <a:rPr lang="x-none" sz="2400">
                <a:solidFill>
                  <a:srgbClr val="FFE599"/>
                </a:solidFill>
              </a:rPr>
              <a:t>The concept of a queue data structure is similar to that if a stack structure. Additions are made to the end of the list or queue while removals are made at the front.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solidFill>
                  <a:srgbClr val="FFE599"/>
                </a:solidFill>
              </a:rPr>
              <a:t>Also known as a FIFO structure (First-In First-Out)</a:t>
            </a:r>
          </a:p>
          <a:p>
            <a:endParaRPr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2400">
                <a:solidFill>
                  <a:srgbClr val="FFE599"/>
                </a:solidFill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4800600" y="3657600"/>
            <a:ext cx="3857625" cy="2524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3" name="Shape 143"/>
          <p:cNvSpPr txBox="1"/>
          <p:nvPr/>
        </p:nvSpPr>
        <p:spPr>
          <a:xfrm>
            <a:off x="533400" y="3200400"/>
            <a:ext cx="4056900" cy="3368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buClr>
                <a:srgbClr val="FFE599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FFE599"/>
                </a:solidFill>
              </a:rPr>
              <a:t>A linear data structure (data is of the same type and stored in consecutive order, like an array or linked list.) </a:t>
            </a:r>
          </a:p>
          <a:p>
            <a:pPr marL="457200" lvl="0" indent="-381000" rtl="0">
              <a:buClr>
                <a:srgbClr val="FFE599"/>
              </a:buClr>
              <a:buSzPct val="166666"/>
              <a:buFont typeface="Arial"/>
              <a:buChar char="•"/>
            </a:pPr>
            <a:r>
              <a:rPr lang="x-none" sz="2400">
                <a:solidFill>
                  <a:srgbClr val="FFE599"/>
                </a:solidFill>
              </a:rPr>
              <a:t>User is only allowed to enqueue or insert items and dequeue or remove items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40100" y="-12139"/>
            <a:ext cx="9210844" cy="68866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9" name="Shape 149"/>
          <p:cNvSpPr txBox="1"/>
          <p:nvPr/>
        </p:nvSpPr>
        <p:spPr>
          <a:xfrm>
            <a:off x="-40100" y="48648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x-none" sz="1800" b="1"/>
              <a:t>Queue Example: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95600"/>
            <a:ext cx="8229600" cy="838201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Thanks For Listening!</a:t>
            </a:r>
            <a:endParaRPr lang="en-US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375</Words>
  <Application>Microsoft Office PowerPoint</Application>
  <PresentationFormat>On-screen Show (4:3)</PresentationFormat>
  <Paragraphs>32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/>
      <vt:lpstr/>
      <vt:lpstr>Data Structures </vt:lpstr>
      <vt:lpstr>Stacks</vt:lpstr>
      <vt:lpstr>Slide 3</vt:lpstr>
      <vt:lpstr>Slide 4</vt:lpstr>
      <vt:lpstr>Slide 5</vt:lpstr>
      <vt:lpstr>Queue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cp:lastModifiedBy>ICT</cp:lastModifiedBy>
  <cp:revision>2</cp:revision>
  <dcterms:modified xsi:type="dcterms:W3CDTF">2012-05-22T15:17:25Z</dcterms:modified>
</cp:coreProperties>
</file>