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3"/>
  </p:notesMasterIdLst>
  <p:sldIdLst>
    <p:sldId id="256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Lucida Sans Unicode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439065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120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5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0260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9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227175" y="-11796713"/>
            <a:ext cx="16656050" cy="124920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0243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81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3643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3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14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36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537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7787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3012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5190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255588"/>
            <a:ext cx="1998663" cy="6143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5588"/>
            <a:ext cx="5848350" cy="6143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73971-78DF-4AE4-95CE-0407B5A26D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59F2C-6E84-451C-AB17-253DDACE3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9DF13-1B1A-46F7-95B5-E81B74144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D499C-A5CC-4C9F-A286-519BB57A2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1D1FA-4F5A-4F54-BF3D-E9412CC01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2C1AB-E21E-486D-82B0-3CA72FD8F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BA056-8E14-4432-A959-CC546092D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6FD48-B4BC-4164-8F36-6EE358E55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914E-E71E-4FBF-9B1B-A1FC79959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C96EA-F6B0-450A-80F7-E48CB66DA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604963"/>
            <a:ext cx="2074863" cy="452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76950" cy="452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B9B36-C725-4F80-ABF1-A8BE8C647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751013"/>
            <a:ext cx="77708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993C7-54E5-48C1-8EBD-156128DFA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808413" cy="495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9013" y="1447800"/>
            <a:ext cx="3810000" cy="4951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0" y="-381000"/>
            <a:ext cx="9142413" cy="6856413"/>
            <a:chOff x="0" y="-240"/>
            <a:chExt cx="5759" cy="4319"/>
          </a:xfrm>
        </p:grpSpPr>
        <p:grpSp>
          <p:nvGrpSpPr>
            <p:cNvPr id="1029" name="Group 2"/>
            <p:cNvGrpSpPr>
              <a:grpSpLocks/>
            </p:cNvGrpSpPr>
            <p:nvPr/>
          </p:nvGrpSpPr>
          <p:grpSpPr bwMode="auto">
            <a:xfrm>
              <a:off x="0" y="-240"/>
              <a:ext cx="5759" cy="4319"/>
              <a:chOff x="0" y="-240"/>
              <a:chExt cx="5759" cy="4319"/>
            </a:xfrm>
          </p:grpSpPr>
          <p:grpSp>
            <p:nvGrpSpPr>
              <p:cNvPr id="1036" name="Group 3"/>
              <p:cNvGrpSpPr>
                <a:grpSpLocks/>
              </p:cNvGrpSpPr>
              <p:nvPr/>
            </p:nvGrpSpPr>
            <p:grpSpPr bwMode="auto">
              <a:xfrm>
                <a:off x="0" y="-48"/>
                <a:ext cx="5759" cy="4031"/>
                <a:chOff x="0" y="-48"/>
                <a:chExt cx="5759" cy="4031"/>
              </a:xfrm>
            </p:grpSpPr>
            <p:sp>
              <p:nvSpPr>
                <p:cNvPr id="2" name="Line 4"/>
                <p:cNvSpPr>
                  <a:spLocks noChangeShapeType="1"/>
                </p:cNvSpPr>
                <p:nvPr/>
              </p:nvSpPr>
              <p:spPr bwMode="auto">
                <a:xfrm>
                  <a:off x="0" y="-48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" name="Line 5"/>
                <p:cNvSpPr>
                  <a:spLocks noChangeShapeType="1"/>
                </p:cNvSpPr>
                <p:nvPr/>
              </p:nvSpPr>
              <p:spPr bwMode="auto">
                <a:xfrm>
                  <a:off x="0" y="14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30" name="Line 6"/>
                <p:cNvSpPr>
                  <a:spLocks noChangeShapeType="1"/>
                </p:cNvSpPr>
                <p:nvPr/>
              </p:nvSpPr>
              <p:spPr bwMode="auto">
                <a:xfrm>
                  <a:off x="0" y="336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31" name="Line 7"/>
                <p:cNvSpPr>
                  <a:spLocks noChangeShapeType="1"/>
                </p:cNvSpPr>
                <p:nvPr/>
              </p:nvSpPr>
              <p:spPr bwMode="auto">
                <a:xfrm>
                  <a:off x="0" y="528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" name="Line 8"/>
                <p:cNvSpPr>
                  <a:spLocks noChangeShapeType="1"/>
                </p:cNvSpPr>
                <p:nvPr/>
              </p:nvSpPr>
              <p:spPr bwMode="auto">
                <a:xfrm>
                  <a:off x="0" y="720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33" name="Line 9"/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34" name="Line 10"/>
                <p:cNvSpPr>
                  <a:spLocks noChangeShapeType="1"/>
                </p:cNvSpPr>
                <p:nvPr/>
              </p:nvSpPr>
              <p:spPr bwMode="auto">
                <a:xfrm>
                  <a:off x="0" y="110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35" name="Line 11"/>
                <p:cNvSpPr>
                  <a:spLocks noChangeShapeType="1"/>
                </p:cNvSpPr>
                <p:nvPr/>
              </p:nvSpPr>
              <p:spPr bwMode="auto">
                <a:xfrm>
                  <a:off x="0" y="1296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" name="Line 12"/>
                <p:cNvSpPr>
                  <a:spLocks noChangeShapeType="1"/>
                </p:cNvSpPr>
                <p:nvPr/>
              </p:nvSpPr>
              <p:spPr bwMode="auto">
                <a:xfrm>
                  <a:off x="0" y="1488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" name="Line 13"/>
                <p:cNvSpPr>
                  <a:spLocks noChangeShapeType="1"/>
                </p:cNvSpPr>
                <p:nvPr/>
              </p:nvSpPr>
              <p:spPr bwMode="auto">
                <a:xfrm>
                  <a:off x="0" y="1680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38" name="Line 14"/>
                <p:cNvSpPr>
                  <a:spLocks noChangeShapeType="1"/>
                </p:cNvSpPr>
                <p:nvPr/>
              </p:nvSpPr>
              <p:spPr bwMode="auto">
                <a:xfrm>
                  <a:off x="0" y="1872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39" name="Line 15"/>
                <p:cNvSpPr>
                  <a:spLocks noChangeShapeType="1"/>
                </p:cNvSpPr>
                <p:nvPr/>
              </p:nvSpPr>
              <p:spPr bwMode="auto">
                <a:xfrm>
                  <a:off x="0" y="206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0" name="Line 16"/>
                <p:cNvSpPr>
                  <a:spLocks noChangeShapeType="1"/>
                </p:cNvSpPr>
                <p:nvPr/>
              </p:nvSpPr>
              <p:spPr bwMode="auto">
                <a:xfrm>
                  <a:off x="0" y="2256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1" name="Line 17"/>
                <p:cNvSpPr>
                  <a:spLocks noChangeShapeType="1"/>
                </p:cNvSpPr>
                <p:nvPr/>
              </p:nvSpPr>
              <p:spPr bwMode="auto">
                <a:xfrm>
                  <a:off x="0" y="2448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2" name="Line 18"/>
                <p:cNvSpPr>
                  <a:spLocks noChangeShapeType="1"/>
                </p:cNvSpPr>
                <p:nvPr/>
              </p:nvSpPr>
              <p:spPr bwMode="auto">
                <a:xfrm>
                  <a:off x="0" y="2640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3" name="Line 19"/>
                <p:cNvSpPr>
                  <a:spLocks noChangeShapeType="1"/>
                </p:cNvSpPr>
                <p:nvPr/>
              </p:nvSpPr>
              <p:spPr bwMode="auto">
                <a:xfrm>
                  <a:off x="0" y="2832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4" name="Line 20"/>
                <p:cNvSpPr>
                  <a:spLocks noChangeShapeType="1"/>
                </p:cNvSpPr>
                <p:nvPr/>
              </p:nvSpPr>
              <p:spPr bwMode="auto">
                <a:xfrm>
                  <a:off x="0" y="302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5" name="Line 21"/>
                <p:cNvSpPr>
                  <a:spLocks noChangeShapeType="1"/>
                </p:cNvSpPr>
                <p:nvPr/>
              </p:nvSpPr>
              <p:spPr bwMode="auto">
                <a:xfrm>
                  <a:off x="0" y="3216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6" name="Line 22"/>
                <p:cNvSpPr>
                  <a:spLocks noChangeShapeType="1"/>
                </p:cNvSpPr>
                <p:nvPr/>
              </p:nvSpPr>
              <p:spPr bwMode="auto">
                <a:xfrm>
                  <a:off x="0" y="3408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7" name="Line 23"/>
                <p:cNvSpPr>
                  <a:spLocks noChangeShapeType="1"/>
                </p:cNvSpPr>
                <p:nvPr/>
              </p:nvSpPr>
              <p:spPr bwMode="auto">
                <a:xfrm>
                  <a:off x="0" y="3600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8" name="Line 24"/>
                <p:cNvSpPr>
                  <a:spLocks noChangeShapeType="1"/>
                </p:cNvSpPr>
                <p:nvPr/>
              </p:nvSpPr>
              <p:spPr bwMode="auto">
                <a:xfrm>
                  <a:off x="0" y="3792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49" name="Line 25"/>
                <p:cNvSpPr>
                  <a:spLocks noChangeShapeType="1"/>
                </p:cNvSpPr>
                <p:nvPr/>
              </p:nvSpPr>
              <p:spPr bwMode="auto">
                <a:xfrm>
                  <a:off x="0" y="398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037" name="Group 26"/>
              <p:cNvGrpSpPr>
                <a:grpSpLocks/>
              </p:cNvGrpSpPr>
              <p:nvPr/>
            </p:nvGrpSpPr>
            <p:grpSpPr bwMode="auto">
              <a:xfrm>
                <a:off x="192" y="-240"/>
                <a:ext cx="5375" cy="4319"/>
                <a:chOff x="192" y="-240"/>
                <a:chExt cx="5375" cy="4319"/>
              </a:xfrm>
            </p:grpSpPr>
            <p:sp>
              <p:nvSpPr>
                <p:cNvPr id="1051" name="Line 27"/>
                <p:cNvSpPr>
                  <a:spLocks noChangeShapeType="1"/>
                </p:cNvSpPr>
                <p:nvPr/>
              </p:nvSpPr>
              <p:spPr bwMode="auto">
                <a:xfrm>
                  <a:off x="192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2" name="Line 28"/>
                <p:cNvSpPr>
                  <a:spLocks noChangeShapeType="1"/>
                </p:cNvSpPr>
                <p:nvPr/>
              </p:nvSpPr>
              <p:spPr bwMode="auto">
                <a:xfrm>
                  <a:off x="384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3" name="Line 29"/>
                <p:cNvSpPr>
                  <a:spLocks noChangeShapeType="1"/>
                </p:cNvSpPr>
                <p:nvPr/>
              </p:nvSpPr>
              <p:spPr bwMode="auto">
                <a:xfrm>
                  <a:off x="576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4" name="Line 30"/>
                <p:cNvSpPr>
                  <a:spLocks noChangeShapeType="1"/>
                </p:cNvSpPr>
                <p:nvPr/>
              </p:nvSpPr>
              <p:spPr bwMode="auto">
                <a:xfrm>
                  <a:off x="768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5" name="Line 31"/>
                <p:cNvSpPr>
                  <a:spLocks noChangeShapeType="1"/>
                </p:cNvSpPr>
                <p:nvPr/>
              </p:nvSpPr>
              <p:spPr bwMode="auto">
                <a:xfrm>
                  <a:off x="960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6" name="Line 32"/>
                <p:cNvSpPr>
                  <a:spLocks noChangeShapeType="1"/>
                </p:cNvSpPr>
                <p:nvPr/>
              </p:nvSpPr>
              <p:spPr bwMode="auto">
                <a:xfrm>
                  <a:off x="1152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7" name="Line 33"/>
                <p:cNvSpPr>
                  <a:spLocks noChangeShapeType="1"/>
                </p:cNvSpPr>
                <p:nvPr/>
              </p:nvSpPr>
              <p:spPr bwMode="auto">
                <a:xfrm>
                  <a:off x="1344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8" name="Line 34"/>
                <p:cNvSpPr>
                  <a:spLocks noChangeShapeType="1"/>
                </p:cNvSpPr>
                <p:nvPr/>
              </p:nvSpPr>
              <p:spPr bwMode="auto">
                <a:xfrm>
                  <a:off x="1536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9" name="Line 35"/>
                <p:cNvSpPr>
                  <a:spLocks noChangeShapeType="1"/>
                </p:cNvSpPr>
                <p:nvPr/>
              </p:nvSpPr>
              <p:spPr bwMode="auto">
                <a:xfrm>
                  <a:off x="1728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0" name="Line 36"/>
                <p:cNvSpPr>
                  <a:spLocks noChangeShapeType="1"/>
                </p:cNvSpPr>
                <p:nvPr/>
              </p:nvSpPr>
              <p:spPr bwMode="auto">
                <a:xfrm>
                  <a:off x="1920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1" name="Line 37"/>
                <p:cNvSpPr>
                  <a:spLocks noChangeShapeType="1"/>
                </p:cNvSpPr>
                <p:nvPr/>
              </p:nvSpPr>
              <p:spPr bwMode="auto">
                <a:xfrm>
                  <a:off x="2112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2" name="Line 38"/>
                <p:cNvSpPr>
                  <a:spLocks noChangeShapeType="1"/>
                </p:cNvSpPr>
                <p:nvPr/>
              </p:nvSpPr>
              <p:spPr bwMode="auto">
                <a:xfrm>
                  <a:off x="2304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3" name="Line 39"/>
                <p:cNvSpPr>
                  <a:spLocks noChangeShapeType="1"/>
                </p:cNvSpPr>
                <p:nvPr/>
              </p:nvSpPr>
              <p:spPr bwMode="auto">
                <a:xfrm>
                  <a:off x="2496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4" name="Line 40"/>
                <p:cNvSpPr>
                  <a:spLocks noChangeShapeType="1"/>
                </p:cNvSpPr>
                <p:nvPr/>
              </p:nvSpPr>
              <p:spPr bwMode="auto">
                <a:xfrm>
                  <a:off x="2688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5" name="Line 41"/>
                <p:cNvSpPr>
                  <a:spLocks noChangeShapeType="1"/>
                </p:cNvSpPr>
                <p:nvPr/>
              </p:nvSpPr>
              <p:spPr bwMode="auto">
                <a:xfrm>
                  <a:off x="2880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6" name="Line 42"/>
                <p:cNvSpPr>
                  <a:spLocks noChangeShapeType="1"/>
                </p:cNvSpPr>
                <p:nvPr/>
              </p:nvSpPr>
              <p:spPr bwMode="auto">
                <a:xfrm>
                  <a:off x="3072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7" name="Line 43"/>
                <p:cNvSpPr>
                  <a:spLocks noChangeShapeType="1"/>
                </p:cNvSpPr>
                <p:nvPr/>
              </p:nvSpPr>
              <p:spPr bwMode="auto">
                <a:xfrm>
                  <a:off x="3264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" name="Line 44"/>
                <p:cNvSpPr>
                  <a:spLocks noChangeShapeType="1"/>
                </p:cNvSpPr>
                <p:nvPr/>
              </p:nvSpPr>
              <p:spPr bwMode="auto">
                <a:xfrm>
                  <a:off x="3456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9" name="Line 45"/>
                <p:cNvSpPr>
                  <a:spLocks noChangeShapeType="1"/>
                </p:cNvSpPr>
                <p:nvPr/>
              </p:nvSpPr>
              <p:spPr bwMode="auto">
                <a:xfrm>
                  <a:off x="3648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0" name="Line 46"/>
                <p:cNvSpPr>
                  <a:spLocks noChangeShapeType="1"/>
                </p:cNvSpPr>
                <p:nvPr/>
              </p:nvSpPr>
              <p:spPr bwMode="auto">
                <a:xfrm>
                  <a:off x="3840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1" name="Line 47"/>
                <p:cNvSpPr>
                  <a:spLocks noChangeShapeType="1"/>
                </p:cNvSpPr>
                <p:nvPr/>
              </p:nvSpPr>
              <p:spPr bwMode="auto">
                <a:xfrm>
                  <a:off x="4032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2" name="Line 48"/>
                <p:cNvSpPr>
                  <a:spLocks noChangeShapeType="1"/>
                </p:cNvSpPr>
                <p:nvPr/>
              </p:nvSpPr>
              <p:spPr bwMode="auto">
                <a:xfrm>
                  <a:off x="4224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3" name="Line 49"/>
                <p:cNvSpPr>
                  <a:spLocks noChangeShapeType="1"/>
                </p:cNvSpPr>
                <p:nvPr/>
              </p:nvSpPr>
              <p:spPr bwMode="auto">
                <a:xfrm>
                  <a:off x="4416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4" name="Line 50"/>
                <p:cNvSpPr>
                  <a:spLocks noChangeShapeType="1"/>
                </p:cNvSpPr>
                <p:nvPr/>
              </p:nvSpPr>
              <p:spPr bwMode="auto">
                <a:xfrm>
                  <a:off x="4608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5" name="Line 51"/>
                <p:cNvSpPr>
                  <a:spLocks noChangeShapeType="1"/>
                </p:cNvSpPr>
                <p:nvPr/>
              </p:nvSpPr>
              <p:spPr bwMode="auto">
                <a:xfrm>
                  <a:off x="4800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6" name="Line 52"/>
                <p:cNvSpPr>
                  <a:spLocks noChangeShapeType="1"/>
                </p:cNvSpPr>
                <p:nvPr/>
              </p:nvSpPr>
              <p:spPr bwMode="auto">
                <a:xfrm>
                  <a:off x="4992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7" name="Line 53"/>
                <p:cNvSpPr>
                  <a:spLocks noChangeShapeType="1"/>
                </p:cNvSpPr>
                <p:nvPr/>
              </p:nvSpPr>
              <p:spPr bwMode="auto">
                <a:xfrm>
                  <a:off x="5184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8" name="Line 54"/>
                <p:cNvSpPr>
                  <a:spLocks noChangeShapeType="1"/>
                </p:cNvSpPr>
                <p:nvPr/>
              </p:nvSpPr>
              <p:spPr bwMode="auto">
                <a:xfrm>
                  <a:off x="5376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9" name="Line 55"/>
                <p:cNvSpPr>
                  <a:spLocks noChangeShapeType="1"/>
                </p:cNvSpPr>
                <p:nvPr/>
              </p:nvSpPr>
              <p:spPr bwMode="auto">
                <a:xfrm>
                  <a:off x="5568" y="-24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080" name="Rectangle 56"/>
            <p:cNvSpPr>
              <a:spLocks noChangeArrowheads="1"/>
            </p:cNvSpPr>
            <p:nvPr/>
          </p:nvSpPr>
          <p:spPr bwMode="auto">
            <a:xfrm>
              <a:off x="2112" y="-240"/>
              <a:ext cx="3648" cy="96"/>
            </a:xfrm>
            <a:prstGeom prst="rect">
              <a:avLst/>
            </a:prstGeom>
            <a:blipFill dpi="0" rotWithShape="0">
              <a:blip r:embed="rId13" cstate="print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1" name="Line 57"/>
            <p:cNvSpPr>
              <a:spLocks noChangeShapeType="1"/>
            </p:cNvSpPr>
            <p:nvPr/>
          </p:nvSpPr>
          <p:spPr bwMode="auto">
            <a:xfrm>
              <a:off x="5568" y="-240"/>
              <a:ext cx="1" cy="1488"/>
            </a:xfrm>
            <a:prstGeom prst="line">
              <a:avLst/>
            </a:prstGeom>
            <a:noFill/>
            <a:ln w="9360">
              <a:solidFill>
                <a:srgbClr val="6F89F7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2" name="Group 58"/>
            <p:cNvGrpSpPr>
              <a:grpSpLocks/>
            </p:cNvGrpSpPr>
            <p:nvPr/>
          </p:nvGrpSpPr>
          <p:grpSpPr bwMode="auto">
            <a:xfrm>
              <a:off x="261" y="652"/>
              <a:ext cx="1123" cy="1463"/>
              <a:chOff x="261" y="652"/>
              <a:chExt cx="1123" cy="1463"/>
            </a:xfrm>
          </p:grpSpPr>
          <p:sp>
            <p:nvSpPr>
              <p:cNvPr id="1083" name="Line 59"/>
              <p:cNvSpPr>
                <a:spLocks noChangeShapeType="1"/>
              </p:cNvSpPr>
              <p:nvPr/>
            </p:nvSpPr>
            <p:spPr bwMode="auto">
              <a:xfrm flipH="1">
                <a:off x="260" y="713"/>
                <a:ext cx="1126" cy="1"/>
              </a:xfrm>
              <a:prstGeom prst="line">
                <a:avLst/>
              </a:pr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4" name="Line 60"/>
              <p:cNvSpPr>
                <a:spLocks noChangeShapeType="1"/>
              </p:cNvSpPr>
              <p:nvPr/>
            </p:nvSpPr>
            <p:spPr bwMode="auto">
              <a:xfrm>
                <a:off x="383" y="654"/>
                <a:ext cx="1" cy="1462"/>
              </a:xfrm>
              <a:prstGeom prst="line">
                <a:avLst/>
              </a:pr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85" name="AutoShape 61"/>
              <p:cNvSpPr>
                <a:spLocks noChangeArrowheads="1"/>
              </p:cNvSpPr>
              <p:nvPr/>
            </p:nvSpPr>
            <p:spPr bwMode="auto">
              <a:xfrm flipH="1">
                <a:off x="322" y="652"/>
                <a:ext cx="122" cy="122"/>
              </a:xfrm>
              <a:custGeom>
                <a:avLst/>
                <a:gdLst>
                  <a:gd name="G0" fmla="sin 10800 -5981881"/>
                  <a:gd name="G1" fmla="+- G0 10800 0"/>
                  <a:gd name="G2" fmla="cos 10800 -5981881"/>
                  <a:gd name="G3" fmla="+- G2 10800 0"/>
                  <a:gd name="G4" fmla="sin 10800 11717252"/>
                  <a:gd name="G5" fmla="+- G4 10800 0"/>
                  <a:gd name="G6" fmla="cos 10800 11717252"/>
                  <a:gd name="G7" fmla="+- G6 10800 0"/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6 w 21600"/>
                  <a:gd name="T13" fmla="*/ 0 h 21600"/>
                  <a:gd name="T14" fmla="*/ 21599 w 21600"/>
                  <a:gd name="T15" fmla="*/ 2159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 stroke="0">
                    <a:moveTo>
                      <a:pt x="10559" y="2"/>
                    </a:moveTo>
                    <a:cubicBezTo>
                      <a:pt x="10639" y="0"/>
                      <a:pt x="10719" y="-1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923" y="21600"/>
                      <a:pt x="125" y="16901"/>
                      <a:pt x="2" y="11026"/>
                    </a:cubicBezTo>
                    <a:lnTo>
                      <a:pt x="10800" y="10800"/>
                    </a:lnTo>
                    <a:close/>
                  </a:path>
                  <a:path w="21600" h="21600" fill="none">
                    <a:moveTo>
                      <a:pt x="10559" y="2"/>
                    </a:moveTo>
                    <a:cubicBezTo>
                      <a:pt x="10639" y="0"/>
                      <a:pt x="10719" y="-1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923" y="21600"/>
                      <a:pt x="125" y="16901"/>
                      <a:pt x="2" y="11026"/>
                    </a:cubicBezTo>
                  </a:path>
                </a:pathLst>
              </a:cu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Rectangle 6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55588"/>
            <a:ext cx="7770813" cy="579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8" name="Rectangle 6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47800"/>
            <a:ext cx="7770813" cy="4951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40458C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40458C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40458C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grpSp>
          <p:nvGrpSpPr>
            <p:cNvPr id="2056" name="Group 2"/>
            <p:cNvGrpSpPr>
              <a:grpSpLocks/>
            </p:cNvGrpSpPr>
            <p:nvPr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2" name="Rectangle 3"/>
              <p:cNvSpPr>
                <a:spLocks noChangeArrowheads="1"/>
              </p:cNvSpPr>
              <p:nvPr/>
            </p:nvSpPr>
            <p:spPr bwMode="auto">
              <a:xfrm>
                <a:off x="2112" y="0"/>
                <a:ext cx="3648" cy="96"/>
              </a:xfrm>
              <a:prstGeom prst="rect">
                <a:avLst/>
              </a:prstGeom>
              <a:solidFill>
                <a:srgbClr val="CFDBF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067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5759" cy="4319"/>
                <a:chOff x="0" y="0"/>
                <a:chExt cx="5759" cy="4319"/>
              </a:xfrm>
            </p:grpSpPr>
            <p:sp>
              <p:nvSpPr>
                <p:cNvPr id="2053" name="Line 5"/>
                <p:cNvSpPr>
                  <a:spLocks noChangeShapeType="1"/>
                </p:cNvSpPr>
                <p:nvPr/>
              </p:nvSpPr>
              <p:spPr bwMode="auto">
                <a:xfrm>
                  <a:off x="0" y="192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54" name="Line 6"/>
                <p:cNvSpPr>
                  <a:spLocks noChangeShapeType="1"/>
                </p:cNvSpPr>
                <p:nvPr/>
              </p:nvSpPr>
              <p:spPr bwMode="auto">
                <a:xfrm>
                  <a:off x="0" y="38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" name="Line 7"/>
                <p:cNvSpPr>
                  <a:spLocks noChangeShapeType="1"/>
                </p:cNvSpPr>
                <p:nvPr/>
              </p:nvSpPr>
              <p:spPr bwMode="auto">
                <a:xfrm>
                  <a:off x="0" y="576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" name="Line 8"/>
                <p:cNvSpPr>
                  <a:spLocks noChangeShapeType="1"/>
                </p:cNvSpPr>
                <p:nvPr/>
              </p:nvSpPr>
              <p:spPr bwMode="auto">
                <a:xfrm>
                  <a:off x="0" y="768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" name="Line 9"/>
                <p:cNvSpPr>
                  <a:spLocks noChangeShapeType="1"/>
                </p:cNvSpPr>
                <p:nvPr/>
              </p:nvSpPr>
              <p:spPr bwMode="auto">
                <a:xfrm>
                  <a:off x="0" y="960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" name="Line 10"/>
                <p:cNvSpPr>
                  <a:spLocks noChangeShapeType="1"/>
                </p:cNvSpPr>
                <p:nvPr/>
              </p:nvSpPr>
              <p:spPr bwMode="auto">
                <a:xfrm>
                  <a:off x="0" y="1152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59" name="Line 11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60" name="Line 12"/>
                <p:cNvSpPr>
                  <a:spLocks noChangeShapeType="1"/>
                </p:cNvSpPr>
                <p:nvPr/>
              </p:nvSpPr>
              <p:spPr bwMode="auto">
                <a:xfrm>
                  <a:off x="0" y="1536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61" name="Line 13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62" name="Line 14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63" name="Line 15"/>
                <p:cNvSpPr>
                  <a:spLocks noChangeShapeType="1"/>
                </p:cNvSpPr>
                <p:nvPr/>
              </p:nvSpPr>
              <p:spPr bwMode="auto">
                <a:xfrm>
                  <a:off x="0" y="2112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64" name="Line 16"/>
                <p:cNvSpPr>
                  <a:spLocks noChangeShapeType="1"/>
                </p:cNvSpPr>
                <p:nvPr/>
              </p:nvSpPr>
              <p:spPr bwMode="auto">
                <a:xfrm>
                  <a:off x="0" y="230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65" name="Line 17"/>
                <p:cNvSpPr>
                  <a:spLocks noChangeShapeType="1"/>
                </p:cNvSpPr>
                <p:nvPr/>
              </p:nvSpPr>
              <p:spPr bwMode="auto">
                <a:xfrm>
                  <a:off x="0" y="2496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66" name="Line 18"/>
                <p:cNvSpPr>
                  <a:spLocks noChangeShapeType="1"/>
                </p:cNvSpPr>
                <p:nvPr/>
              </p:nvSpPr>
              <p:spPr bwMode="auto">
                <a:xfrm>
                  <a:off x="0" y="2688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" name="Line 19"/>
                <p:cNvSpPr>
                  <a:spLocks noChangeShapeType="1"/>
                </p:cNvSpPr>
                <p:nvPr/>
              </p:nvSpPr>
              <p:spPr bwMode="auto">
                <a:xfrm>
                  <a:off x="0" y="2880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68" name="Line 20"/>
                <p:cNvSpPr>
                  <a:spLocks noChangeShapeType="1"/>
                </p:cNvSpPr>
                <p:nvPr/>
              </p:nvSpPr>
              <p:spPr bwMode="auto">
                <a:xfrm>
                  <a:off x="0" y="3072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69" name="Line 21"/>
                <p:cNvSpPr>
                  <a:spLocks noChangeShapeType="1"/>
                </p:cNvSpPr>
                <p:nvPr/>
              </p:nvSpPr>
              <p:spPr bwMode="auto">
                <a:xfrm>
                  <a:off x="0" y="326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70" name="Line 22"/>
                <p:cNvSpPr>
                  <a:spLocks noChangeShapeType="1"/>
                </p:cNvSpPr>
                <p:nvPr/>
              </p:nvSpPr>
              <p:spPr bwMode="auto">
                <a:xfrm>
                  <a:off x="0" y="3456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71" name="Line 23"/>
                <p:cNvSpPr>
                  <a:spLocks noChangeShapeType="1"/>
                </p:cNvSpPr>
                <p:nvPr/>
              </p:nvSpPr>
              <p:spPr bwMode="auto">
                <a:xfrm>
                  <a:off x="0" y="3648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72" name="Line 24"/>
                <p:cNvSpPr>
                  <a:spLocks noChangeShapeType="1"/>
                </p:cNvSpPr>
                <p:nvPr/>
              </p:nvSpPr>
              <p:spPr bwMode="auto">
                <a:xfrm>
                  <a:off x="0" y="3840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73" name="Line 25"/>
                <p:cNvSpPr>
                  <a:spLocks noChangeShapeType="1"/>
                </p:cNvSpPr>
                <p:nvPr/>
              </p:nvSpPr>
              <p:spPr bwMode="auto">
                <a:xfrm>
                  <a:off x="0" y="4032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74" name="Line 26"/>
                <p:cNvSpPr>
                  <a:spLocks noChangeShapeType="1"/>
                </p:cNvSpPr>
                <p:nvPr/>
              </p:nvSpPr>
              <p:spPr bwMode="auto">
                <a:xfrm>
                  <a:off x="0" y="4224"/>
                  <a:ext cx="5760" cy="1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75" name="Line 27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76" name="Line 28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77" name="Line 29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78" name="Line 30"/>
                <p:cNvSpPr>
                  <a:spLocks noChangeShapeType="1"/>
                </p:cNvSpPr>
                <p:nvPr/>
              </p:nvSpPr>
              <p:spPr bwMode="auto">
                <a:xfrm>
                  <a:off x="768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79" name="Line 31"/>
                <p:cNvSpPr>
                  <a:spLocks noChangeShapeType="1"/>
                </p:cNvSpPr>
                <p:nvPr/>
              </p:nvSpPr>
              <p:spPr bwMode="auto">
                <a:xfrm>
                  <a:off x="960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80" name="Line 32"/>
                <p:cNvSpPr>
                  <a:spLocks noChangeShapeType="1"/>
                </p:cNvSpPr>
                <p:nvPr/>
              </p:nvSpPr>
              <p:spPr bwMode="auto">
                <a:xfrm>
                  <a:off x="1152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81" name="Line 33"/>
                <p:cNvSpPr>
                  <a:spLocks noChangeShapeType="1"/>
                </p:cNvSpPr>
                <p:nvPr/>
              </p:nvSpPr>
              <p:spPr bwMode="auto">
                <a:xfrm>
                  <a:off x="1344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82" name="Line 34"/>
                <p:cNvSpPr>
                  <a:spLocks noChangeShapeType="1"/>
                </p:cNvSpPr>
                <p:nvPr/>
              </p:nvSpPr>
              <p:spPr bwMode="auto">
                <a:xfrm>
                  <a:off x="1536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83" name="Line 35"/>
                <p:cNvSpPr>
                  <a:spLocks noChangeShapeType="1"/>
                </p:cNvSpPr>
                <p:nvPr/>
              </p:nvSpPr>
              <p:spPr bwMode="auto">
                <a:xfrm>
                  <a:off x="1728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84" name="Line 36"/>
                <p:cNvSpPr>
                  <a:spLocks noChangeShapeType="1"/>
                </p:cNvSpPr>
                <p:nvPr/>
              </p:nvSpPr>
              <p:spPr bwMode="auto">
                <a:xfrm>
                  <a:off x="1920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85" name="Line 37"/>
                <p:cNvSpPr>
                  <a:spLocks noChangeShapeType="1"/>
                </p:cNvSpPr>
                <p:nvPr/>
              </p:nvSpPr>
              <p:spPr bwMode="auto">
                <a:xfrm>
                  <a:off x="2112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86" name="Line 38"/>
                <p:cNvSpPr>
                  <a:spLocks noChangeShapeType="1"/>
                </p:cNvSpPr>
                <p:nvPr/>
              </p:nvSpPr>
              <p:spPr bwMode="auto">
                <a:xfrm>
                  <a:off x="2304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87" name="Line 39"/>
                <p:cNvSpPr>
                  <a:spLocks noChangeShapeType="1"/>
                </p:cNvSpPr>
                <p:nvPr/>
              </p:nvSpPr>
              <p:spPr bwMode="auto">
                <a:xfrm>
                  <a:off x="2496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88" name="Line 40"/>
                <p:cNvSpPr>
                  <a:spLocks noChangeShapeType="1"/>
                </p:cNvSpPr>
                <p:nvPr/>
              </p:nvSpPr>
              <p:spPr bwMode="auto">
                <a:xfrm>
                  <a:off x="2688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89" name="Line 41"/>
                <p:cNvSpPr>
                  <a:spLocks noChangeShapeType="1"/>
                </p:cNvSpPr>
                <p:nvPr/>
              </p:nvSpPr>
              <p:spPr bwMode="auto">
                <a:xfrm>
                  <a:off x="2880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90" name="Line 42"/>
                <p:cNvSpPr>
                  <a:spLocks noChangeShapeType="1"/>
                </p:cNvSpPr>
                <p:nvPr/>
              </p:nvSpPr>
              <p:spPr bwMode="auto">
                <a:xfrm>
                  <a:off x="3072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91" name="Line 43"/>
                <p:cNvSpPr>
                  <a:spLocks noChangeShapeType="1"/>
                </p:cNvSpPr>
                <p:nvPr/>
              </p:nvSpPr>
              <p:spPr bwMode="auto">
                <a:xfrm>
                  <a:off x="3264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92" name="Line 44"/>
                <p:cNvSpPr>
                  <a:spLocks noChangeShapeType="1"/>
                </p:cNvSpPr>
                <p:nvPr/>
              </p:nvSpPr>
              <p:spPr bwMode="auto">
                <a:xfrm>
                  <a:off x="3456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93" name="Line 45"/>
                <p:cNvSpPr>
                  <a:spLocks noChangeShapeType="1"/>
                </p:cNvSpPr>
                <p:nvPr/>
              </p:nvSpPr>
              <p:spPr bwMode="auto">
                <a:xfrm>
                  <a:off x="3648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94" name="Line 46"/>
                <p:cNvSpPr>
                  <a:spLocks noChangeShapeType="1"/>
                </p:cNvSpPr>
                <p:nvPr/>
              </p:nvSpPr>
              <p:spPr bwMode="auto">
                <a:xfrm>
                  <a:off x="3840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95" name="Line 47"/>
                <p:cNvSpPr>
                  <a:spLocks noChangeShapeType="1"/>
                </p:cNvSpPr>
                <p:nvPr/>
              </p:nvSpPr>
              <p:spPr bwMode="auto">
                <a:xfrm>
                  <a:off x="4032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96" name="Line 48"/>
                <p:cNvSpPr>
                  <a:spLocks noChangeShapeType="1"/>
                </p:cNvSpPr>
                <p:nvPr/>
              </p:nvSpPr>
              <p:spPr bwMode="auto">
                <a:xfrm>
                  <a:off x="4224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97" name="Line 49"/>
                <p:cNvSpPr>
                  <a:spLocks noChangeShapeType="1"/>
                </p:cNvSpPr>
                <p:nvPr/>
              </p:nvSpPr>
              <p:spPr bwMode="auto">
                <a:xfrm>
                  <a:off x="4416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98" name="Line 50"/>
                <p:cNvSpPr>
                  <a:spLocks noChangeShapeType="1"/>
                </p:cNvSpPr>
                <p:nvPr/>
              </p:nvSpPr>
              <p:spPr bwMode="auto">
                <a:xfrm>
                  <a:off x="4608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99" name="Line 51"/>
                <p:cNvSpPr>
                  <a:spLocks noChangeShapeType="1"/>
                </p:cNvSpPr>
                <p:nvPr/>
              </p:nvSpPr>
              <p:spPr bwMode="auto">
                <a:xfrm>
                  <a:off x="4800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00" name="Line 52"/>
                <p:cNvSpPr>
                  <a:spLocks noChangeShapeType="1"/>
                </p:cNvSpPr>
                <p:nvPr/>
              </p:nvSpPr>
              <p:spPr bwMode="auto">
                <a:xfrm>
                  <a:off x="4992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01" name="Line 53"/>
                <p:cNvSpPr>
                  <a:spLocks noChangeShapeType="1"/>
                </p:cNvSpPr>
                <p:nvPr/>
              </p:nvSpPr>
              <p:spPr bwMode="auto">
                <a:xfrm>
                  <a:off x="5184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02" name="Line 54"/>
                <p:cNvSpPr>
                  <a:spLocks noChangeShapeType="1"/>
                </p:cNvSpPr>
                <p:nvPr/>
              </p:nvSpPr>
              <p:spPr bwMode="auto">
                <a:xfrm>
                  <a:off x="5376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03" name="Line 55"/>
                <p:cNvSpPr>
                  <a:spLocks noChangeShapeType="1"/>
                </p:cNvSpPr>
                <p:nvPr/>
              </p:nvSpPr>
              <p:spPr bwMode="auto">
                <a:xfrm>
                  <a:off x="5568" y="0"/>
                  <a:ext cx="1" cy="4320"/>
                </a:xfrm>
                <a:prstGeom prst="line">
                  <a:avLst/>
                </a:prstGeom>
                <a:noFill/>
                <a:ln w="9360">
                  <a:solidFill>
                    <a:srgbClr val="CFDBFD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2104" name="Line 56"/>
              <p:cNvSpPr>
                <a:spLocks noChangeShapeType="1"/>
              </p:cNvSpPr>
              <p:nvPr/>
            </p:nvSpPr>
            <p:spPr bwMode="auto">
              <a:xfrm>
                <a:off x="5568" y="0"/>
                <a:ext cx="1" cy="1488"/>
              </a:xfrm>
              <a:prstGeom prst="line">
                <a:avLst/>
              </a:pr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057" name="Group 57"/>
            <p:cNvGrpSpPr>
              <a:grpSpLocks/>
            </p:cNvGrpSpPr>
            <p:nvPr/>
          </p:nvGrpSpPr>
          <p:grpSpPr bwMode="auto">
            <a:xfrm>
              <a:off x="3" y="559"/>
              <a:ext cx="4191" cy="1795"/>
              <a:chOff x="3" y="559"/>
              <a:chExt cx="4191" cy="1795"/>
            </a:xfrm>
          </p:grpSpPr>
          <p:sp>
            <p:nvSpPr>
              <p:cNvPr id="2106" name="Line 58"/>
              <p:cNvSpPr>
                <a:spLocks noChangeShapeType="1"/>
              </p:cNvSpPr>
              <p:nvPr/>
            </p:nvSpPr>
            <p:spPr bwMode="auto">
              <a:xfrm>
                <a:off x="506" y="559"/>
                <a:ext cx="1" cy="1796"/>
              </a:xfrm>
              <a:prstGeom prst="line">
                <a:avLst/>
              </a:pr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07" name="Line 59"/>
              <p:cNvSpPr>
                <a:spLocks noChangeShapeType="1"/>
              </p:cNvSpPr>
              <p:nvPr/>
            </p:nvSpPr>
            <p:spPr bwMode="auto">
              <a:xfrm flipH="1" flipV="1">
                <a:off x="2" y="1923"/>
                <a:ext cx="3213" cy="3"/>
              </a:xfrm>
              <a:prstGeom prst="line">
                <a:avLst/>
              </a:pr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08" name="Line 60"/>
              <p:cNvSpPr>
                <a:spLocks noChangeShapeType="1"/>
              </p:cNvSpPr>
              <p:nvPr/>
            </p:nvSpPr>
            <p:spPr bwMode="auto">
              <a:xfrm flipH="1" flipV="1">
                <a:off x="383" y="937"/>
                <a:ext cx="3813" cy="3"/>
              </a:xfrm>
              <a:prstGeom prst="line">
                <a:avLst/>
              </a:pr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09" name="AutoShape 61"/>
              <p:cNvSpPr>
                <a:spLocks noChangeArrowheads="1"/>
              </p:cNvSpPr>
              <p:nvPr/>
            </p:nvSpPr>
            <p:spPr bwMode="auto">
              <a:xfrm rot="16200000" flipH="1">
                <a:off x="428" y="860"/>
                <a:ext cx="156" cy="157"/>
              </a:xfrm>
              <a:custGeom>
                <a:avLst/>
                <a:gdLst>
                  <a:gd name="G0" fmla="sin 10800 -5981881"/>
                  <a:gd name="G1" fmla="+- G0 10800 0"/>
                  <a:gd name="G2" fmla="cos 10800 -5981881"/>
                  <a:gd name="G3" fmla="+- G2 10800 0"/>
                  <a:gd name="G4" fmla="sin 10800 11717252"/>
                  <a:gd name="G5" fmla="+- G4 10800 0"/>
                  <a:gd name="G6" fmla="cos 10800 11717252"/>
                  <a:gd name="G7" fmla="+- G6 10800 0"/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6 w 21600"/>
                  <a:gd name="T13" fmla="*/ 0 h 21600"/>
                  <a:gd name="T14" fmla="*/ 21599 w 21600"/>
                  <a:gd name="T15" fmla="*/ 2159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 stroke="0">
                    <a:moveTo>
                      <a:pt x="10559" y="2"/>
                    </a:moveTo>
                    <a:cubicBezTo>
                      <a:pt x="10639" y="0"/>
                      <a:pt x="10719" y="-1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923" y="21600"/>
                      <a:pt x="125" y="16901"/>
                      <a:pt x="2" y="11026"/>
                    </a:cubicBezTo>
                    <a:lnTo>
                      <a:pt x="10800" y="10800"/>
                    </a:lnTo>
                    <a:close/>
                  </a:path>
                  <a:path w="21600" h="21600" fill="none">
                    <a:moveTo>
                      <a:pt x="10559" y="2"/>
                    </a:moveTo>
                    <a:cubicBezTo>
                      <a:pt x="10639" y="0"/>
                      <a:pt x="10719" y="-1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923" y="21600"/>
                      <a:pt x="125" y="16901"/>
                      <a:pt x="2" y="11026"/>
                    </a:cubicBezTo>
                  </a:path>
                </a:pathLst>
              </a:cu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058" name="Group 62"/>
            <p:cNvGrpSpPr>
              <a:grpSpLocks/>
            </p:cNvGrpSpPr>
            <p:nvPr/>
          </p:nvGrpSpPr>
          <p:grpSpPr bwMode="auto">
            <a:xfrm>
              <a:off x="1480" y="1952"/>
              <a:ext cx="3807" cy="1811"/>
              <a:chOff x="1480" y="1952"/>
              <a:chExt cx="3807" cy="1811"/>
            </a:xfrm>
          </p:grpSpPr>
          <p:sp>
            <p:nvSpPr>
              <p:cNvPr id="2111" name="Line 63"/>
              <p:cNvSpPr>
                <a:spLocks noChangeShapeType="1"/>
              </p:cNvSpPr>
              <p:nvPr/>
            </p:nvSpPr>
            <p:spPr bwMode="auto">
              <a:xfrm>
                <a:off x="1480" y="3442"/>
                <a:ext cx="3808" cy="1"/>
              </a:xfrm>
              <a:prstGeom prst="line">
                <a:avLst/>
              </a:pr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12" name="Line 64"/>
              <p:cNvSpPr>
                <a:spLocks noChangeShapeType="1"/>
              </p:cNvSpPr>
              <p:nvPr/>
            </p:nvSpPr>
            <p:spPr bwMode="auto">
              <a:xfrm>
                <a:off x="5172" y="1952"/>
                <a:ext cx="1" cy="1812"/>
              </a:xfrm>
              <a:prstGeom prst="line">
                <a:avLst/>
              </a:pr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13" name="AutoShape 65"/>
              <p:cNvSpPr>
                <a:spLocks noChangeArrowheads="1"/>
              </p:cNvSpPr>
              <p:nvPr/>
            </p:nvSpPr>
            <p:spPr bwMode="auto">
              <a:xfrm rot="5400000">
                <a:off x="5098" y="3346"/>
                <a:ext cx="156" cy="157"/>
              </a:xfrm>
              <a:custGeom>
                <a:avLst/>
                <a:gdLst>
                  <a:gd name="G0" fmla="sin 10800 -5981881"/>
                  <a:gd name="G1" fmla="+- G0 10800 0"/>
                  <a:gd name="G2" fmla="cos 10800 -5981881"/>
                  <a:gd name="G3" fmla="+- G2 10800 0"/>
                  <a:gd name="G4" fmla="sin 10800 11717252"/>
                  <a:gd name="G5" fmla="+- G4 10800 0"/>
                  <a:gd name="G6" fmla="cos 10800 11717252"/>
                  <a:gd name="G7" fmla="+- G6 10800 0"/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6 w 21600"/>
                  <a:gd name="T13" fmla="*/ 0 h 21600"/>
                  <a:gd name="T14" fmla="*/ 21599 w 21600"/>
                  <a:gd name="T15" fmla="*/ 2159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21600" h="21600" stroke="0">
                    <a:moveTo>
                      <a:pt x="10559" y="2"/>
                    </a:moveTo>
                    <a:cubicBezTo>
                      <a:pt x="10639" y="0"/>
                      <a:pt x="10719" y="-1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923" y="21600"/>
                      <a:pt x="125" y="16901"/>
                      <a:pt x="2" y="11026"/>
                    </a:cubicBezTo>
                    <a:lnTo>
                      <a:pt x="10800" y="10800"/>
                    </a:lnTo>
                    <a:close/>
                  </a:path>
                  <a:path w="21600" h="21600" fill="none">
                    <a:moveTo>
                      <a:pt x="10559" y="2"/>
                    </a:moveTo>
                    <a:cubicBezTo>
                      <a:pt x="10639" y="0"/>
                      <a:pt x="10719" y="-1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4923" y="21600"/>
                      <a:pt x="125" y="16901"/>
                      <a:pt x="2" y="11026"/>
                    </a:cubicBezTo>
                  </a:path>
                </a:pathLst>
              </a:custGeom>
              <a:noFill/>
              <a:ln w="9360">
                <a:solidFill>
                  <a:srgbClr val="6F89F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051" name="Rectangle 6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751013"/>
            <a:ext cx="77708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115" name="Rectangle 67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</a:tabLst>
              <a:defRPr sz="1400" smtClean="0">
                <a:solidFill>
                  <a:srgbClr val="40458C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6" name="Rectangle 68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40458C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17" name="Rectangle 6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</a:tabLst>
              <a:defRPr sz="1400" smtClean="0">
                <a:solidFill>
                  <a:srgbClr val="40458C"/>
                </a:solidFill>
                <a:latin typeface="+mn-lt"/>
              </a:defRPr>
            </a:lvl1pPr>
          </a:lstStyle>
          <a:p>
            <a:pPr>
              <a:defRPr/>
            </a:pPr>
            <a:fld id="{AEE3D778-C084-486B-B7F2-C4C66D39E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660066"/>
          </a:solidFill>
          <a:latin typeface="Tahoma" pitchFamily="32" charset="0"/>
          <a:cs typeface="Lucida Sans Unicode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40458C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40458C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40458C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40458C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xtremeprogramming.org/" TargetMode="External"/><Relationship Id="rId5" Type="http://schemas.openxmlformats.org/officeDocument/2006/relationships/hyperlink" Target="http://www.stsc.hill.af.mil/crosstalk/1995/01/Comparis.asp" TargetMode="External"/><Relationship Id="rId4" Type="http://schemas.openxmlformats.org/officeDocument/2006/relationships/hyperlink" Target="http://en.wikipedia.org/wiki/List_of_software_development_philosophi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751013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ICS4 – Project Management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990600" y="3309938"/>
            <a:ext cx="6400800" cy="1752600"/>
          </a:xfrm>
        </p:spPr>
        <p:txBody>
          <a:bodyPr lIns="90000" tIns="46800" rIns="90000" bIns="46800"/>
          <a:lstStyle/>
          <a:p>
            <a:pPr marL="0" indent="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Development Models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55588"/>
            <a:ext cx="7772400" cy="5810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Software Development Models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7800"/>
            <a:ext cx="7772400" cy="1776413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6F89F7"/>
              </a:buClr>
              <a:buSzPct val="128000"/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smtClean="0"/>
              <a:t>References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500"/>
              </a:spcBef>
              <a:buClr>
                <a:srgbClr val="40458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solidFill>
                  <a:srgbClr val="6F89F7"/>
                </a:solidFill>
                <a:hlinkClick r:id="rId4"/>
              </a:rPr>
              <a:t>http://en.wikipedia.org/wiki/List_of_software_development_philosophies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500"/>
              </a:spcBef>
              <a:buClr>
                <a:srgbClr val="40458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solidFill>
                  <a:srgbClr val="6F89F7"/>
                </a:solidFill>
                <a:hlinkClick r:id="rId5"/>
              </a:rPr>
              <a:t>http://www.stsc.hill.af.mil/crosstalk/1995/01/Comparis.asp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500"/>
              </a:spcBef>
              <a:buClr>
                <a:srgbClr val="40458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>
                <a:solidFill>
                  <a:srgbClr val="6F89F7"/>
                </a:solidFill>
                <a:hlinkClick r:id="rId6"/>
              </a:rPr>
              <a:t>http://www.extremeprogramming.org/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500"/>
              </a:spcBef>
              <a:buClr>
                <a:srgbClr val="40458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http://www.xprogramming.com/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55588"/>
            <a:ext cx="7772400" cy="58102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Software Development Models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85800" y="1423988"/>
            <a:ext cx="7772400" cy="4748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spcBef>
                <a:spcPts val="4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200" b="1">
                <a:solidFill>
                  <a:srgbClr val="000000"/>
                </a:solidFill>
                <a:latin typeface="Tahoma" pitchFamily="32" charset="0"/>
              </a:rPr>
              <a:t>Project</a:t>
            </a:r>
          </a:p>
          <a:p>
            <a:pPr>
              <a:spcBef>
                <a:spcPts val="4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>
                <a:solidFill>
                  <a:srgbClr val="000000"/>
                </a:solidFill>
                <a:latin typeface="Tahoma" pitchFamily="32" charset="0"/>
              </a:rPr>
              <a:t>“A temporary endeavor undertaken to create a unique product, service or result” </a:t>
            </a:r>
          </a:p>
          <a:p>
            <a:pPr algn="r">
              <a:spcBef>
                <a:spcPts val="4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>
                <a:solidFill>
                  <a:srgbClr val="000000"/>
                </a:solidFill>
                <a:latin typeface="Tahoma" pitchFamily="32" charset="0"/>
              </a:rPr>
              <a:t>PMBOK Guide (2004), PMI, p. 5</a:t>
            </a:r>
          </a:p>
          <a:p>
            <a:pPr>
              <a:spcBef>
                <a:spcPts val="4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3200" b="1">
              <a:solidFill>
                <a:srgbClr val="000000"/>
              </a:solidFill>
              <a:latin typeface="Tahoma" pitchFamily="32" charset="0"/>
            </a:endParaRPr>
          </a:p>
          <a:p>
            <a:pPr>
              <a:spcBef>
                <a:spcPts val="4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200" b="1">
                <a:solidFill>
                  <a:srgbClr val="000000"/>
                </a:solidFill>
                <a:latin typeface="Tahoma" pitchFamily="32" charset="0"/>
              </a:rPr>
              <a:t>Project Management</a:t>
            </a:r>
          </a:p>
          <a:p>
            <a:pPr>
              <a:spcBef>
                <a:spcPts val="4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>
                <a:solidFill>
                  <a:srgbClr val="000000"/>
                </a:solidFill>
                <a:latin typeface="Tahoma" pitchFamily="32" charset="0"/>
              </a:rPr>
              <a:t>“The application of knowledge, skills, tools, and techniques to project activities to meet project requirements”</a:t>
            </a:r>
          </a:p>
          <a:p>
            <a:pPr algn="r">
              <a:spcBef>
                <a:spcPts val="4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>
                <a:solidFill>
                  <a:srgbClr val="000000"/>
                </a:solidFill>
                <a:latin typeface="Tahoma" pitchFamily="32" charset="0"/>
              </a:rPr>
              <a:t>PMBOK Guide (2004), PMI, p. 16 </a:t>
            </a:r>
          </a:p>
        </p:txBody>
      </p:sp>
    </p:spTree>
    <p:extLst>
      <p:ext uri="{BB962C8B-B14F-4D97-AF65-F5344CB8AC3E}">
        <p14:creationId xmlns:p14="http://schemas.microsoft.com/office/powerpoint/2010/main" val="36245020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Group 1"/>
          <p:cNvGrpSpPr>
            <a:grpSpLocks/>
          </p:cNvGrpSpPr>
          <p:nvPr/>
        </p:nvGrpSpPr>
        <p:grpSpPr bwMode="auto">
          <a:xfrm>
            <a:off x="1371600" y="2743200"/>
            <a:ext cx="6170613" cy="3427413"/>
            <a:chOff x="864" y="1728"/>
            <a:chExt cx="3887" cy="2159"/>
          </a:xfrm>
        </p:grpSpPr>
        <p:graphicFrame>
          <p:nvGraphicFramePr>
            <p:cNvPr id="6146" name="Object 2"/>
            <p:cNvGraphicFramePr>
              <a:graphicFrameLocks noChangeAspect="1"/>
            </p:cNvGraphicFramePr>
            <p:nvPr/>
          </p:nvGraphicFramePr>
          <p:xfrm>
            <a:off x="864" y="1728"/>
            <a:ext cx="3888" cy="2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r:id="rId4" imgW="4600000" imgH="2619048" progId="">
                    <p:embed/>
                  </p:oleObj>
                </mc:Choice>
                <mc:Fallback>
                  <p:oleObj r:id="rId4" imgW="4600000" imgH="261904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728"/>
                          <a:ext cx="3888" cy="2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7" name="Text Box 3"/>
            <p:cNvSpPr txBox="1">
              <a:spLocks noChangeArrowheads="1"/>
            </p:cNvSpPr>
            <p:nvPr/>
          </p:nvSpPr>
          <p:spPr bwMode="auto">
            <a:xfrm>
              <a:off x="864" y="1728"/>
              <a:ext cx="3888" cy="216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195263" y="177800"/>
            <a:ext cx="8496300" cy="1157288"/>
            <a:chOff x="123" y="112"/>
            <a:chExt cx="5352" cy="729"/>
          </a:xfrm>
        </p:grpSpPr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3" y="112"/>
              <a:ext cx="5353" cy="7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123" y="112"/>
              <a:ext cx="5353" cy="7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762000" y="14478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400"/>
              </a:spcBef>
              <a:buFont typeface="Times New Roman" pitchFamily="16" charset="0"/>
              <a:buChar char="•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>
                <a:solidFill>
                  <a:srgbClr val="40458C"/>
                </a:solidFill>
                <a:latin typeface="Tahoma" pitchFamily="32" charset="0"/>
              </a:rPr>
              <a:t>Scope, time, cost – may be fixed or variable</a:t>
            </a:r>
          </a:p>
          <a:p>
            <a:pPr marL="341313" indent="-341313">
              <a:spcBef>
                <a:spcPts val="400"/>
              </a:spcBef>
              <a:buFont typeface="Times New Roman" pitchFamily="16" charset="0"/>
              <a:buChar char="•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>
                <a:solidFill>
                  <a:srgbClr val="40458C"/>
                </a:solidFill>
                <a:latin typeface="Tahoma" pitchFamily="32" charset="0"/>
              </a:rPr>
              <a:t>All relate to product and project quality</a:t>
            </a:r>
          </a:p>
        </p:txBody>
      </p:sp>
    </p:spTree>
    <p:extLst>
      <p:ext uri="{BB962C8B-B14F-4D97-AF65-F5344CB8AC3E}">
        <p14:creationId xmlns:p14="http://schemas.microsoft.com/office/powerpoint/2010/main" val="18694887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55588"/>
            <a:ext cx="7772400" cy="5810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Software Development Models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7800"/>
            <a:ext cx="7772400" cy="4953000"/>
          </a:xfrm>
        </p:spPr>
        <p:txBody>
          <a:bodyPr/>
          <a:lstStyle/>
          <a:p>
            <a:pPr marL="341313" indent="-341313" eaLnBrk="1" hangingPunct="1">
              <a:buClr>
                <a:srgbClr val="6F89F7"/>
              </a:buClr>
              <a:buSzPct val="110000"/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SDLC – Software Design Lifecycle</a:t>
            </a:r>
          </a:p>
          <a:p>
            <a:pPr marL="341313" indent="-341313" eaLnBrk="1" hangingPunct="1">
              <a:buClr>
                <a:srgbClr val="6F89F7"/>
              </a:buClr>
              <a:buSzPct val="110000"/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There are numerous software development models used in industry and many are variations on two core models</a:t>
            </a:r>
          </a:p>
          <a:p>
            <a:pPr marL="341313" indent="-341313" eaLnBrk="1" hangingPunct="1">
              <a:buClr>
                <a:srgbClr val="6F89F7"/>
              </a:buClr>
              <a:buSzPct val="11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741363" lvl="1" indent="-284163" eaLnBrk="1" hangingPunct="1">
              <a:buClr>
                <a:srgbClr val="40458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Traditional Waterfall Model</a:t>
            </a:r>
          </a:p>
          <a:p>
            <a:pPr marL="341313" indent="-341313" eaLnBrk="1" hangingPunct="1">
              <a:buClr>
                <a:srgbClr val="6F89F7"/>
              </a:buClr>
              <a:buSzPct val="11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741363" lvl="1" indent="-284163" eaLnBrk="1" hangingPunct="1">
              <a:buClr>
                <a:srgbClr val="40458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/>
              <a:t>Iterative Model – Extreme Programming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/>
          <p:cNvSpPr>
            <a:spLocks noChangeArrowheads="1"/>
          </p:cNvSpPr>
          <p:nvPr/>
        </p:nvSpPr>
        <p:spPr bwMode="auto">
          <a:xfrm>
            <a:off x="6096000" y="5791200"/>
            <a:ext cx="1752600" cy="762000"/>
          </a:xfrm>
          <a:prstGeom prst="cube">
            <a:avLst>
              <a:gd name="adj" fmla="val 25000"/>
            </a:avLst>
          </a:prstGeom>
          <a:solidFill>
            <a:srgbClr val="ECD882"/>
          </a:solidFill>
          <a:ln w="9360">
            <a:solidFill>
              <a:srgbClr val="40458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40458C"/>
                </a:solidFill>
                <a:latin typeface="Tahoma" pitchFamily="32" charset="0"/>
              </a:rPr>
              <a:t>Maintenance</a:t>
            </a:r>
          </a:p>
        </p:txBody>
      </p:sp>
      <p:sp>
        <p:nvSpPr>
          <p:cNvPr id="5123" name="AutoShape 2"/>
          <p:cNvSpPr>
            <a:spLocks noChangeArrowheads="1"/>
          </p:cNvSpPr>
          <p:nvPr/>
        </p:nvSpPr>
        <p:spPr bwMode="auto">
          <a:xfrm>
            <a:off x="4724400" y="4800600"/>
            <a:ext cx="1752600" cy="762000"/>
          </a:xfrm>
          <a:prstGeom prst="cube">
            <a:avLst>
              <a:gd name="adj" fmla="val 25000"/>
            </a:avLst>
          </a:prstGeom>
          <a:solidFill>
            <a:srgbClr val="ECD882"/>
          </a:solidFill>
          <a:ln w="9360">
            <a:solidFill>
              <a:srgbClr val="40458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40458C"/>
                </a:solidFill>
                <a:latin typeface="Tahoma" pitchFamily="32" charset="0"/>
              </a:rPr>
              <a:t>Test</a:t>
            </a:r>
          </a:p>
        </p:txBody>
      </p:sp>
      <p:sp>
        <p:nvSpPr>
          <p:cNvPr id="5124" name="AutoShape 3"/>
          <p:cNvSpPr>
            <a:spLocks noChangeArrowheads="1"/>
          </p:cNvSpPr>
          <p:nvPr/>
        </p:nvSpPr>
        <p:spPr bwMode="auto">
          <a:xfrm rot="5400000">
            <a:off x="6364288" y="5068888"/>
            <a:ext cx="762000" cy="838200"/>
          </a:xfrm>
          <a:custGeom>
            <a:avLst/>
            <a:gdLst>
              <a:gd name="T0" fmla="*/ 533647 w 21600"/>
              <a:gd name="T1" fmla="*/ 0 h 21600"/>
              <a:gd name="T2" fmla="*/ 533647 w 21600"/>
              <a:gd name="T3" fmla="*/ 471798 h 21600"/>
              <a:gd name="T4" fmla="*/ 106892 w 21600"/>
              <a:gd name="T5" fmla="*/ 838200 h 21600"/>
              <a:gd name="T6" fmla="*/ 762000 w 21600"/>
              <a:gd name="T7" fmla="*/ 23589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115 h 21600"/>
              <a:gd name="T14" fmla="*/ 18444 w 21600"/>
              <a:gd name="T15" fmla="*/ 904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7" y="0"/>
                </a:lnTo>
                <a:lnTo>
                  <a:pt x="15127" y="3115"/>
                </a:lnTo>
                <a:lnTo>
                  <a:pt x="12427" y="3115"/>
                </a:lnTo>
                <a:cubicBezTo>
                  <a:pt x="5564" y="3115"/>
                  <a:pt x="0" y="7164"/>
                  <a:pt x="0" y="12158"/>
                </a:cubicBezTo>
                <a:lnTo>
                  <a:pt x="0" y="21600"/>
                </a:lnTo>
                <a:lnTo>
                  <a:pt x="6059" y="21600"/>
                </a:lnTo>
                <a:lnTo>
                  <a:pt x="6059" y="12158"/>
                </a:lnTo>
                <a:cubicBezTo>
                  <a:pt x="6059" y="10438"/>
                  <a:pt x="8910" y="9043"/>
                  <a:pt x="12427" y="9043"/>
                </a:cubicBezTo>
                <a:lnTo>
                  <a:pt x="15127" y="9043"/>
                </a:lnTo>
                <a:lnTo>
                  <a:pt x="15127" y="12158"/>
                </a:lnTo>
                <a:close/>
              </a:path>
            </a:pathLst>
          </a:custGeom>
          <a:solidFill>
            <a:srgbClr val="ECD882"/>
          </a:solidFill>
          <a:ln w="9360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3429000" y="3886200"/>
            <a:ext cx="1752600" cy="762000"/>
          </a:xfrm>
          <a:prstGeom prst="cube">
            <a:avLst>
              <a:gd name="adj" fmla="val 25000"/>
            </a:avLst>
          </a:prstGeom>
          <a:solidFill>
            <a:srgbClr val="ECD882"/>
          </a:solidFill>
          <a:ln w="9360">
            <a:solidFill>
              <a:srgbClr val="40458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40458C"/>
                </a:solidFill>
                <a:latin typeface="Tahoma" pitchFamily="32" charset="0"/>
              </a:rPr>
              <a:t>Implement</a:t>
            </a:r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 rot="5400000">
            <a:off x="5068888" y="4154488"/>
            <a:ext cx="762000" cy="838200"/>
          </a:xfrm>
          <a:custGeom>
            <a:avLst/>
            <a:gdLst>
              <a:gd name="T0" fmla="*/ 533647 w 21600"/>
              <a:gd name="T1" fmla="*/ 0 h 21600"/>
              <a:gd name="T2" fmla="*/ 533647 w 21600"/>
              <a:gd name="T3" fmla="*/ 471798 h 21600"/>
              <a:gd name="T4" fmla="*/ 106892 w 21600"/>
              <a:gd name="T5" fmla="*/ 838200 h 21600"/>
              <a:gd name="T6" fmla="*/ 762000 w 21600"/>
              <a:gd name="T7" fmla="*/ 23589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115 h 21600"/>
              <a:gd name="T14" fmla="*/ 18444 w 21600"/>
              <a:gd name="T15" fmla="*/ 904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7" y="0"/>
                </a:lnTo>
                <a:lnTo>
                  <a:pt x="15127" y="3115"/>
                </a:lnTo>
                <a:lnTo>
                  <a:pt x="12427" y="3115"/>
                </a:lnTo>
                <a:cubicBezTo>
                  <a:pt x="5564" y="3115"/>
                  <a:pt x="0" y="7164"/>
                  <a:pt x="0" y="12158"/>
                </a:cubicBezTo>
                <a:lnTo>
                  <a:pt x="0" y="21600"/>
                </a:lnTo>
                <a:lnTo>
                  <a:pt x="6059" y="21600"/>
                </a:lnTo>
                <a:lnTo>
                  <a:pt x="6059" y="12158"/>
                </a:lnTo>
                <a:cubicBezTo>
                  <a:pt x="6059" y="10438"/>
                  <a:pt x="8910" y="9043"/>
                  <a:pt x="12427" y="9043"/>
                </a:cubicBezTo>
                <a:lnTo>
                  <a:pt x="15127" y="9043"/>
                </a:lnTo>
                <a:lnTo>
                  <a:pt x="15127" y="12158"/>
                </a:lnTo>
                <a:close/>
              </a:path>
            </a:pathLst>
          </a:custGeom>
          <a:solidFill>
            <a:srgbClr val="ECD882"/>
          </a:solidFill>
          <a:ln w="9360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2057400" y="2971800"/>
            <a:ext cx="1752600" cy="762000"/>
          </a:xfrm>
          <a:prstGeom prst="cube">
            <a:avLst>
              <a:gd name="adj" fmla="val 25000"/>
            </a:avLst>
          </a:prstGeom>
          <a:solidFill>
            <a:srgbClr val="ECD882"/>
          </a:solidFill>
          <a:ln w="9360">
            <a:solidFill>
              <a:srgbClr val="40458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40458C"/>
                </a:solidFill>
                <a:latin typeface="Tahoma" pitchFamily="32" charset="0"/>
              </a:rPr>
              <a:t>Design</a:t>
            </a:r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 rot="5400000">
            <a:off x="3697288" y="3240088"/>
            <a:ext cx="762000" cy="838200"/>
          </a:xfrm>
          <a:custGeom>
            <a:avLst/>
            <a:gdLst>
              <a:gd name="T0" fmla="*/ 533647 w 21600"/>
              <a:gd name="T1" fmla="*/ 0 h 21600"/>
              <a:gd name="T2" fmla="*/ 533647 w 21600"/>
              <a:gd name="T3" fmla="*/ 471798 h 21600"/>
              <a:gd name="T4" fmla="*/ 106892 w 21600"/>
              <a:gd name="T5" fmla="*/ 838200 h 21600"/>
              <a:gd name="T6" fmla="*/ 762000 w 21600"/>
              <a:gd name="T7" fmla="*/ 23589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115 h 21600"/>
              <a:gd name="T14" fmla="*/ 18444 w 21600"/>
              <a:gd name="T15" fmla="*/ 904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7" y="0"/>
                </a:lnTo>
                <a:lnTo>
                  <a:pt x="15127" y="3115"/>
                </a:lnTo>
                <a:lnTo>
                  <a:pt x="12427" y="3115"/>
                </a:lnTo>
                <a:cubicBezTo>
                  <a:pt x="5564" y="3115"/>
                  <a:pt x="0" y="7164"/>
                  <a:pt x="0" y="12158"/>
                </a:cubicBezTo>
                <a:lnTo>
                  <a:pt x="0" y="21600"/>
                </a:lnTo>
                <a:lnTo>
                  <a:pt x="6059" y="21600"/>
                </a:lnTo>
                <a:lnTo>
                  <a:pt x="6059" y="12158"/>
                </a:lnTo>
                <a:cubicBezTo>
                  <a:pt x="6059" y="10438"/>
                  <a:pt x="8910" y="9043"/>
                  <a:pt x="12427" y="9043"/>
                </a:cubicBezTo>
                <a:lnTo>
                  <a:pt x="15127" y="9043"/>
                </a:lnTo>
                <a:lnTo>
                  <a:pt x="15127" y="12158"/>
                </a:lnTo>
                <a:close/>
              </a:path>
            </a:pathLst>
          </a:custGeom>
          <a:solidFill>
            <a:srgbClr val="ECD882"/>
          </a:solidFill>
          <a:ln w="9360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55588"/>
            <a:ext cx="7772400" cy="5810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Software Development Models</a:t>
            </a:r>
          </a:p>
        </p:txBody>
      </p:sp>
      <p:sp>
        <p:nvSpPr>
          <p:cNvPr id="5130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7800"/>
            <a:ext cx="7772400" cy="1035050"/>
          </a:xfrm>
        </p:spPr>
        <p:txBody>
          <a:bodyPr/>
          <a:lstStyle/>
          <a:p>
            <a:pPr marL="341313" indent="-341313" eaLnBrk="1" hangingPunct="1">
              <a:buClr>
                <a:srgbClr val="6F89F7"/>
              </a:buClr>
              <a:buSzPct val="110000"/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Traditional Waterfall Model</a:t>
            </a:r>
          </a:p>
          <a:p>
            <a:pPr marL="341313" indent="-341313" eaLnBrk="1" hangingPunct="1">
              <a:buClr>
                <a:srgbClr val="6F89F7"/>
              </a:buClr>
              <a:buSzPct val="11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mtClean="0"/>
          </a:p>
        </p:txBody>
      </p:sp>
      <p:sp>
        <p:nvSpPr>
          <p:cNvPr id="5131" name="AutoShape 10"/>
          <p:cNvSpPr>
            <a:spLocks noChangeArrowheads="1"/>
          </p:cNvSpPr>
          <p:nvPr/>
        </p:nvSpPr>
        <p:spPr bwMode="auto">
          <a:xfrm>
            <a:off x="685800" y="2057400"/>
            <a:ext cx="1752600" cy="762000"/>
          </a:xfrm>
          <a:prstGeom prst="cube">
            <a:avLst>
              <a:gd name="adj" fmla="val 25000"/>
            </a:avLst>
          </a:prstGeom>
          <a:solidFill>
            <a:srgbClr val="ECD882"/>
          </a:solidFill>
          <a:ln w="9360">
            <a:solidFill>
              <a:srgbClr val="40458C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40458C"/>
                </a:solidFill>
                <a:latin typeface="Tahoma" pitchFamily="32" charset="0"/>
              </a:rPr>
              <a:t>Requirements</a:t>
            </a:r>
          </a:p>
        </p:txBody>
      </p:sp>
      <p:sp>
        <p:nvSpPr>
          <p:cNvPr id="5132" name="AutoShape 11"/>
          <p:cNvSpPr>
            <a:spLocks noChangeArrowheads="1"/>
          </p:cNvSpPr>
          <p:nvPr/>
        </p:nvSpPr>
        <p:spPr bwMode="auto">
          <a:xfrm rot="5400000">
            <a:off x="2325688" y="2325688"/>
            <a:ext cx="762000" cy="838200"/>
          </a:xfrm>
          <a:custGeom>
            <a:avLst/>
            <a:gdLst>
              <a:gd name="T0" fmla="*/ 533647 w 21600"/>
              <a:gd name="T1" fmla="*/ 0 h 21600"/>
              <a:gd name="T2" fmla="*/ 533647 w 21600"/>
              <a:gd name="T3" fmla="*/ 471798 h 21600"/>
              <a:gd name="T4" fmla="*/ 106892 w 21600"/>
              <a:gd name="T5" fmla="*/ 838200 h 21600"/>
              <a:gd name="T6" fmla="*/ 762000 w 21600"/>
              <a:gd name="T7" fmla="*/ 23589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115 h 21600"/>
              <a:gd name="T14" fmla="*/ 18444 w 21600"/>
              <a:gd name="T15" fmla="*/ 904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7" y="0"/>
                </a:lnTo>
                <a:lnTo>
                  <a:pt x="15127" y="3115"/>
                </a:lnTo>
                <a:lnTo>
                  <a:pt x="12427" y="3115"/>
                </a:lnTo>
                <a:cubicBezTo>
                  <a:pt x="5564" y="3115"/>
                  <a:pt x="0" y="7164"/>
                  <a:pt x="0" y="12158"/>
                </a:cubicBezTo>
                <a:lnTo>
                  <a:pt x="0" y="21600"/>
                </a:lnTo>
                <a:lnTo>
                  <a:pt x="6059" y="21600"/>
                </a:lnTo>
                <a:lnTo>
                  <a:pt x="6059" y="12158"/>
                </a:lnTo>
                <a:cubicBezTo>
                  <a:pt x="6059" y="10438"/>
                  <a:pt x="8910" y="9043"/>
                  <a:pt x="12427" y="9043"/>
                </a:cubicBezTo>
                <a:lnTo>
                  <a:pt x="15127" y="9043"/>
                </a:lnTo>
                <a:lnTo>
                  <a:pt x="15127" y="12158"/>
                </a:lnTo>
                <a:close/>
              </a:path>
            </a:pathLst>
          </a:custGeom>
          <a:solidFill>
            <a:srgbClr val="ECD882"/>
          </a:solidFill>
          <a:ln w="9360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auto">
          <a:xfrm>
            <a:off x="4876800" y="2057400"/>
            <a:ext cx="3733800" cy="12025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40458C"/>
              </a:buClr>
              <a:buFont typeface="Tahoma" pitchFamily="32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40458C"/>
                </a:solidFill>
                <a:latin typeface="Tahoma" pitchFamily="32" charset="0"/>
              </a:rPr>
              <a:t> Each step is </a:t>
            </a:r>
            <a:r>
              <a:rPr lang="en-US" dirty="0" smtClean="0">
                <a:solidFill>
                  <a:srgbClr val="40458C"/>
                </a:solidFill>
                <a:latin typeface="Tahoma" pitchFamily="32" charset="0"/>
              </a:rPr>
              <a:t>sequential</a:t>
            </a:r>
            <a:r>
              <a:rPr lang="en-US" dirty="0">
                <a:solidFill>
                  <a:srgbClr val="40458C"/>
                </a:solidFill>
                <a:latin typeface="Tahoma" pitchFamily="32" charset="0"/>
              </a:rPr>
              <a:t>. </a:t>
            </a:r>
          </a:p>
          <a:p>
            <a:pPr>
              <a:buClr>
                <a:srgbClr val="40458C"/>
              </a:buClr>
              <a:buFont typeface="Tahoma" pitchFamily="32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40458C"/>
                </a:solidFill>
                <a:latin typeface="Tahoma" pitchFamily="32" charset="0"/>
              </a:rPr>
              <a:t> </a:t>
            </a:r>
            <a:r>
              <a:rPr lang="en-US" dirty="0" smtClean="0">
                <a:solidFill>
                  <a:srgbClr val="40458C"/>
                </a:solidFill>
                <a:latin typeface="Tahoma" pitchFamily="32" charset="0"/>
              </a:rPr>
              <a:t>Ideally </a:t>
            </a:r>
            <a:r>
              <a:rPr lang="en-US" dirty="0">
                <a:solidFill>
                  <a:srgbClr val="40458C"/>
                </a:solidFill>
                <a:latin typeface="Tahoma" pitchFamily="32" charset="0"/>
              </a:rPr>
              <a:t>process </a:t>
            </a:r>
            <a:r>
              <a:rPr lang="en-US" dirty="0" smtClean="0">
                <a:solidFill>
                  <a:srgbClr val="40458C"/>
                </a:solidFill>
                <a:latin typeface="Tahoma" pitchFamily="32" charset="0"/>
              </a:rPr>
              <a:t>never steps backwards.</a:t>
            </a:r>
            <a:endParaRPr lang="en-US" dirty="0">
              <a:solidFill>
                <a:srgbClr val="40458C"/>
              </a:solidFill>
              <a:latin typeface="Tahom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55588"/>
            <a:ext cx="7772400" cy="5810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Software Development Models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47800"/>
            <a:ext cx="7772400" cy="3505200"/>
          </a:xfrm>
        </p:spPr>
        <p:txBody>
          <a:bodyPr/>
          <a:lstStyle/>
          <a:p>
            <a:pPr marL="341313" indent="-341313" eaLnBrk="1" hangingPunct="1">
              <a:buClr>
                <a:srgbClr val="6F89F7"/>
              </a:buClr>
              <a:buSzPct val="110000"/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Extreme Programming </a:t>
            </a:r>
            <a:br>
              <a:rPr lang="en-US" smtClean="0"/>
            </a:br>
            <a:r>
              <a:rPr lang="en-US" smtClean="0"/>
              <a:t>(Iterative, Spiral or Agile)</a:t>
            </a:r>
          </a:p>
          <a:p>
            <a:pPr marL="741363" lvl="1" indent="-284163" eaLnBrk="1" hangingPunct="1">
              <a:spcBef>
                <a:spcPts val="500"/>
              </a:spcBef>
              <a:buClr>
                <a:srgbClr val="40458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Characterized by a series of product prototyping and customer validation before continued development.</a:t>
            </a:r>
          </a:p>
          <a:p>
            <a:pPr marL="741363" lvl="1" indent="-284163" eaLnBrk="1" hangingPunct="1">
              <a:spcBef>
                <a:spcPts val="500"/>
              </a:spcBef>
              <a:buClr>
                <a:srgbClr val="40458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Anticipates the changing requirements of the customer.</a:t>
            </a:r>
          </a:p>
          <a:p>
            <a:pPr marL="741363" lvl="1" indent="-284163" eaLnBrk="1" hangingPunct="1">
              <a:spcBef>
                <a:spcPts val="500"/>
              </a:spcBef>
              <a:buClr>
                <a:srgbClr val="40458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Form of risk management to ensure product does not get off track.</a:t>
            </a:r>
          </a:p>
          <a:p>
            <a:pPr marL="741363" lvl="1" indent="-284163" eaLnBrk="1" hangingPunct="1">
              <a:spcBef>
                <a:spcPts val="500"/>
              </a:spcBef>
              <a:buClr>
                <a:srgbClr val="40458C"/>
              </a:buClr>
              <a:buSzPct val="60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smtClean="0"/>
              <a:t>Increased development cost?</a:t>
            </a:r>
          </a:p>
          <a:p>
            <a:pPr marL="741363" lvl="1" indent="-284163" eaLnBrk="1" hangingPunct="1">
              <a:spcBef>
                <a:spcPts val="500"/>
              </a:spcBef>
              <a:buClr>
                <a:srgbClr val="40458C"/>
              </a:buClr>
              <a:buSzPct val="6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55588"/>
            <a:ext cx="7772400" cy="5810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Software Development Models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19200"/>
            <a:ext cx="7772400" cy="3505200"/>
          </a:xfrm>
        </p:spPr>
        <p:txBody>
          <a:bodyPr/>
          <a:lstStyle/>
          <a:p>
            <a:pPr marL="341313" indent="-341313" eaLnBrk="1" hangingPunct="1">
              <a:buClr>
                <a:srgbClr val="6F89F7"/>
              </a:buClr>
              <a:buSzPct val="110000"/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mtClean="0"/>
              <a:t>Extreme Programming </a:t>
            </a:r>
            <a:br>
              <a:rPr lang="en-US" smtClean="0"/>
            </a:br>
            <a:endParaRPr lang="en-US" smtClean="0"/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752600"/>
            <a:ext cx="6096000" cy="4705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55588"/>
            <a:ext cx="7772400" cy="5810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Software Development Models</a:t>
            </a:r>
          </a:p>
        </p:txBody>
      </p:sp>
      <p:grpSp>
        <p:nvGrpSpPr>
          <p:cNvPr id="8195" name="Group 2"/>
          <p:cNvGrpSpPr>
            <a:grpSpLocks/>
          </p:cNvGrpSpPr>
          <p:nvPr/>
        </p:nvGrpSpPr>
        <p:grpSpPr bwMode="auto">
          <a:xfrm>
            <a:off x="762000" y="1295400"/>
            <a:ext cx="7237413" cy="5065713"/>
            <a:chOff x="480" y="816"/>
            <a:chExt cx="4559" cy="3191"/>
          </a:xfrm>
        </p:grpSpPr>
        <p:grpSp>
          <p:nvGrpSpPr>
            <p:cNvPr id="8196" name="Group 3"/>
            <p:cNvGrpSpPr>
              <a:grpSpLocks/>
            </p:cNvGrpSpPr>
            <p:nvPr/>
          </p:nvGrpSpPr>
          <p:grpSpPr bwMode="auto">
            <a:xfrm>
              <a:off x="484" y="818"/>
              <a:ext cx="4550" cy="3187"/>
              <a:chOff x="484" y="818"/>
              <a:chExt cx="4550" cy="3187"/>
            </a:xfrm>
          </p:grpSpPr>
          <p:grpSp>
            <p:nvGrpSpPr>
              <p:cNvPr id="8198" name="Group 4"/>
              <p:cNvGrpSpPr>
                <a:grpSpLocks/>
              </p:cNvGrpSpPr>
              <p:nvPr/>
            </p:nvGrpSpPr>
            <p:grpSpPr bwMode="auto">
              <a:xfrm>
                <a:off x="484" y="818"/>
                <a:ext cx="2854" cy="425"/>
                <a:chOff x="484" y="818"/>
                <a:chExt cx="2854" cy="425"/>
              </a:xfrm>
            </p:grpSpPr>
            <p:sp>
              <p:nvSpPr>
                <p:cNvPr id="8268" name="Rectangle 5"/>
                <p:cNvSpPr>
                  <a:spLocks noChangeArrowheads="1"/>
                </p:cNvSpPr>
                <p:nvPr/>
              </p:nvSpPr>
              <p:spPr bwMode="auto">
                <a:xfrm>
                  <a:off x="495" y="822"/>
                  <a:ext cx="2832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STRENGTHS</a:t>
                  </a:r>
                </a:p>
              </p:txBody>
            </p:sp>
            <p:sp>
              <p:nvSpPr>
                <p:cNvPr id="8269" name="Rectangle 6"/>
                <p:cNvSpPr>
                  <a:spLocks noChangeArrowheads="1"/>
                </p:cNvSpPr>
                <p:nvPr/>
              </p:nvSpPr>
              <p:spPr bwMode="auto">
                <a:xfrm>
                  <a:off x="484" y="818"/>
                  <a:ext cx="2855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199" name="Group 7"/>
              <p:cNvGrpSpPr>
                <a:grpSpLocks/>
              </p:cNvGrpSpPr>
              <p:nvPr/>
            </p:nvGrpSpPr>
            <p:grpSpPr bwMode="auto">
              <a:xfrm>
                <a:off x="3339" y="818"/>
                <a:ext cx="1061" cy="425"/>
                <a:chOff x="3339" y="818"/>
                <a:chExt cx="1061" cy="425"/>
              </a:xfrm>
            </p:grpSpPr>
            <p:sp>
              <p:nvSpPr>
                <p:cNvPr id="8266" name="Rectangle 8"/>
                <p:cNvSpPr>
                  <a:spLocks noChangeArrowheads="1"/>
                </p:cNvSpPr>
                <p:nvPr/>
              </p:nvSpPr>
              <p:spPr bwMode="auto">
                <a:xfrm>
                  <a:off x="3350" y="822"/>
                  <a:ext cx="1039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Waterfall</a:t>
                  </a:r>
                </a:p>
              </p:txBody>
            </p:sp>
            <p:sp>
              <p:nvSpPr>
                <p:cNvPr id="8267" name="Rectangle 9"/>
                <p:cNvSpPr>
                  <a:spLocks noChangeArrowheads="1"/>
                </p:cNvSpPr>
                <p:nvPr/>
              </p:nvSpPr>
              <p:spPr bwMode="auto">
                <a:xfrm>
                  <a:off x="3339" y="818"/>
                  <a:ext cx="1062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00" name="Group 10"/>
              <p:cNvGrpSpPr>
                <a:grpSpLocks/>
              </p:cNvGrpSpPr>
              <p:nvPr/>
            </p:nvGrpSpPr>
            <p:grpSpPr bwMode="auto">
              <a:xfrm>
                <a:off x="4401" y="818"/>
                <a:ext cx="634" cy="425"/>
                <a:chOff x="4401" y="818"/>
                <a:chExt cx="634" cy="425"/>
              </a:xfrm>
            </p:grpSpPr>
            <p:sp>
              <p:nvSpPr>
                <p:cNvPr id="8264" name="Rectangle 11"/>
                <p:cNvSpPr>
                  <a:spLocks noChangeArrowheads="1"/>
                </p:cNvSpPr>
                <p:nvPr/>
              </p:nvSpPr>
              <p:spPr bwMode="auto">
                <a:xfrm>
                  <a:off x="4412" y="822"/>
                  <a:ext cx="611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Extreme</a:t>
                  </a:r>
                </a:p>
              </p:txBody>
            </p:sp>
            <p:sp>
              <p:nvSpPr>
                <p:cNvPr id="8265" name="Rectangle 12"/>
                <p:cNvSpPr>
                  <a:spLocks noChangeArrowheads="1"/>
                </p:cNvSpPr>
                <p:nvPr/>
              </p:nvSpPr>
              <p:spPr bwMode="auto">
                <a:xfrm>
                  <a:off x="4401" y="818"/>
                  <a:ext cx="635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01" name="Group 13"/>
              <p:cNvGrpSpPr>
                <a:grpSpLocks/>
              </p:cNvGrpSpPr>
              <p:nvPr/>
            </p:nvGrpSpPr>
            <p:grpSpPr bwMode="auto">
              <a:xfrm>
                <a:off x="484" y="1254"/>
                <a:ext cx="2854" cy="425"/>
                <a:chOff x="484" y="1254"/>
                <a:chExt cx="2854" cy="425"/>
              </a:xfrm>
            </p:grpSpPr>
            <p:sp>
              <p:nvSpPr>
                <p:cNvPr id="8262" name="Rectangle 14"/>
                <p:cNvSpPr>
                  <a:spLocks noChangeArrowheads="1"/>
                </p:cNvSpPr>
                <p:nvPr/>
              </p:nvSpPr>
              <p:spPr bwMode="auto">
                <a:xfrm>
                  <a:off x="495" y="1259"/>
                  <a:ext cx="2832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Allows for work force specialization</a:t>
                  </a:r>
                </a:p>
              </p:txBody>
            </p:sp>
            <p:sp>
              <p:nvSpPr>
                <p:cNvPr id="8263" name="Rectangle 15"/>
                <p:cNvSpPr>
                  <a:spLocks noChangeArrowheads="1"/>
                </p:cNvSpPr>
                <p:nvPr/>
              </p:nvSpPr>
              <p:spPr bwMode="auto">
                <a:xfrm>
                  <a:off x="484" y="1254"/>
                  <a:ext cx="2855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02" name="Group 16"/>
              <p:cNvGrpSpPr>
                <a:grpSpLocks/>
              </p:cNvGrpSpPr>
              <p:nvPr/>
            </p:nvGrpSpPr>
            <p:grpSpPr bwMode="auto">
              <a:xfrm>
                <a:off x="3339" y="1254"/>
                <a:ext cx="1061" cy="425"/>
                <a:chOff x="3339" y="1254"/>
                <a:chExt cx="1061" cy="425"/>
              </a:xfrm>
            </p:grpSpPr>
            <p:sp>
              <p:nvSpPr>
                <p:cNvPr id="8260" name="Rectangle 17"/>
                <p:cNvSpPr>
                  <a:spLocks noChangeArrowheads="1"/>
                </p:cNvSpPr>
                <p:nvPr/>
              </p:nvSpPr>
              <p:spPr bwMode="auto">
                <a:xfrm>
                  <a:off x="3350" y="1259"/>
                  <a:ext cx="1039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8261" name="Rectangle 18"/>
                <p:cNvSpPr>
                  <a:spLocks noChangeArrowheads="1"/>
                </p:cNvSpPr>
                <p:nvPr/>
              </p:nvSpPr>
              <p:spPr bwMode="auto">
                <a:xfrm>
                  <a:off x="3339" y="1254"/>
                  <a:ext cx="1062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03" name="Group 19"/>
              <p:cNvGrpSpPr>
                <a:grpSpLocks/>
              </p:cNvGrpSpPr>
              <p:nvPr/>
            </p:nvGrpSpPr>
            <p:grpSpPr bwMode="auto">
              <a:xfrm>
                <a:off x="4401" y="1254"/>
                <a:ext cx="634" cy="425"/>
                <a:chOff x="4401" y="1254"/>
                <a:chExt cx="634" cy="425"/>
              </a:xfrm>
            </p:grpSpPr>
            <p:sp>
              <p:nvSpPr>
                <p:cNvPr id="8258" name="Rectangle 20"/>
                <p:cNvSpPr>
                  <a:spLocks noChangeArrowheads="1"/>
                </p:cNvSpPr>
                <p:nvPr/>
              </p:nvSpPr>
              <p:spPr bwMode="auto">
                <a:xfrm>
                  <a:off x="4412" y="1259"/>
                  <a:ext cx="611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8259" name="Rectangle 21"/>
                <p:cNvSpPr>
                  <a:spLocks noChangeArrowheads="1"/>
                </p:cNvSpPr>
                <p:nvPr/>
              </p:nvSpPr>
              <p:spPr bwMode="auto">
                <a:xfrm>
                  <a:off x="4401" y="1254"/>
                  <a:ext cx="635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04" name="Group 22"/>
              <p:cNvGrpSpPr>
                <a:grpSpLocks/>
              </p:cNvGrpSpPr>
              <p:nvPr/>
            </p:nvGrpSpPr>
            <p:grpSpPr bwMode="auto">
              <a:xfrm>
                <a:off x="484" y="1690"/>
                <a:ext cx="2854" cy="425"/>
                <a:chOff x="484" y="1690"/>
                <a:chExt cx="2854" cy="425"/>
              </a:xfrm>
            </p:grpSpPr>
            <p:sp>
              <p:nvSpPr>
                <p:cNvPr id="8256" name="Rectangle 23"/>
                <p:cNvSpPr>
                  <a:spLocks noChangeArrowheads="1"/>
                </p:cNvSpPr>
                <p:nvPr/>
              </p:nvSpPr>
              <p:spPr bwMode="auto">
                <a:xfrm>
                  <a:off x="495" y="1695"/>
                  <a:ext cx="2832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Orderliness appeals to management</a:t>
                  </a:r>
                </a:p>
              </p:txBody>
            </p:sp>
            <p:sp>
              <p:nvSpPr>
                <p:cNvPr id="8257" name="Rectangle 24"/>
                <p:cNvSpPr>
                  <a:spLocks noChangeArrowheads="1"/>
                </p:cNvSpPr>
                <p:nvPr/>
              </p:nvSpPr>
              <p:spPr bwMode="auto">
                <a:xfrm>
                  <a:off x="484" y="1690"/>
                  <a:ext cx="2855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05" name="Group 25"/>
              <p:cNvGrpSpPr>
                <a:grpSpLocks/>
              </p:cNvGrpSpPr>
              <p:nvPr/>
            </p:nvGrpSpPr>
            <p:grpSpPr bwMode="auto">
              <a:xfrm>
                <a:off x="3339" y="1690"/>
                <a:ext cx="1061" cy="425"/>
                <a:chOff x="3339" y="1690"/>
                <a:chExt cx="1061" cy="425"/>
              </a:xfrm>
            </p:grpSpPr>
            <p:sp>
              <p:nvSpPr>
                <p:cNvPr id="8254" name="Rectangle 26"/>
                <p:cNvSpPr>
                  <a:spLocks noChangeArrowheads="1"/>
                </p:cNvSpPr>
                <p:nvPr/>
              </p:nvSpPr>
              <p:spPr bwMode="auto">
                <a:xfrm>
                  <a:off x="3350" y="1695"/>
                  <a:ext cx="1039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8255" name="Rectangle 27"/>
                <p:cNvSpPr>
                  <a:spLocks noChangeArrowheads="1"/>
                </p:cNvSpPr>
                <p:nvPr/>
              </p:nvSpPr>
              <p:spPr bwMode="auto">
                <a:xfrm>
                  <a:off x="3339" y="1690"/>
                  <a:ext cx="1062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06" name="Group 28"/>
              <p:cNvGrpSpPr>
                <a:grpSpLocks/>
              </p:cNvGrpSpPr>
              <p:nvPr/>
            </p:nvGrpSpPr>
            <p:grpSpPr bwMode="auto">
              <a:xfrm>
                <a:off x="4401" y="1690"/>
                <a:ext cx="634" cy="425"/>
                <a:chOff x="4401" y="1690"/>
                <a:chExt cx="634" cy="425"/>
              </a:xfrm>
            </p:grpSpPr>
            <p:sp>
              <p:nvSpPr>
                <p:cNvPr id="8252" name="Rectangle 29"/>
                <p:cNvSpPr>
                  <a:spLocks noChangeArrowheads="1"/>
                </p:cNvSpPr>
                <p:nvPr/>
              </p:nvSpPr>
              <p:spPr bwMode="auto">
                <a:xfrm>
                  <a:off x="4412" y="1695"/>
                  <a:ext cx="611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?</a:t>
                  </a:r>
                </a:p>
              </p:txBody>
            </p:sp>
            <p:sp>
              <p:nvSpPr>
                <p:cNvPr id="8253" name="Rectangle 30"/>
                <p:cNvSpPr>
                  <a:spLocks noChangeArrowheads="1"/>
                </p:cNvSpPr>
                <p:nvPr/>
              </p:nvSpPr>
              <p:spPr bwMode="auto">
                <a:xfrm>
                  <a:off x="4401" y="1690"/>
                  <a:ext cx="635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07" name="Group 31"/>
              <p:cNvGrpSpPr>
                <a:grpSpLocks/>
              </p:cNvGrpSpPr>
              <p:nvPr/>
            </p:nvGrpSpPr>
            <p:grpSpPr bwMode="auto">
              <a:xfrm>
                <a:off x="484" y="2126"/>
                <a:ext cx="2854" cy="328"/>
                <a:chOff x="484" y="2126"/>
                <a:chExt cx="2854" cy="328"/>
              </a:xfrm>
            </p:grpSpPr>
            <p:sp>
              <p:nvSpPr>
                <p:cNvPr id="8250" name="Rectangle 32"/>
                <p:cNvSpPr>
                  <a:spLocks noChangeArrowheads="1"/>
                </p:cNvSpPr>
                <p:nvPr/>
              </p:nvSpPr>
              <p:spPr bwMode="auto">
                <a:xfrm>
                  <a:off x="495" y="2131"/>
                  <a:ext cx="2832" cy="31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Can be reported about</a:t>
                  </a:r>
                </a:p>
              </p:txBody>
            </p:sp>
            <p:sp>
              <p:nvSpPr>
                <p:cNvPr id="8251" name="Rectangle 33"/>
                <p:cNvSpPr>
                  <a:spLocks noChangeArrowheads="1"/>
                </p:cNvSpPr>
                <p:nvPr/>
              </p:nvSpPr>
              <p:spPr bwMode="auto">
                <a:xfrm>
                  <a:off x="484" y="2126"/>
                  <a:ext cx="2855" cy="329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08" name="Group 34"/>
              <p:cNvGrpSpPr>
                <a:grpSpLocks/>
              </p:cNvGrpSpPr>
              <p:nvPr/>
            </p:nvGrpSpPr>
            <p:grpSpPr bwMode="auto">
              <a:xfrm>
                <a:off x="3339" y="2126"/>
                <a:ext cx="1061" cy="328"/>
                <a:chOff x="3339" y="2126"/>
                <a:chExt cx="1061" cy="328"/>
              </a:xfrm>
            </p:grpSpPr>
            <p:sp>
              <p:nvSpPr>
                <p:cNvPr id="8248" name="Rectangle 35"/>
                <p:cNvSpPr>
                  <a:spLocks noChangeArrowheads="1"/>
                </p:cNvSpPr>
                <p:nvPr/>
              </p:nvSpPr>
              <p:spPr bwMode="auto">
                <a:xfrm>
                  <a:off x="3350" y="2131"/>
                  <a:ext cx="1039" cy="31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8249" name="Rectangle 36"/>
                <p:cNvSpPr>
                  <a:spLocks noChangeArrowheads="1"/>
                </p:cNvSpPr>
                <p:nvPr/>
              </p:nvSpPr>
              <p:spPr bwMode="auto">
                <a:xfrm>
                  <a:off x="3339" y="2126"/>
                  <a:ext cx="1062" cy="329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09" name="Group 37"/>
              <p:cNvGrpSpPr>
                <a:grpSpLocks/>
              </p:cNvGrpSpPr>
              <p:nvPr/>
            </p:nvGrpSpPr>
            <p:grpSpPr bwMode="auto">
              <a:xfrm>
                <a:off x="4401" y="2126"/>
                <a:ext cx="634" cy="328"/>
                <a:chOff x="4401" y="2126"/>
                <a:chExt cx="634" cy="328"/>
              </a:xfrm>
            </p:grpSpPr>
            <p:sp>
              <p:nvSpPr>
                <p:cNvPr id="8246" name="Rectangle 38"/>
                <p:cNvSpPr>
                  <a:spLocks noChangeArrowheads="1"/>
                </p:cNvSpPr>
                <p:nvPr/>
              </p:nvSpPr>
              <p:spPr bwMode="auto">
                <a:xfrm>
                  <a:off x="4412" y="2131"/>
                  <a:ext cx="611" cy="31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8247" name="Rectangle 39"/>
                <p:cNvSpPr>
                  <a:spLocks noChangeArrowheads="1"/>
                </p:cNvSpPr>
                <p:nvPr/>
              </p:nvSpPr>
              <p:spPr bwMode="auto">
                <a:xfrm>
                  <a:off x="4401" y="2126"/>
                  <a:ext cx="635" cy="329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10" name="Group 40"/>
              <p:cNvGrpSpPr>
                <a:grpSpLocks/>
              </p:cNvGrpSpPr>
              <p:nvPr/>
            </p:nvGrpSpPr>
            <p:grpSpPr bwMode="auto">
              <a:xfrm>
                <a:off x="484" y="2465"/>
                <a:ext cx="2854" cy="328"/>
                <a:chOff x="484" y="2465"/>
                <a:chExt cx="2854" cy="328"/>
              </a:xfrm>
            </p:grpSpPr>
            <p:sp>
              <p:nvSpPr>
                <p:cNvPr id="8244" name="Rectangle 41"/>
                <p:cNvSpPr>
                  <a:spLocks noChangeArrowheads="1"/>
                </p:cNvSpPr>
                <p:nvPr/>
              </p:nvSpPr>
              <p:spPr bwMode="auto">
                <a:xfrm>
                  <a:off x="495" y="2470"/>
                  <a:ext cx="2832" cy="31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Facilitates allocation of resources</a:t>
                  </a:r>
                </a:p>
              </p:txBody>
            </p:sp>
            <p:sp>
              <p:nvSpPr>
                <p:cNvPr id="8245" name="Rectangle 42"/>
                <p:cNvSpPr>
                  <a:spLocks noChangeArrowheads="1"/>
                </p:cNvSpPr>
                <p:nvPr/>
              </p:nvSpPr>
              <p:spPr bwMode="auto">
                <a:xfrm>
                  <a:off x="484" y="2465"/>
                  <a:ext cx="2855" cy="329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11" name="Group 43"/>
              <p:cNvGrpSpPr>
                <a:grpSpLocks/>
              </p:cNvGrpSpPr>
              <p:nvPr/>
            </p:nvGrpSpPr>
            <p:grpSpPr bwMode="auto">
              <a:xfrm>
                <a:off x="3339" y="2465"/>
                <a:ext cx="1061" cy="328"/>
                <a:chOff x="3339" y="2465"/>
                <a:chExt cx="1061" cy="328"/>
              </a:xfrm>
            </p:grpSpPr>
            <p:sp>
              <p:nvSpPr>
                <p:cNvPr id="8242" name="Rectangle 44"/>
                <p:cNvSpPr>
                  <a:spLocks noChangeArrowheads="1"/>
                </p:cNvSpPr>
                <p:nvPr/>
              </p:nvSpPr>
              <p:spPr bwMode="auto">
                <a:xfrm>
                  <a:off x="3350" y="2470"/>
                  <a:ext cx="1039" cy="31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8243" name="Rectangle 45"/>
                <p:cNvSpPr>
                  <a:spLocks noChangeArrowheads="1"/>
                </p:cNvSpPr>
                <p:nvPr/>
              </p:nvSpPr>
              <p:spPr bwMode="auto">
                <a:xfrm>
                  <a:off x="3339" y="2465"/>
                  <a:ext cx="1062" cy="329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12" name="Group 46"/>
              <p:cNvGrpSpPr>
                <a:grpSpLocks/>
              </p:cNvGrpSpPr>
              <p:nvPr/>
            </p:nvGrpSpPr>
            <p:grpSpPr bwMode="auto">
              <a:xfrm>
                <a:off x="4401" y="2465"/>
                <a:ext cx="634" cy="328"/>
                <a:chOff x="4401" y="2465"/>
                <a:chExt cx="634" cy="328"/>
              </a:xfrm>
            </p:grpSpPr>
            <p:sp>
              <p:nvSpPr>
                <p:cNvPr id="8240" name="Rectangle 47"/>
                <p:cNvSpPr>
                  <a:spLocks noChangeArrowheads="1"/>
                </p:cNvSpPr>
                <p:nvPr/>
              </p:nvSpPr>
              <p:spPr bwMode="auto">
                <a:xfrm>
                  <a:off x="4412" y="2470"/>
                  <a:ext cx="611" cy="31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?</a:t>
                  </a:r>
                </a:p>
              </p:txBody>
            </p:sp>
            <p:sp>
              <p:nvSpPr>
                <p:cNvPr id="8241" name="Rectangle 48"/>
                <p:cNvSpPr>
                  <a:spLocks noChangeArrowheads="1"/>
                </p:cNvSpPr>
                <p:nvPr/>
              </p:nvSpPr>
              <p:spPr bwMode="auto">
                <a:xfrm>
                  <a:off x="4401" y="2465"/>
                  <a:ext cx="635" cy="329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13" name="Group 49"/>
              <p:cNvGrpSpPr>
                <a:grpSpLocks/>
              </p:cNvGrpSpPr>
              <p:nvPr/>
            </p:nvGrpSpPr>
            <p:grpSpPr bwMode="auto">
              <a:xfrm>
                <a:off x="484" y="2804"/>
                <a:ext cx="2854" cy="328"/>
                <a:chOff x="484" y="2804"/>
                <a:chExt cx="2854" cy="328"/>
              </a:xfrm>
            </p:grpSpPr>
            <p:sp>
              <p:nvSpPr>
                <p:cNvPr id="8238" name="Rectangle 50"/>
                <p:cNvSpPr>
                  <a:spLocks noChangeArrowheads="1"/>
                </p:cNvSpPr>
                <p:nvPr/>
              </p:nvSpPr>
              <p:spPr bwMode="auto">
                <a:xfrm>
                  <a:off x="495" y="2809"/>
                  <a:ext cx="2832" cy="31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Early functionality</a:t>
                  </a:r>
                </a:p>
              </p:txBody>
            </p:sp>
            <p:sp>
              <p:nvSpPr>
                <p:cNvPr id="8239" name="Rectangle 51"/>
                <p:cNvSpPr>
                  <a:spLocks noChangeArrowheads="1"/>
                </p:cNvSpPr>
                <p:nvPr/>
              </p:nvSpPr>
              <p:spPr bwMode="auto">
                <a:xfrm>
                  <a:off x="484" y="2804"/>
                  <a:ext cx="2855" cy="329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14" name="Group 52"/>
              <p:cNvGrpSpPr>
                <a:grpSpLocks/>
              </p:cNvGrpSpPr>
              <p:nvPr/>
            </p:nvGrpSpPr>
            <p:grpSpPr bwMode="auto">
              <a:xfrm>
                <a:off x="3339" y="2804"/>
                <a:ext cx="1061" cy="328"/>
                <a:chOff x="3339" y="2804"/>
                <a:chExt cx="1061" cy="328"/>
              </a:xfrm>
            </p:grpSpPr>
            <p:sp>
              <p:nvSpPr>
                <p:cNvPr id="8236" name="Rectangle 53"/>
                <p:cNvSpPr>
                  <a:spLocks noChangeArrowheads="1"/>
                </p:cNvSpPr>
                <p:nvPr/>
              </p:nvSpPr>
              <p:spPr bwMode="auto">
                <a:xfrm>
                  <a:off x="3350" y="2809"/>
                  <a:ext cx="1039" cy="31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 </a:t>
                  </a:r>
                </a:p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US" sz="1400" b="1">
                    <a:solidFill>
                      <a:srgbClr val="40458C"/>
                    </a:solidFill>
                    <a:cs typeface="Times New Roman" pitchFamily="16" charset="0"/>
                  </a:endParaRPr>
                </a:p>
              </p:txBody>
            </p:sp>
            <p:sp>
              <p:nvSpPr>
                <p:cNvPr id="8237" name="Rectangle 54"/>
                <p:cNvSpPr>
                  <a:spLocks noChangeArrowheads="1"/>
                </p:cNvSpPr>
                <p:nvPr/>
              </p:nvSpPr>
              <p:spPr bwMode="auto">
                <a:xfrm>
                  <a:off x="3339" y="2804"/>
                  <a:ext cx="1062" cy="329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15" name="Group 55"/>
              <p:cNvGrpSpPr>
                <a:grpSpLocks/>
              </p:cNvGrpSpPr>
              <p:nvPr/>
            </p:nvGrpSpPr>
            <p:grpSpPr bwMode="auto">
              <a:xfrm>
                <a:off x="4401" y="2804"/>
                <a:ext cx="634" cy="328"/>
                <a:chOff x="4401" y="2804"/>
                <a:chExt cx="634" cy="328"/>
              </a:xfrm>
            </p:grpSpPr>
            <p:sp>
              <p:nvSpPr>
                <p:cNvPr id="8234" name="Rectangle 56"/>
                <p:cNvSpPr>
                  <a:spLocks noChangeArrowheads="1"/>
                </p:cNvSpPr>
                <p:nvPr/>
              </p:nvSpPr>
              <p:spPr bwMode="auto">
                <a:xfrm>
                  <a:off x="4412" y="2809"/>
                  <a:ext cx="611" cy="31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8235" name="Rectangle 57"/>
                <p:cNvSpPr>
                  <a:spLocks noChangeArrowheads="1"/>
                </p:cNvSpPr>
                <p:nvPr/>
              </p:nvSpPr>
              <p:spPr bwMode="auto">
                <a:xfrm>
                  <a:off x="4401" y="2804"/>
                  <a:ext cx="635" cy="329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16" name="Group 58"/>
              <p:cNvGrpSpPr>
                <a:grpSpLocks/>
              </p:cNvGrpSpPr>
              <p:nvPr/>
            </p:nvGrpSpPr>
            <p:grpSpPr bwMode="auto">
              <a:xfrm>
                <a:off x="484" y="3144"/>
                <a:ext cx="2854" cy="425"/>
                <a:chOff x="484" y="3144"/>
                <a:chExt cx="2854" cy="425"/>
              </a:xfrm>
            </p:grpSpPr>
            <p:sp>
              <p:nvSpPr>
                <p:cNvPr id="8232" name="Rectangle 59"/>
                <p:cNvSpPr>
                  <a:spLocks noChangeArrowheads="1"/>
                </p:cNvSpPr>
                <p:nvPr/>
              </p:nvSpPr>
              <p:spPr bwMode="auto">
                <a:xfrm>
                  <a:off x="495" y="3149"/>
                  <a:ext cx="2832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Does not require a complete set of requirements at the onset</a:t>
                  </a:r>
                </a:p>
              </p:txBody>
            </p:sp>
            <p:sp>
              <p:nvSpPr>
                <p:cNvPr id="8233" name="Rectangle 60"/>
                <p:cNvSpPr>
                  <a:spLocks noChangeArrowheads="1"/>
                </p:cNvSpPr>
                <p:nvPr/>
              </p:nvSpPr>
              <p:spPr bwMode="auto">
                <a:xfrm>
                  <a:off x="484" y="3144"/>
                  <a:ext cx="2855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17" name="Group 61"/>
              <p:cNvGrpSpPr>
                <a:grpSpLocks/>
              </p:cNvGrpSpPr>
              <p:nvPr/>
            </p:nvGrpSpPr>
            <p:grpSpPr bwMode="auto">
              <a:xfrm>
                <a:off x="3339" y="3144"/>
                <a:ext cx="1061" cy="425"/>
                <a:chOff x="3339" y="3144"/>
                <a:chExt cx="1061" cy="425"/>
              </a:xfrm>
            </p:grpSpPr>
            <p:sp>
              <p:nvSpPr>
                <p:cNvPr id="8230" name="Rectangle 62"/>
                <p:cNvSpPr>
                  <a:spLocks noChangeArrowheads="1"/>
                </p:cNvSpPr>
                <p:nvPr/>
              </p:nvSpPr>
              <p:spPr bwMode="auto">
                <a:xfrm>
                  <a:off x="3350" y="3149"/>
                  <a:ext cx="1039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 </a:t>
                  </a:r>
                </a:p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US" sz="1400" b="1">
                    <a:solidFill>
                      <a:srgbClr val="40458C"/>
                    </a:solidFill>
                    <a:cs typeface="Times New Roman" pitchFamily="16" charset="0"/>
                  </a:endParaRPr>
                </a:p>
              </p:txBody>
            </p:sp>
            <p:sp>
              <p:nvSpPr>
                <p:cNvPr id="8231" name="Rectangle 63"/>
                <p:cNvSpPr>
                  <a:spLocks noChangeArrowheads="1"/>
                </p:cNvSpPr>
                <p:nvPr/>
              </p:nvSpPr>
              <p:spPr bwMode="auto">
                <a:xfrm>
                  <a:off x="3339" y="3144"/>
                  <a:ext cx="1062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18" name="Group 64"/>
              <p:cNvGrpSpPr>
                <a:grpSpLocks/>
              </p:cNvGrpSpPr>
              <p:nvPr/>
            </p:nvGrpSpPr>
            <p:grpSpPr bwMode="auto">
              <a:xfrm>
                <a:off x="4401" y="3144"/>
                <a:ext cx="634" cy="425"/>
                <a:chOff x="4401" y="3144"/>
                <a:chExt cx="634" cy="425"/>
              </a:xfrm>
            </p:grpSpPr>
            <p:sp>
              <p:nvSpPr>
                <p:cNvPr id="8228" name="Rectangle 65"/>
                <p:cNvSpPr>
                  <a:spLocks noChangeArrowheads="1"/>
                </p:cNvSpPr>
                <p:nvPr/>
              </p:nvSpPr>
              <p:spPr bwMode="auto">
                <a:xfrm>
                  <a:off x="4412" y="3149"/>
                  <a:ext cx="611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8229" name="Rectangle 66"/>
                <p:cNvSpPr>
                  <a:spLocks noChangeArrowheads="1"/>
                </p:cNvSpPr>
                <p:nvPr/>
              </p:nvSpPr>
              <p:spPr bwMode="auto">
                <a:xfrm>
                  <a:off x="4401" y="3144"/>
                  <a:ext cx="635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19" name="Group 67"/>
              <p:cNvGrpSpPr>
                <a:grpSpLocks/>
              </p:cNvGrpSpPr>
              <p:nvPr/>
            </p:nvGrpSpPr>
            <p:grpSpPr bwMode="auto">
              <a:xfrm>
                <a:off x="484" y="3580"/>
                <a:ext cx="2854" cy="425"/>
                <a:chOff x="484" y="3580"/>
                <a:chExt cx="2854" cy="425"/>
              </a:xfrm>
            </p:grpSpPr>
            <p:sp>
              <p:nvSpPr>
                <p:cNvPr id="8226" name="Rectangle 68"/>
                <p:cNvSpPr>
                  <a:spLocks noChangeArrowheads="1"/>
                </p:cNvSpPr>
                <p:nvPr/>
              </p:nvSpPr>
              <p:spPr bwMode="auto">
                <a:xfrm>
                  <a:off x="495" y="3585"/>
                  <a:ext cx="2832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Control costs and risk through prototyping</a:t>
                  </a:r>
                </a:p>
              </p:txBody>
            </p:sp>
            <p:sp>
              <p:nvSpPr>
                <p:cNvPr id="8227" name="Rectangle 69"/>
                <p:cNvSpPr>
                  <a:spLocks noChangeArrowheads="1"/>
                </p:cNvSpPr>
                <p:nvPr/>
              </p:nvSpPr>
              <p:spPr bwMode="auto">
                <a:xfrm>
                  <a:off x="484" y="3580"/>
                  <a:ext cx="2855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20" name="Group 70"/>
              <p:cNvGrpSpPr>
                <a:grpSpLocks/>
              </p:cNvGrpSpPr>
              <p:nvPr/>
            </p:nvGrpSpPr>
            <p:grpSpPr bwMode="auto">
              <a:xfrm>
                <a:off x="3339" y="3580"/>
                <a:ext cx="1061" cy="425"/>
                <a:chOff x="3339" y="3580"/>
                <a:chExt cx="1061" cy="425"/>
              </a:xfrm>
            </p:grpSpPr>
            <p:sp>
              <p:nvSpPr>
                <p:cNvPr id="8224" name="Rectangle 71"/>
                <p:cNvSpPr>
                  <a:spLocks noChangeArrowheads="1"/>
                </p:cNvSpPr>
                <p:nvPr/>
              </p:nvSpPr>
              <p:spPr bwMode="auto">
                <a:xfrm>
                  <a:off x="3350" y="3585"/>
                  <a:ext cx="1039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 </a:t>
                  </a:r>
                </a:p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US" sz="1400" b="1">
                    <a:solidFill>
                      <a:srgbClr val="40458C"/>
                    </a:solidFill>
                    <a:cs typeface="Times New Roman" pitchFamily="16" charset="0"/>
                  </a:endParaRPr>
                </a:p>
              </p:txBody>
            </p:sp>
            <p:sp>
              <p:nvSpPr>
                <p:cNvPr id="8225" name="Rectangle 72"/>
                <p:cNvSpPr>
                  <a:spLocks noChangeArrowheads="1"/>
                </p:cNvSpPr>
                <p:nvPr/>
              </p:nvSpPr>
              <p:spPr bwMode="auto">
                <a:xfrm>
                  <a:off x="3339" y="3580"/>
                  <a:ext cx="1062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21" name="Group 73"/>
              <p:cNvGrpSpPr>
                <a:grpSpLocks/>
              </p:cNvGrpSpPr>
              <p:nvPr/>
            </p:nvGrpSpPr>
            <p:grpSpPr bwMode="auto">
              <a:xfrm>
                <a:off x="4401" y="3580"/>
                <a:ext cx="634" cy="425"/>
                <a:chOff x="4401" y="3580"/>
                <a:chExt cx="634" cy="425"/>
              </a:xfrm>
            </p:grpSpPr>
            <p:sp>
              <p:nvSpPr>
                <p:cNvPr id="8222" name="Rectangle 74"/>
                <p:cNvSpPr>
                  <a:spLocks noChangeArrowheads="1"/>
                </p:cNvSpPr>
                <p:nvPr/>
              </p:nvSpPr>
              <p:spPr bwMode="auto">
                <a:xfrm>
                  <a:off x="4412" y="3585"/>
                  <a:ext cx="611" cy="41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8223" name="Rectangle 75"/>
                <p:cNvSpPr>
                  <a:spLocks noChangeArrowheads="1"/>
                </p:cNvSpPr>
                <p:nvPr/>
              </p:nvSpPr>
              <p:spPr bwMode="auto">
                <a:xfrm>
                  <a:off x="4401" y="3580"/>
                  <a:ext cx="635" cy="426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197" name="Rectangle 76"/>
            <p:cNvSpPr>
              <a:spLocks noChangeArrowheads="1"/>
            </p:cNvSpPr>
            <p:nvPr/>
          </p:nvSpPr>
          <p:spPr bwMode="auto">
            <a:xfrm>
              <a:off x="480" y="816"/>
              <a:ext cx="4560" cy="3192"/>
            </a:xfrm>
            <a:prstGeom prst="rect">
              <a:avLst/>
            </a:prstGeom>
            <a:noFill/>
            <a:ln w="648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55588"/>
            <a:ext cx="7772400" cy="5810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/>
              <a:t>Software Development Models</a:t>
            </a:r>
          </a:p>
        </p:txBody>
      </p:sp>
      <p:grpSp>
        <p:nvGrpSpPr>
          <p:cNvPr id="9219" name="Group 2"/>
          <p:cNvGrpSpPr>
            <a:grpSpLocks/>
          </p:cNvGrpSpPr>
          <p:nvPr/>
        </p:nvGrpSpPr>
        <p:grpSpPr bwMode="auto">
          <a:xfrm>
            <a:off x="838200" y="1295400"/>
            <a:ext cx="7466013" cy="5049838"/>
            <a:chOff x="528" y="816"/>
            <a:chExt cx="4703" cy="3181"/>
          </a:xfrm>
        </p:grpSpPr>
        <p:grpSp>
          <p:nvGrpSpPr>
            <p:cNvPr id="9220" name="Group 3"/>
            <p:cNvGrpSpPr>
              <a:grpSpLocks/>
            </p:cNvGrpSpPr>
            <p:nvPr/>
          </p:nvGrpSpPr>
          <p:grpSpPr bwMode="auto">
            <a:xfrm>
              <a:off x="532" y="818"/>
              <a:ext cx="4694" cy="3177"/>
              <a:chOff x="532" y="818"/>
              <a:chExt cx="4694" cy="3177"/>
            </a:xfrm>
          </p:grpSpPr>
          <p:grpSp>
            <p:nvGrpSpPr>
              <p:cNvPr id="9222" name="Group 4"/>
              <p:cNvGrpSpPr>
                <a:grpSpLocks/>
              </p:cNvGrpSpPr>
              <p:nvPr/>
            </p:nvGrpSpPr>
            <p:grpSpPr bwMode="auto">
              <a:xfrm>
                <a:off x="532" y="818"/>
                <a:ext cx="2944" cy="437"/>
                <a:chOff x="532" y="818"/>
                <a:chExt cx="2944" cy="437"/>
              </a:xfrm>
            </p:grpSpPr>
            <p:sp>
              <p:nvSpPr>
                <p:cNvPr id="9274" name="Rectangle 5"/>
                <p:cNvSpPr>
                  <a:spLocks noChangeArrowheads="1"/>
                </p:cNvSpPr>
                <p:nvPr/>
              </p:nvSpPr>
              <p:spPr bwMode="auto">
                <a:xfrm>
                  <a:off x="543" y="823"/>
                  <a:ext cx="2921" cy="42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WEAKNESSES</a:t>
                  </a:r>
                </a:p>
              </p:txBody>
            </p:sp>
            <p:sp>
              <p:nvSpPr>
                <p:cNvPr id="9275" name="Rectangle 6"/>
                <p:cNvSpPr>
                  <a:spLocks noChangeArrowheads="1"/>
                </p:cNvSpPr>
                <p:nvPr/>
              </p:nvSpPr>
              <p:spPr bwMode="auto">
                <a:xfrm>
                  <a:off x="532" y="818"/>
                  <a:ext cx="2945" cy="4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23" name="Group 7"/>
              <p:cNvGrpSpPr>
                <a:grpSpLocks/>
              </p:cNvGrpSpPr>
              <p:nvPr/>
            </p:nvGrpSpPr>
            <p:grpSpPr bwMode="auto">
              <a:xfrm>
                <a:off x="3477" y="818"/>
                <a:ext cx="1094" cy="437"/>
                <a:chOff x="3477" y="818"/>
                <a:chExt cx="1094" cy="437"/>
              </a:xfrm>
            </p:grpSpPr>
            <p:sp>
              <p:nvSpPr>
                <p:cNvPr id="9272" name="Rectangle 8"/>
                <p:cNvSpPr>
                  <a:spLocks noChangeArrowheads="1"/>
                </p:cNvSpPr>
                <p:nvPr/>
              </p:nvSpPr>
              <p:spPr bwMode="auto">
                <a:xfrm>
                  <a:off x="3488" y="823"/>
                  <a:ext cx="1071" cy="42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Waterfall</a:t>
                  </a:r>
                </a:p>
              </p:txBody>
            </p:sp>
            <p:sp>
              <p:nvSpPr>
                <p:cNvPr id="9273" name="Rectangle 9"/>
                <p:cNvSpPr>
                  <a:spLocks noChangeArrowheads="1"/>
                </p:cNvSpPr>
                <p:nvPr/>
              </p:nvSpPr>
              <p:spPr bwMode="auto">
                <a:xfrm>
                  <a:off x="3477" y="818"/>
                  <a:ext cx="1095" cy="4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24" name="Group 10"/>
              <p:cNvGrpSpPr>
                <a:grpSpLocks/>
              </p:cNvGrpSpPr>
              <p:nvPr/>
            </p:nvGrpSpPr>
            <p:grpSpPr bwMode="auto">
              <a:xfrm>
                <a:off x="4572" y="818"/>
                <a:ext cx="653" cy="437"/>
                <a:chOff x="4572" y="818"/>
                <a:chExt cx="653" cy="437"/>
              </a:xfrm>
            </p:grpSpPr>
            <p:sp>
              <p:nvSpPr>
                <p:cNvPr id="9270" name="Rectangle 11"/>
                <p:cNvSpPr>
                  <a:spLocks noChangeArrowheads="1"/>
                </p:cNvSpPr>
                <p:nvPr/>
              </p:nvSpPr>
              <p:spPr bwMode="auto">
                <a:xfrm>
                  <a:off x="4584" y="823"/>
                  <a:ext cx="630" cy="42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ctr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Extreme</a:t>
                  </a:r>
                </a:p>
              </p:txBody>
            </p:sp>
            <p:sp>
              <p:nvSpPr>
                <p:cNvPr id="9271" name="Rectangle 12"/>
                <p:cNvSpPr>
                  <a:spLocks noChangeArrowheads="1"/>
                </p:cNvSpPr>
                <p:nvPr/>
              </p:nvSpPr>
              <p:spPr bwMode="auto">
                <a:xfrm>
                  <a:off x="4572" y="818"/>
                  <a:ext cx="654" cy="4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25" name="Group 13"/>
              <p:cNvGrpSpPr>
                <a:grpSpLocks/>
              </p:cNvGrpSpPr>
              <p:nvPr/>
            </p:nvGrpSpPr>
            <p:grpSpPr bwMode="auto">
              <a:xfrm>
                <a:off x="532" y="1266"/>
                <a:ext cx="2944" cy="437"/>
                <a:chOff x="532" y="1266"/>
                <a:chExt cx="2944" cy="437"/>
              </a:xfrm>
            </p:grpSpPr>
            <p:sp>
              <p:nvSpPr>
                <p:cNvPr id="9268" name="Rectangle 14"/>
                <p:cNvSpPr>
                  <a:spLocks noChangeArrowheads="1"/>
                </p:cNvSpPr>
                <p:nvPr/>
              </p:nvSpPr>
              <p:spPr bwMode="auto">
                <a:xfrm>
                  <a:off x="543" y="1271"/>
                  <a:ext cx="2921" cy="42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Requires a complete set of requirements at the onset</a:t>
                  </a:r>
                </a:p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US" sz="1400" b="1">
                    <a:solidFill>
                      <a:srgbClr val="40458C"/>
                    </a:solidFill>
                    <a:cs typeface="Times New Roman" pitchFamily="16" charset="0"/>
                  </a:endParaRPr>
                </a:p>
              </p:txBody>
            </p:sp>
            <p:sp>
              <p:nvSpPr>
                <p:cNvPr id="9269" name="Rectangle 15"/>
                <p:cNvSpPr>
                  <a:spLocks noChangeArrowheads="1"/>
                </p:cNvSpPr>
                <p:nvPr/>
              </p:nvSpPr>
              <p:spPr bwMode="auto">
                <a:xfrm>
                  <a:off x="532" y="1266"/>
                  <a:ext cx="2945" cy="4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26" name="Group 16"/>
              <p:cNvGrpSpPr>
                <a:grpSpLocks/>
              </p:cNvGrpSpPr>
              <p:nvPr/>
            </p:nvGrpSpPr>
            <p:grpSpPr bwMode="auto">
              <a:xfrm>
                <a:off x="3477" y="1266"/>
                <a:ext cx="1094" cy="437"/>
                <a:chOff x="3477" y="1266"/>
                <a:chExt cx="1094" cy="437"/>
              </a:xfrm>
            </p:grpSpPr>
            <p:sp>
              <p:nvSpPr>
                <p:cNvPr id="9266" name="Rectangle 17"/>
                <p:cNvSpPr>
                  <a:spLocks noChangeArrowheads="1"/>
                </p:cNvSpPr>
                <p:nvPr/>
              </p:nvSpPr>
              <p:spPr bwMode="auto">
                <a:xfrm>
                  <a:off x="3488" y="1271"/>
                  <a:ext cx="1071" cy="42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9267" name="Rectangle 18"/>
                <p:cNvSpPr>
                  <a:spLocks noChangeArrowheads="1"/>
                </p:cNvSpPr>
                <p:nvPr/>
              </p:nvSpPr>
              <p:spPr bwMode="auto">
                <a:xfrm>
                  <a:off x="3477" y="1266"/>
                  <a:ext cx="1095" cy="4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27" name="Group 19"/>
              <p:cNvGrpSpPr>
                <a:grpSpLocks/>
              </p:cNvGrpSpPr>
              <p:nvPr/>
            </p:nvGrpSpPr>
            <p:grpSpPr bwMode="auto">
              <a:xfrm>
                <a:off x="4572" y="1266"/>
                <a:ext cx="653" cy="437"/>
                <a:chOff x="4572" y="1266"/>
                <a:chExt cx="653" cy="437"/>
              </a:xfrm>
            </p:grpSpPr>
            <p:sp>
              <p:nvSpPr>
                <p:cNvPr id="9264" name="Rectangle 20"/>
                <p:cNvSpPr>
                  <a:spLocks noChangeArrowheads="1"/>
                </p:cNvSpPr>
                <p:nvPr/>
              </p:nvSpPr>
              <p:spPr bwMode="auto">
                <a:xfrm>
                  <a:off x="4584" y="1271"/>
                  <a:ext cx="630" cy="42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 </a:t>
                  </a:r>
                </a:p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US" sz="1400" b="1">
                    <a:solidFill>
                      <a:srgbClr val="40458C"/>
                    </a:solidFill>
                    <a:cs typeface="Times New Roman" pitchFamily="16" charset="0"/>
                  </a:endParaRPr>
                </a:p>
              </p:txBody>
            </p:sp>
            <p:sp>
              <p:nvSpPr>
                <p:cNvPr id="9265" name="Rectangle 21"/>
                <p:cNvSpPr>
                  <a:spLocks noChangeArrowheads="1"/>
                </p:cNvSpPr>
                <p:nvPr/>
              </p:nvSpPr>
              <p:spPr bwMode="auto">
                <a:xfrm>
                  <a:off x="4572" y="1266"/>
                  <a:ext cx="654" cy="4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28" name="Group 22"/>
              <p:cNvGrpSpPr>
                <a:grpSpLocks/>
              </p:cNvGrpSpPr>
              <p:nvPr/>
            </p:nvGrpSpPr>
            <p:grpSpPr bwMode="auto">
              <a:xfrm>
                <a:off x="532" y="1714"/>
                <a:ext cx="2944" cy="537"/>
                <a:chOff x="532" y="1714"/>
                <a:chExt cx="2944" cy="537"/>
              </a:xfrm>
            </p:grpSpPr>
            <p:sp>
              <p:nvSpPr>
                <p:cNvPr id="9262" name="Rectangle 23"/>
                <p:cNvSpPr>
                  <a:spLocks noChangeArrowheads="1"/>
                </p:cNvSpPr>
                <p:nvPr/>
              </p:nvSpPr>
              <p:spPr bwMode="auto">
                <a:xfrm>
                  <a:off x="543" y="1720"/>
                  <a:ext cx="2921" cy="52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Enforcement of non-implementation attitude hampers analyst/designer communications</a:t>
                  </a:r>
                </a:p>
              </p:txBody>
            </p:sp>
            <p:sp>
              <p:nvSpPr>
                <p:cNvPr id="9263" name="Rectangle 24"/>
                <p:cNvSpPr>
                  <a:spLocks noChangeArrowheads="1"/>
                </p:cNvSpPr>
                <p:nvPr/>
              </p:nvSpPr>
              <p:spPr bwMode="auto">
                <a:xfrm>
                  <a:off x="532" y="1714"/>
                  <a:ext cx="2945" cy="5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29" name="Group 25"/>
              <p:cNvGrpSpPr>
                <a:grpSpLocks/>
              </p:cNvGrpSpPr>
              <p:nvPr/>
            </p:nvGrpSpPr>
            <p:grpSpPr bwMode="auto">
              <a:xfrm>
                <a:off x="3477" y="1714"/>
                <a:ext cx="1094" cy="537"/>
                <a:chOff x="3477" y="1714"/>
                <a:chExt cx="1094" cy="537"/>
              </a:xfrm>
            </p:grpSpPr>
            <p:sp>
              <p:nvSpPr>
                <p:cNvPr id="9260" name="Rectangle 26"/>
                <p:cNvSpPr>
                  <a:spLocks noChangeArrowheads="1"/>
                </p:cNvSpPr>
                <p:nvPr/>
              </p:nvSpPr>
              <p:spPr bwMode="auto">
                <a:xfrm>
                  <a:off x="3488" y="1720"/>
                  <a:ext cx="1071" cy="52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9261" name="Rectangle 27"/>
                <p:cNvSpPr>
                  <a:spLocks noChangeArrowheads="1"/>
                </p:cNvSpPr>
                <p:nvPr/>
              </p:nvSpPr>
              <p:spPr bwMode="auto">
                <a:xfrm>
                  <a:off x="3477" y="1714"/>
                  <a:ext cx="1095" cy="5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0" name="Group 28"/>
              <p:cNvGrpSpPr>
                <a:grpSpLocks/>
              </p:cNvGrpSpPr>
              <p:nvPr/>
            </p:nvGrpSpPr>
            <p:grpSpPr bwMode="auto">
              <a:xfrm>
                <a:off x="4572" y="1714"/>
                <a:ext cx="653" cy="537"/>
                <a:chOff x="4572" y="1714"/>
                <a:chExt cx="653" cy="537"/>
              </a:xfrm>
            </p:grpSpPr>
            <p:sp>
              <p:nvSpPr>
                <p:cNvPr id="9258" name="Rectangle 29"/>
                <p:cNvSpPr>
                  <a:spLocks noChangeArrowheads="1"/>
                </p:cNvSpPr>
                <p:nvPr/>
              </p:nvSpPr>
              <p:spPr bwMode="auto">
                <a:xfrm>
                  <a:off x="4584" y="1720"/>
                  <a:ext cx="630" cy="52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 </a:t>
                  </a:r>
                </a:p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US" sz="1400" b="1">
                    <a:solidFill>
                      <a:srgbClr val="40458C"/>
                    </a:solidFill>
                    <a:cs typeface="Times New Roman" pitchFamily="16" charset="0"/>
                  </a:endParaRPr>
                </a:p>
              </p:txBody>
            </p:sp>
            <p:sp>
              <p:nvSpPr>
                <p:cNvPr id="9259" name="Rectangle 30"/>
                <p:cNvSpPr>
                  <a:spLocks noChangeArrowheads="1"/>
                </p:cNvSpPr>
                <p:nvPr/>
              </p:nvSpPr>
              <p:spPr bwMode="auto">
                <a:xfrm>
                  <a:off x="4572" y="1714"/>
                  <a:ext cx="654" cy="5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1" name="Group 31"/>
              <p:cNvGrpSpPr>
                <a:grpSpLocks/>
              </p:cNvGrpSpPr>
              <p:nvPr/>
            </p:nvGrpSpPr>
            <p:grpSpPr bwMode="auto">
              <a:xfrm>
                <a:off x="532" y="2263"/>
                <a:ext cx="2944" cy="536"/>
                <a:chOff x="532" y="2263"/>
                <a:chExt cx="2944" cy="536"/>
              </a:xfrm>
            </p:grpSpPr>
            <p:sp>
              <p:nvSpPr>
                <p:cNvPr id="9256" name="Rectangle 32"/>
                <p:cNvSpPr>
                  <a:spLocks noChangeArrowheads="1"/>
                </p:cNvSpPr>
                <p:nvPr/>
              </p:nvSpPr>
              <p:spPr bwMode="auto">
                <a:xfrm>
                  <a:off x="543" y="2267"/>
                  <a:ext cx="2921" cy="52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Beginning with less defined general objectives may be uncomfortable for management</a:t>
                  </a:r>
                </a:p>
              </p:txBody>
            </p:sp>
            <p:sp>
              <p:nvSpPr>
                <p:cNvPr id="9257" name="Rectangle 33"/>
                <p:cNvSpPr>
                  <a:spLocks noChangeArrowheads="1"/>
                </p:cNvSpPr>
                <p:nvPr/>
              </p:nvSpPr>
              <p:spPr bwMode="auto">
                <a:xfrm>
                  <a:off x="532" y="2263"/>
                  <a:ext cx="2945" cy="537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2" name="Group 34"/>
              <p:cNvGrpSpPr>
                <a:grpSpLocks/>
              </p:cNvGrpSpPr>
              <p:nvPr/>
            </p:nvGrpSpPr>
            <p:grpSpPr bwMode="auto">
              <a:xfrm>
                <a:off x="3477" y="2263"/>
                <a:ext cx="1094" cy="536"/>
                <a:chOff x="3477" y="2263"/>
                <a:chExt cx="1094" cy="536"/>
              </a:xfrm>
            </p:grpSpPr>
            <p:sp>
              <p:nvSpPr>
                <p:cNvPr id="9254" name="Rectangle 35"/>
                <p:cNvSpPr>
                  <a:spLocks noChangeArrowheads="1"/>
                </p:cNvSpPr>
                <p:nvPr/>
              </p:nvSpPr>
              <p:spPr bwMode="auto">
                <a:xfrm>
                  <a:off x="3488" y="2267"/>
                  <a:ext cx="1071" cy="52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 </a:t>
                  </a:r>
                </a:p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US" sz="1400" b="1">
                    <a:solidFill>
                      <a:srgbClr val="40458C"/>
                    </a:solidFill>
                    <a:cs typeface="Times New Roman" pitchFamily="16" charset="0"/>
                  </a:endParaRPr>
                </a:p>
              </p:txBody>
            </p:sp>
            <p:sp>
              <p:nvSpPr>
                <p:cNvPr id="9255" name="Rectangle 36"/>
                <p:cNvSpPr>
                  <a:spLocks noChangeArrowheads="1"/>
                </p:cNvSpPr>
                <p:nvPr/>
              </p:nvSpPr>
              <p:spPr bwMode="auto">
                <a:xfrm>
                  <a:off x="3477" y="2263"/>
                  <a:ext cx="1095" cy="537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3" name="Group 37"/>
              <p:cNvGrpSpPr>
                <a:grpSpLocks/>
              </p:cNvGrpSpPr>
              <p:nvPr/>
            </p:nvGrpSpPr>
            <p:grpSpPr bwMode="auto">
              <a:xfrm>
                <a:off x="4572" y="2263"/>
                <a:ext cx="653" cy="536"/>
                <a:chOff x="4572" y="2263"/>
                <a:chExt cx="653" cy="536"/>
              </a:xfrm>
            </p:grpSpPr>
            <p:sp>
              <p:nvSpPr>
                <p:cNvPr id="9252" name="Rectangle 38"/>
                <p:cNvSpPr>
                  <a:spLocks noChangeArrowheads="1"/>
                </p:cNvSpPr>
                <p:nvPr/>
              </p:nvSpPr>
              <p:spPr bwMode="auto">
                <a:xfrm>
                  <a:off x="4584" y="2267"/>
                  <a:ext cx="630" cy="52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9253" name="Rectangle 39"/>
                <p:cNvSpPr>
                  <a:spLocks noChangeArrowheads="1"/>
                </p:cNvSpPr>
                <p:nvPr/>
              </p:nvSpPr>
              <p:spPr bwMode="auto">
                <a:xfrm>
                  <a:off x="4572" y="2263"/>
                  <a:ext cx="654" cy="537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4" name="Group 40"/>
              <p:cNvGrpSpPr>
                <a:grpSpLocks/>
              </p:cNvGrpSpPr>
              <p:nvPr/>
            </p:nvGrpSpPr>
            <p:grpSpPr bwMode="auto">
              <a:xfrm>
                <a:off x="532" y="2811"/>
                <a:ext cx="2944" cy="437"/>
                <a:chOff x="532" y="2811"/>
                <a:chExt cx="2944" cy="437"/>
              </a:xfrm>
            </p:grpSpPr>
            <p:sp>
              <p:nvSpPr>
                <p:cNvPr id="9250" name="Rectangle 41"/>
                <p:cNvSpPr>
                  <a:spLocks noChangeArrowheads="1"/>
                </p:cNvSpPr>
                <p:nvPr/>
              </p:nvSpPr>
              <p:spPr bwMode="auto">
                <a:xfrm>
                  <a:off x="543" y="2816"/>
                  <a:ext cx="2921" cy="42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Incompatibility with a formal review and audit procedure</a:t>
                  </a:r>
                </a:p>
              </p:txBody>
            </p:sp>
            <p:sp>
              <p:nvSpPr>
                <p:cNvPr id="9251" name="Rectangle 42"/>
                <p:cNvSpPr>
                  <a:spLocks noChangeArrowheads="1"/>
                </p:cNvSpPr>
                <p:nvPr/>
              </p:nvSpPr>
              <p:spPr bwMode="auto">
                <a:xfrm>
                  <a:off x="532" y="2811"/>
                  <a:ext cx="2945" cy="4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5" name="Group 43"/>
              <p:cNvGrpSpPr>
                <a:grpSpLocks/>
              </p:cNvGrpSpPr>
              <p:nvPr/>
            </p:nvGrpSpPr>
            <p:grpSpPr bwMode="auto">
              <a:xfrm>
                <a:off x="3477" y="2811"/>
                <a:ext cx="1094" cy="437"/>
                <a:chOff x="3477" y="2811"/>
                <a:chExt cx="1094" cy="437"/>
              </a:xfrm>
            </p:grpSpPr>
            <p:sp>
              <p:nvSpPr>
                <p:cNvPr id="9248" name="Rectangle 44"/>
                <p:cNvSpPr>
                  <a:spLocks noChangeArrowheads="1"/>
                </p:cNvSpPr>
                <p:nvPr/>
              </p:nvSpPr>
              <p:spPr bwMode="auto">
                <a:xfrm>
                  <a:off x="3488" y="2816"/>
                  <a:ext cx="1071" cy="42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 </a:t>
                  </a:r>
                </a:p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US" sz="1400" b="1">
                    <a:solidFill>
                      <a:srgbClr val="40458C"/>
                    </a:solidFill>
                    <a:cs typeface="Times New Roman" pitchFamily="16" charset="0"/>
                  </a:endParaRPr>
                </a:p>
              </p:txBody>
            </p:sp>
            <p:sp>
              <p:nvSpPr>
                <p:cNvPr id="9249" name="Rectangle 45"/>
                <p:cNvSpPr>
                  <a:spLocks noChangeArrowheads="1"/>
                </p:cNvSpPr>
                <p:nvPr/>
              </p:nvSpPr>
              <p:spPr bwMode="auto">
                <a:xfrm>
                  <a:off x="3477" y="2811"/>
                  <a:ext cx="1095" cy="4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6" name="Group 46"/>
              <p:cNvGrpSpPr>
                <a:grpSpLocks/>
              </p:cNvGrpSpPr>
              <p:nvPr/>
            </p:nvGrpSpPr>
            <p:grpSpPr bwMode="auto">
              <a:xfrm>
                <a:off x="4572" y="2811"/>
                <a:ext cx="653" cy="437"/>
                <a:chOff x="4572" y="2811"/>
                <a:chExt cx="653" cy="437"/>
              </a:xfrm>
            </p:grpSpPr>
            <p:sp>
              <p:nvSpPr>
                <p:cNvPr id="9246" name="Rectangle 47"/>
                <p:cNvSpPr>
                  <a:spLocks noChangeArrowheads="1"/>
                </p:cNvSpPr>
                <p:nvPr/>
              </p:nvSpPr>
              <p:spPr bwMode="auto">
                <a:xfrm>
                  <a:off x="4584" y="2816"/>
                  <a:ext cx="630" cy="427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9247" name="Rectangle 48"/>
                <p:cNvSpPr>
                  <a:spLocks noChangeArrowheads="1"/>
                </p:cNvSpPr>
                <p:nvPr/>
              </p:nvSpPr>
              <p:spPr bwMode="auto">
                <a:xfrm>
                  <a:off x="4572" y="2811"/>
                  <a:ext cx="654" cy="438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7" name="Group 49"/>
              <p:cNvGrpSpPr>
                <a:grpSpLocks/>
              </p:cNvGrpSpPr>
              <p:nvPr/>
            </p:nvGrpSpPr>
            <p:grpSpPr bwMode="auto">
              <a:xfrm>
                <a:off x="532" y="3259"/>
                <a:ext cx="2944" cy="736"/>
                <a:chOff x="532" y="3259"/>
                <a:chExt cx="2944" cy="736"/>
              </a:xfrm>
            </p:grpSpPr>
            <p:sp>
              <p:nvSpPr>
                <p:cNvPr id="9244" name="Rectangle 50"/>
                <p:cNvSpPr>
                  <a:spLocks noChangeArrowheads="1"/>
                </p:cNvSpPr>
                <p:nvPr/>
              </p:nvSpPr>
              <p:spPr bwMode="auto">
                <a:xfrm>
                  <a:off x="543" y="3264"/>
                  <a:ext cx="2921" cy="72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Tendency for difficult problems to be pushed to the future so that the initial promise of the first increment is not met by subsequent products</a:t>
                  </a:r>
                </a:p>
              </p:txBody>
            </p:sp>
            <p:sp>
              <p:nvSpPr>
                <p:cNvPr id="9245" name="Rectangle 51"/>
                <p:cNvSpPr>
                  <a:spLocks noChangeArrowheads="1"/>
                </p:cNvSpPr>
                <p:nvPr/>
              </p:nvSpPr>
              <p:spPr bwMode="auto">
                <a:xfrm>
                  <a:off x="532" y="3259"/>
                  <a:ext cx="2945" cy="737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8" name="Group 52"/>
              <p:cNvGrpSpPr>
                <a:grpSpLocks/>
              </p:cNvGrpSpPr>
              <p:nvPr/>
            </p:nvGrpSpPr>
            <p:grpSpPr bwMode="auto">
              <a:xfrm>
                <a:off x="3477" y="3259"/>
                <a:ext cx="1094" cy="736"/>
                <a:chOff x="3477" y="3259"/>
                <a:chExt cx="1094" cy="736"/>
              </a:xfrm>
            </p:grpSpPr>
            <p:sp>
              <p:nvSpPr>
                <p:cNvPr id="9242" name="Rectangle 53"/>
                <p:cNvSpPr>
                  <a:spLocks noChangeArrowheads="1"/>
                </p:cNvSpPr>
                <p:nvPr/>
              </p:nvSpPr>
              <p:spPr bwMode="auto">
                <a:xfrm>
                  <a:off x="3488" y="3264"/>
                  <a:ext cx="1071" cy="72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 </a:t>
                  </a:r>
                </a:p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US" sz="1400" b="1">
                    <a:solidFill>
                      <a:srgbClr val="40458C"/>
                    </a:solidFill>
                    <a:cs typeface="Times New Roman" pitchFamily="16" charset="0"/>
                  </a:endParaRPr>
                </a:p>
              </p:txBody>
            </p:sp>
            <p:sp>
              <p:nvSpPr>
                <p:cNvPr id="9243" name="Rectangle 54"/>
                <p:cNvSpPr>
                  <a:spLocks noChangeArrowheads="1"/>
                </p:cNvSpPr>
                <p:nvPr/>
              </p:nvSpPr>
              <p:spPr bwMode="auto">
                <a:xfrm>
                  <a:off x="3477" y="3259"/>
                  <a:ext cx="1095" cy="737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39" name="Group 55"/>
              <p:cNvGrpSpPr>
                <a:grpSpLocks/>
              </p:cNvGrpSpPr>
              <p:nvPr/>
            </p:nvGrpSpPr>
            <p:grpSpPr bwMode="auto">
              <a:xfrm>
                <a:off x="4572" y="3259"/>
                <a:ext cx="653" cy="736"/>
                <a:chOff x="4572" y="3259"/>
                <a:chExt cx="653" cy="736"/>
              </a:xfrm>
            </p:grpSpPr>
            <p:sp>
              <p:nvSpPr>
                <p:cNvPr id="9240" name="Rectangle 56"/>
                <p:cNvSpPr>
                  <a:spLocks noChangeArrowheads="1"/>
                </p:cNvSpPr>
                <p:nvPr/>
              </p:nvSpPr>
              <p:spPr bwMode="auto">
                <a:xfrm>
                  <a:off x="4584" y="3264"/>
                  <a:ext cx="630" cy="726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90000" tIns="46800" rIns="90000" bIns="46800" anchor="b"/>
                <a:lstStyle/>
                <a:p>
                  <a:pPr algn="ctr"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 sz="1400" b="1">
                      <a:solidFill>
                        <a:srgbClr val="40458C"/>
                      </a:solidFill>
                      <a:cs typeface="Times New Roman" pitchFamily="16" charset="0"/>
                    </a:rPr>
                    <a:t>X</a:t>
                  </a:r>
                </a:p>
              </p:txBody>
            </p:sp>
            <p:sp>
              <p:nvSpPr>
                <p:cNvPr id="9241" name="Rectangle 57"/>
                <p:cNvSpPr>
                  <a:spLocks noChangeArrowheads="1"/>
                </p:cNvSpPr>
                <p:nvPr/>
              </p:nvSpPr>
              <p:spPr bwMode="auto">
                <a:xfrm>
                  <a:off x="4572" y="3259"/>
                  <a:ext cx="654" cy="737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221" name="Rectangle 58"/>
            <p:cNvSpPr>
              <a:spLocks noChangeArrowheads="1"/>
            </p:cNvSpPr>
            <p:nvPr/>
          </p:nvSpPr>
          <p:spPr bwMode="auto">
            <a:xfrm>
              <a:off x="528" y="816"/>
              <a:ext cx="4704" cy="3182"/>
            </a:xfrm>
            <a:prstGeom prst="rect">
              <a:avLst/>
            </a:prstGeom>
            <a:noFill/>
            <a:ln w="6480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294</Words>
  <Application>Microsoft Office PowerPoint</Application>
  <PresentationFormat>On-screen Show (4:3)</PresentationFormat>
  <Paragraphs>86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1_Office Theme</vt:lpstr>
      <vt:lpstr>ICS4 – Project Management</vt:lpstr>
      <vt:lpstr>Software Development Models</vt:lpstr>
      <vt:lpstr>PowerPoint Presentation</vt:lpstr>
      <vt:lpstr>Software Development Models</vt:lpstr>
      <vt:lpstr>Software Development Models</vt:lpstr>
      <vt:lpstr>Software Development Models</vt:lpstr>
      <vt:lpstr>Software Development Models</vt:lpstr>
      <vt:lpstr>Software Development Models</vt:lpstr>
      <vt:lpstr>Software Development Models</vt:lpstr>
      <vt:lpstr>Software Development Models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Reid, Greg</dc:creator>
  <cp:lastModifiedBy>Windows User</cp:lastModifiedBy>
  <cp:revision>14</cp:revision>
  <cp:lastPrinted>1601-01-01T00:00:00Z</cp:lastPrinted>
  <dcterms:created xsi:type="dcterms:W3CDTF">1601-01-01T00:00:00Z</dcterms:created>
  <dcterms:modified xsi:type="dcterms:W3CDTF">2017-03-23T03:53:09Z</dcterms:modified>
</cp:coreProperties>
</file>