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390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12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026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64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3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78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01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19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55588"/>
            <a:ext cx="1998663" cy="6143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5588"/>
            <a:ext cx="5848350" cy="6143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3971-78DF-4AE4-95CE-0407B5A26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9F2C-6E84-451C-AB17-253DDACE3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9DF13-1B1A-46F7-95B5-E81B7414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499C-A5CC-4C9F-A286-519BB57A2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D1FA-4F5A-4F54-BF3D-E9412CC01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2C1AB-E21E-486D-82B0-3CA72FD8F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A056-8E14-4432-A959-CC546092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FD48-B4BC-4164-8F36-6EE358E5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914E-E71E-4FBF-9B1B-A1FC7995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C96EA-F6B0-450A-80F7-E48CB66DA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9B36-C725-4F80-ABF1-A8BE8C647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1013"/>
            <a:ext cx="77708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93C7-54E5-48C1-8EBD-156128DF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08413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447800"/>
            <a:ext cx="3810000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-381000"/>
            <a:ext cx="9142413" cy="6856413"/>
            <a:chOff x="0" y="-240"/>
            <a:chExt cx="5759" cy="4319"/>
          </a:xfrm>
        </p:grpSpPr>
        <p:grpSp>
          <p:nvGrpSpPr>
            <p:cNvPr id="1029" name="Group 2"/>
            <p:cNvGrpSpPr>
              <a:grpSpLocks/>
            </p:cNvGrpSpPr>
            <p:nvPr/>
          </p:nvGrpSpPr>
          <p:grpSpPr bwMode="auto">
            <a:xfrm>
              <a:off x="0" y="-240"/>
              <a:ext cx="5759" cy="4319"/>
              <a:chOff x="0" y="-240"/>
              <a:chExt cx="5759" cy="4319"/>
            </a:xfrm>
          </p:grpSpPr>
          <p:grpSp>
            <p:nvGrpSpPr>
              <p:cNvPr id="1036" name="Group 3"/>
              <p:cNvGrpSpPr>
                <a:grpSpLocks/>
              </p:cNvGrpSpPr>
              <p:nvPr/>
            </p:nvGrpSpPr>
            <p:grpSpPr bwMode="auto">
              <a:xfrm>
                <a:off x="0" y="-48"/>
                <a:ext cx="5759" cy="4031"/>
                <a:chOff x="0" y="-48"/>
                <a:chExt cx="5759" cy="4031"/>
              </a:xfrm>
            </p:grpSpPr>
            <p:sp>
              <p:nvSpPr>
                <p:cNvPr id="2" name="Line 4"/>
                <p:cNvSpPr>
                  <a:spLocks noChangeShapeType="1"/>
                </p:cNvSpPr>
                <p:nvPr/>
              </p:nvSpPr>
              <p:spPr bwMode="auto">
                <a:xfrm>
                  <a:off x="0" y="-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" name="Line 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" name="Line 8"/>
                <p:cNvSpPr>
                  <a:spLocks noChangeShapeType="1"/>
                </p:cNvSpPr>
                <p:nvPr/>
              </p:nvSpPr>
              <p:spPr bwMode="auto">
                <a:xfrm>
                  <a:off x="0" y="7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2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Line 12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" name="Line 13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8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2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4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6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8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30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21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40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60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7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9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26"/>
              <p:cNvGrpSpPr>
                <a:grpSpLocks/>
              </p:cNvGrpSpPr>
              <p:nvPr/>
            </p:nvGrpSpPr>
            <p:grpSpPr bwMode="auto">
              <a:xfrm>
                <a:off x="192" y="-240"/>
                <a:ext cx="5375" cy="4319"/>
                <a:chOff x="192" y="-240"/>
                <a:chExt cx="5375" cy="4319"/>
              </a:xfrm>
            </p:grpSpPr>
            <p:sp>
              <p:nvSpPr>
                <p:cNvPr id="1051" name="Line 27"/>
                <p:cNvSpPr>
                  <a:spLocks noChangeShapeType="1"/>
                </p:cNvSpPr>
                <p:nvPr/>
              </p:nvSpPr>
              <p:spPr bwMode="auto">
                <a:xfrm>
                  <a:off x="1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3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5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7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96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112" y="-240"/>
              <a:ext cx="3648" cy="96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5568" y="-24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2" name="Group 58"/>
            <p:cNvGrpSpPr>
              <a:grpSpLocks/>
            </p:cNvGrpSpPr>
            <p:nvPr/>
          </p:nvGrpSpPr>
          <p:grpSpPr bwMode="auto">
            <a:xfrm>
              <a:off x="261" y="652"/>
              <a:ext cx="1123" cy="1463"/>
              <a:chOff x="261" y="652"/>
              <a:chExt cx="1123" cy="1463"/>
            </a:xfrm>
          </p:grpSpPr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 flipH="1">
                <a:off x="260" y="713"/>
                <a:ext cx="1126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383" y="654"/>
                <a:ext cx="1" cy="146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5" name="AutoShape 61"/>
              <p:cNvSpPr>
                <a:spLocks noChangeArrowheads="1"/>
              </p:cNvSpPr>
              <p:nvPr/>
            </p:nvSpPr>
            <p:spPr bwMode="auto">
              <a:xfrm flipH="1">
                <a:off x="322" y="652"/>
                <a:ext cx="122" cy="122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5588"/>
            <a:ext cx="7770813" cy="57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6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0813" cy="495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2" name="Rectangle 3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rgbClr val="CFDBF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7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759" cy="4319"/>
                <a:chOff x="0" y="0"/>
                <a:chExt cx="5759" cy="4319"/>
              </a:xfrm>
            </p:grpSpPr>
            <p:sp>
              <p:nvSpPr>
                <p:cNvPr id="2053" name="Line 5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54" name="Line 6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" name="Line 7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" name="Line 8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" name="Line 10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59" name="Line 11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0" name="Line 12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1" name="Line 13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2" name="Line 14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Line 15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4" name="Line 16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5" name="Line 17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6" name="Line 18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" name="Line 19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8" name="Line 20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9" name="Line 21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0" name="Line 22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1" name="Line 23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2" name="Line 24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3" name="Line 25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4" name="Line 26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5" name="Line 2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6" name="Line 2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7" name="Line 29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8" name="Line 30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9" name="Line 3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0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1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2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3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5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6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7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8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9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0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1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2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3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4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5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6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7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8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9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0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1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2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3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1" cy="1488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7" name="Group 57"/>
            <p:cNvGrpSpPr>
              <a:grpSpLocks/>
            </p:cNvGrpSpPr>
            <p:nvPr/>
          </p:nvGrpSpPr>
          <p:grpSpPr bwMode="auto">
            <a:xfrm>
              <a:off x="3" y="559"/>
              <a:ext cx="4191" cy="1795"/>
              <a:chOff x="3" y="559"/>
              <a:chExt cx="4191" cy="1795"/>
            </a:xfrm>
          </p:grpSpPr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>
                <a:off x="506" y="559"/>
                <a:ext cx="1" cy="1796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H="1" flipV="1">
                <a:off x="2" y="1923"/>
                <a:ext cx="3213" cy="3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H="1" flipV="1">
                <a:off x="383" y="937"/>
                <a:ext cx="3813" cy="3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9" name="AutoShape 61"/>
              <p:cNvSpPr>
                <a:spLocks noChangeArrowheads="1"/>
              </p:cNvSpPr>
              <p:nvPr/>
            </p:nvSpPr>
            <p:spPr bwMode="auto">
              <a:xfrm rot="16200000" flipH="1">
                <a:off x="428" y="860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8" name="Group 62"/>
            <p:cNvGrpSpPr>
              <a:grpSpLocks/>
            </p:cNvGrpSpPr>
            <p:nvPr/>
          </p:nvGrpSpPr>
          <p:grpSpPr bwMode="auto">
            <a:xfrm>
              <a:off x="1480" y="1952"/>
              <a:ext cx="3807" cy="1811"/>
              <a:chOff x="1480" y="1952"/>
              <a:chExt cx="3807" cy="1811"/>
            </a:xfrm>
          </p:grpSpPr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>
                <a:off x="1480" y="3442"/>
                <a:ext cx="3808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>
                <a:off x="5172" y="1952"/>
                <a:ext cx="1" cy="181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3" name="AutoShape 65"/>
              <p:cNvSpPr>
                <a:spLocks noChangeArrowheads="1"/>
              </p:cNvSpPr>
              <p:nvPr/>
            </p:nvSpPr>
            <p:spPr bwMode="auto">
              <a:xfrm rot="5400000">
                <a:off x="5098" y="3346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1013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fld id="{AEE3D778-C084-486B-B7F2-C4C66D39E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programming.org/" TargetMode="External"/><Relationship Id="rId5" Type="http://schemas.openxmlformats.org/officeDocument/2006/relationships/hyperlink" Target="http://www.stsc.hill.af.mil/crosstalk/1995/01/Comparis.asp" TargetMode="External"/><Relationship Id="rId4" Type="http://schemas.openxmlformats.org/officeDocument/2006/relationships/hyperlink" Target="http://en.wikipedia.org/wiki/List_of_software_development_philosoph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7510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ICS4 – Project Management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3309938"/>
            <a:ext cx="6400800" cy="1752600"/>
          </a:xfrm>
        </p:spPr>
        <p:txBody>
          <a:bodyPr lIns="90000" tIns="46800" rIns="90000" bIns="46800"/>
          <a:lstStyle/>
          <a:p>
            <a:pPr marL="0"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Development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177641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References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4"/>
              </a:rPr>
              <a:t>http://en.wikipedia.org/wiki/List_of_software_development_philosophies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5"/>
              </a:rPr>
              <a:t>http://www.stsc.hill.af.mil/crosstalk/1995/01/Comparis.asp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6"/>
              </a:rPr>
              <a:t>http://www.extremeprogramming.org/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http://www.xprogramming.com/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Software Development Models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1423988"/>
            <a:ext cx="7772400" cy="4748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b="1">
                <a:solidFill>
                  <a:srgbClr val="000000"/>
                </a:solidFill>
                <a:latin typeface="Tahoma" pitchFamily="32" charset="0"/>
              </a:rPr>
              <a:t>Project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“A temporary endeavor undertaken to create a unique product, service or result” </a:t>
            </a:r>
          </a:p>
          <a:p>
            <a:pPr algn="r"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PMBOK Guide (2004), PMI, p. 5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3200" b="1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b="1">
                <a:solidFill>
                  <a:srgbClr val="000000"/>
                </a:solidFill>
                <a:latin typeface="Tahoma" pitchFamily="32" charset="0"/>
              </a:rPr>
              <a:t>Project Management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“The application of knowledge, skills, tools, and techniques to project activities to meet project requirements”</a:t>
            </a:r>
          </a:p>
          <a:p>
            <a:pPr algn="r"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PMBOK Guide (2004), PMI, p. 16 </a:t>
            </a:r>
          </a:p>
        </p:txBody>
      </p:sp>
    </p:spTree>
    <p:extLst>
      <p:ext uri="{BB962C8B-B14F-4D97-AF65-F5344CB8AC3E}">
        <p14:creationId xmlns:p14="http://schemas.microsoft.com/office/powerpoint/2010/main" val="3624502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1371600" y="2743200"/>
            <a:ext cx="6170613" cy="3427413"/>
            <a:chOff x="864" y="1728"/>
            <a:chExt cx="3887" cy="2159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864" y="1728"/>
            <a:ext cx="3888" cy="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4" imgW="4600000" imgH="2619048" progId="">
                    <p:embed/>
                  </p:oleObj>
                </mc:Choice>
                <mc:Fallback>
                  <p:oleObj r:id="rId4" imgW="4600000" imgH="2619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728"/>
                          <a:ext cx="3888" cy="2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864" y="1728"/>
              <a:ext cx="3888" cy="2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95263" y="177800"/>
            <a:ext cx="8496300" cy="1157288"/>
            <a:chOff x="123" y="112"/>
            <a:chExt cx="5352" cy="729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3" y="112"/>
              <a:ext cx="5353" cy="7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23" y="112"/>
              <a:ext cx="5353" cy="7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40458C"/>
                </a:solidFill>
                <a:latin typeface="Tahoma" pitchFamily="32" charset="0"/>
              </a:rPr>
              <a:t>Scope, time, cost – may be fixed or variable</a:t>
            </a:r>
          </a:p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40458C"/>
                </a:solidFill>
                <a:latin typeface="Tahoma" pitchFamily="32" charset="0"/>
              </a:rPr>
              <a:t>All relate to product and project quality</a:t>
            </a:r>
          </a:p>
        </p:txBody>
      </p:sp>
    </p:spTree>
    <p:extLst>
      <p:ext uri="{BB962C8B-B14F-4D97-AF65-F5344CB8AC3E}">
        <p14:creationId xmlns:p14="http://schemas.microsoft.com/office/powerpoint/2010/main" val="1869488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9530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SDLC – Software Design Lifecycle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There are numerous software development models used in industry and many are variations on two core models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284163" eaLnBrk="1" hangingPunct="1"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Traditional Waterfall Model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284163" eaLnBrk="1" hangingPunct="1"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Iterative Model – Extreme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6096000" y="5791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Maintenance</a:t>
            </a:r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4724400" y="48006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Test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 rot="5400000">
            <a:off x="6364288" y="50688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3429000" y="3886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Implement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 rot="5400000">
            <a:off x="5068888" y="41544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2057400" y="29718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Design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rot="5400000">
            <a:off x="3697288" y="32400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513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103505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Traditional Waterfall Model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685800" y="20574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Requirements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 rot="5400000">
            <a:off x="2325688" y="23256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876800" y="2057400"/>
            <a:ext cx="37338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40458C"/>
              </a:buClr>
              <a:buFont typeface="Tahoma" pitchFamily="32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 Each step is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sequential</a:t>
            </a: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. </a:t>
            </a:r>
          </a:p>
          <a:p>
            <a:pPr>
              <a:buClr>
                <a:srgbClr val="40458C"/>
              </a:buClr>
              <a:buFont typeface="Tahoma" pitchFamily="32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Ideally </a:t>
            </a: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process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never steps backwards.</a:t>
            </a:r>
            <a:endParaRPr lang="en-US" dirty="0">
              <a:solidFill>
                <a:srgbClr val="40458C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35052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Extreme Programming </a:t>
            </a:r>
            <a:br>
              <a:rPr lang="en-US" smtClean="0"/>
            </a:br>
            <a:r>
              <a:rPr lang="en-US" smtClean="0"/>
              <a:t>(Iterative, Spiral or Agile)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Characterized by a series of product prototyping and customer validation before continued development.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Anticipates the changing requirements of the customer.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Form of risk management to ensure product does not get off track.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Increased development cost?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772400" cy="35052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Extreme Programming </a:t>
            </a:r>
            <a:br>
              <a:rPr lang="en-US" smtClean="0"/>
            </a:br>
            <a:endParaRPr lang="en-US" smtClean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752600"/>
            <a:ext cx="6096000" cy="470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762000" y="1295400"/>
            <a:ext cx="7237413" cy="5065713"/>
            <a:chOff x="480" y="816"/>
            <a:chExt cx="4559" cy="3191"/>
          </a:xfrm>
        </p:grpSpPr>
        <p:grpSp>
          <p:nvGrpSpPr>
            <p:cNvPr id="8196" name="Group 3"/>
            <p:cNvGrpSpPr>
              <a:grpSpLocks/>
            </p:cNvGrpSpPr>
            <p:nvPr/>
          </p:nvGrpSpPr>
          <p:grpSpPr bwMode="auto">
            <a:xfrm>
              <a:off x="484" y="818"/>
              <a:ext cx="4550" cy="3187"/>
              <a:chOff x="484" y="818"/>
              <a:chExt cx="4550" cy="3187"/>
            </a:xfrm>
          </p:grpSpPr>
          <p:grpSp>
            <p:nvGrpSpPr>
              <p:cNvPr id="8198" name="Group 4"/>
              <p:cNvGrpSpPr>
                <a:grpSpLocks/>
              </p:cNvGrpSpPr>
              <p:nvPr/>
            </p:nvGrpSpPr>
            <p:grpSpPr bwMode="auto">
              <a:xfrm>
                <a:off x="484" y="818"/>
                <a:ext cx="2854" cy="425"/>
                <a:chOff x="484" y="818"/>
                <a:chExt cx="2854" cy="425"/>
              </a:xfrm>
            </p:grpSpPr>
            <p:sp>
              <p:nvSpPr>
                <p:cNvPr id="8268" name="Rectangle 5"/>
                <p:cNvSpPr>
                  <a:spLocks noChangeArrowheads="1"/>
                </p:cNvSpPr>
                <p:nvPr/>
              </p:nvSpPr>
              <p:spPr bwMode="auto">
                <a:xfrm>
                  <a:off x="495" y="822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STRENGTHS</a:t>
                  </a:r>
                </a:p>
              </p:txBody>
            </p:sp>
            <p:sp>
              <p:nvSpPr>
                <p:cNvPr id="8269" name="Rectangle 6"/>
                <p:cNvSpPr>
                  <a:spLocks noChangeArrowheads="1"/>
                </p:cNvSpPr>
                <p:nvPr/>
              </p:nvSpPr>
              <p:spPr bwMode="auto">
                <a:xfrm>
                  <a:off x="484" y="818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99" name="Group 7"/>
              <p:cNvGrpSpPr>
                <a:grpSpLocks/>
              </p:cNvGrpSpPr>
              <p:nvPr/>
            </p:nvGrpSpPr>
            <p:grpSpPr bwMode="auto">
              <a:xfrm>
                <a:off x="3339" y="818"/>
                <a:ext cx="1061" cy="425"/>
                <a:chOff x="3339" y="818"/>
                <a:chExt cx="1061" cy="425"/>
              </a:xfrm>
            </p:grpSpPr>
            <p:sp>
              <p:nvSpPr>
                <p:cNvPr id="8266" name="Rectangle 8"/>
                <p:cNvSpPr>
                  <a:spLocks noChangeArrowheads="1"/>
                </p:cNvSpPr>
                <p:nvPr/>
              </p:nvSpPr>
              <p:spPr bwMode="auto">
                <a:xfrm>
                  <a:off x="3350" y="822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Waterfall</a:t>
                  </a:r>
                </a:p>
              </p:txBody>
            </p:sp>
            <p:sp>
              <p:nvSpPr>
                <p:cNvPr id="8267" name="Rectangle 9"/>
                <p:cNvSpPr>
                  <a:spLocks noChangeArrowheads="1"/>
                </p:cNvSpPr>
                <p:nvPr/>
              </p:nvSpPr>
              <p:spPr bwMode="auto">
                <a:xfrm>
                  <a:off x="3339" y="818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0" name="Group 10"/>
              <p:cNvGrpSpPr>
                <a:grpSpLocks/>
              </p:cNvGrpSpPr>
              <p:nvPr/>
            </p:nvGrpSpPr>
            <p:grpSpPr bwMode="auto">
              <a:xfrm>
                <a:off x="4401" y="818"/>
                <a:ext cx="634" cy="425"/>
                <a:chOff x="4401" y="818"/>
                <a:chExt cx="634" cy="425"/>
              </a:xfrm>
            </p:grpSpPr>
            <p:sp>
              <p:nvSpPr>
                <p:cNvPr id="8264" name="Rectangle 11"/>
                <p:cNvSpPr>
                  <a:spLocks noChangeArrowheads="1"/>
                </p:cNvSpPr>
                <p:nvPr/>
              </p:nvSpPr>
              <p:spPr bwMode="auto">
                <a:xfrm>
                  <a:off x="4412" y="822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Extreme</a:t>
                  </a:r>
                </a:p>
              </p:txBody>
            </p:sp>
            <p:sp>
              <p:nvSpPr>
                <p:cNvPr id="8265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1" y="818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1" name="Group 13"/>
              <p:cNvGrpSpPr>
                <a:grpSpLocks/>
              </p:cNvGrpSpPr>
              <p:nvPr/>
            </p:nvGrpSpPr>
            <p:grpSpPr bwMode="auto">
              <a:xfrm>
                <a:off x="484" y="1254"/>
                <a:ext cx="2854" cy="425"/>
                <a:chOff x="484" y="1254"/>
                <a:chExt cx="2854" cy="425"/>
              </a:xfrm>
            </p:grpSpPr>
            <p:sp>
              <p:nvSpPr>
                <p:cNvPr id="8262" name="Rectangle 14"/>
                <p:cNvSpPr>
                  <a:spLocks noChangeArrowheads="1"/>
                </p:cNvSpPr>
                <p:nvPr/>
              </p:nvSpPr>
              <p:spPr bwMode="auto">
                <a:xfrm>
                  <a:off x="495" y="1259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Allows for work force specialization</a:t>
                  </a:r>
                </a:p>
              </p:txBody>
            </p:sp>
            <p:sp>
              <p:nvSpPr>
                <p:cNvPr id="8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484" y="1254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2" name="Group 16"/>
              <p:cNvGrpSpPr>
                <a:grpSpLocks/>
              </p:cNvGrpSpPr>
              <p:nvPr/>
            </p:nvGrpSpPr>
            <p:grpSpPr bwMode="auto">
              <a:xfrm>
                <a:off x="3339" y="1254"/>
                <a:ext cx="1061" cy="425"/>
                <a:chOff x="3339" y="1254"/>
                <a:chExt cx="1061" cy="425"/>
              </a:xfrm>
            </p:grpSpPr>
            <p:sp>
              <p:nvSpPr>
                <p:cNvPr id="8260" name="Rectangle 17"/>
                <p:cNvSpPr>
                  <a:spLocks noChangeArrowheads="1"/>
                </p:cNvSpPr>
                <p:nvPr/>
              </p:nvSpPr>
              <p:spPr bwMode="auto">
                <a:xfrm>
                  <a:off x="3350" y="1259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61" name="Rectangle 18"/>
                <p:cNvSpPr>
                  <a:spLocks noChangeArrowheads="1"/>
                </p:cNvSpPr>
                <p:nvPr/>
              </p:nvSpPr>
              <p:spPr bwMode="auto">
                <a:xfrm>
                  <a:off x="3339" y="1254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3" name="Group 19"/>
              <p:cNvGrpSpPr>
                <a:grpSpLocks/>
              </p:cNvGrpSpPr>
              <p:nvPr/>
            </p:nvGrpSpPr>
            <p:grpSpPr bwMode="auto">
              <a:xfrm>
                <a:off x="4401" y="1254"/>
                <a:ext cx="634" cy="425"/>
                <a:chOff x="4401" y="1254"/>
                <a:chExt cx="634" cy="425"/>
              </a:xfrm>
            </p:grpSpPr>
            <p:sp>
              <p:nvSpPr>
                <p:cNvPr id="8258" name="Rectangle 20"/>
                <p:cNvSpPr>
                  <a:spLocks noChangeArrowheads="1"/>
                </p:cNvSpPr>
                <p:nvPr/>
              </p:nvSpPr>
              <p:spPr bwMode="auto">
                <a:xfrm>
                  <a:off x="4412" y="1259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59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1" y="1254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4" name="Group 22"/>
              <p:cNvGrpSpPr>
                <a:grpSpLocks/>
              </p:cNvGrpSpPr>
              <p:nvPr/>
            </p:nvGrpSpPr>
            <p:grpSpPr bwMode="auto">
              <a:xfrm>
                <a:off x="484" y="1690"/>
                <a:ext cx="2854" cy="425"/>
                <a:chOff x="484" y="1690"/>
                <a:chExt cx="2854" cy="425"/>
              </a:xfrm>
            </p:grpSpPr>
            <p:sp>
              <p:nvSpPr>
                <p:cNvPr id="8256" name="Rectangle 23"/>
                <p:cNvSpPr>
                  <a:spLocks noChangeArrowheads="1"/>
                </p:cNvSpPr>
                <p:nvPr/>
              </p:nvSpPr>
              <p:spPr bwMode="auto">
                <a:xfrm>
                  <a:off x="495" y="1695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Orderliness appeals to management</a:t>
                  </a:r>
                </a:p>
              </p:txBody>
            </p:sp>
            <p:sp>
              <p:nvSpPr>
                <p:cNvPr id="8257" name="Rectangle 24"/>
                <p:cNvSpPr>
                  <a:spLocks noChangeArrowheads="1"/>
                </p:cNvSpPr>
                <p:nvPr/>
              </p:nvSpPr>
              <p:spPr bwMode="auto">
                <a:xfrm>
                  <a:off x="484" y="1690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5" name="Group 25"/>
              <p:cNvGrpSpPr>
                <a:grpSpLocks/>
              </p:cNvGrpSpPr>
              <p:nvPr/>
            </p:nvGrpSpPr>
            <p:grpSpPr bwMode="auto">
              <a:xfrm>
                <a:off x="3339" y="1690"/>
                <a:ext cx="1061" cy="425"/>
                <a:chOff x="3339" y="1690"/>
                <a:chExt cx="1061" cy="425"/>
              </a:xfrm>
            </p:grpSpPr>
            <p:sp>
              <p:nvSpPr>
                <p:cNvPr id="825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0" y="1695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55" name="Rectangle 27"/>
                <p:cNvSpPr>
                  <a:spLocks noChangeArrowheads="1"/>
                </p:cNvSpPr>
                <p:nvPr/>
              </p:nvSpPr>
              <p:spPr bwMode="auto">
                <a:xfrm>
                  <a:off x="3339" y="1690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6" name="Group 28"/>
              <p:cNvGrpSpPr>
                <a:grpSpLocks/>
              </p:cNvGrpSpPr>
              <p:nvPr/>
            </p:nvGrpSpPr>
            <p:grpSpPr bwMode="auto">
              <a:xfrm>
                <a:off x="4401" y="1690"/>
                <a:ext cx="634" cy="425"/>
                <a:chOff x="4401" y="1690"/>
                <a:chExt cx="634" cy="425"/>
              </a:xfrm>
            </p:grpSpPr>
            <p:sp>
              <p:nvSpPr>
                <p:cNvPr id="8252" name="Rectangle 29"/>
                <p:cNvSpPr>
                  <a:spLocks noChangeArrowheads="1"/>
                </p:cNvSpPr>
                <p:nvPr/>
              </p:nvSpPr>
              <p:spPr bwMode="auto">
                <a:xfrm>
                  <a:off x="4412" y="1695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?</a:t>
                  </a:r>
                </a:p>
              </p:txBody>
            </p:sp>
            <p:sp>
              <p:nvSpPr>
                <p:cNvPr id="8253" name="Rectangle 30"/>
                <p:cNvSpPr>
                  <a:spLocks noChangeArrowheads="1"/>
                </p:cNvSpPr>
                <p:nvPr/>
              </p:nvSpPr>
              <p:spPr bwMode="auto">
                <a:xfrm>
                  <a:off x="4401" y="1690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7" name="Group 31"/>
              <p:cNvGrpSpPr>
                <a:grpSpLocks/>
              </p:cNvGrpSpPr>
              <p:nvPr/>
            </p:nvGrpSpPr>
            <p:grpSpPr bwMode="auto">
              <a:xfrm>
                <a:off x="484" y="2126"/>
                <a:ext cx="2854" cy="328"/>
                <a:chOff x="484" y="2126"/>
                <a:chExt cx="2854" cy="328"/>
              </a:xfrm>
            </p:grpSpPr>
            <p:sp>
              <p:nvSpPr>
                <p:cNvPr id="8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95" y="2131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Can be reported about</a:t>
                  </a:r>
                </a:p>
              </p:txBody>
            </p:sp>
            <p:sp>
              <p:nvSpPr>
                <p:cNvPr id="8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484" y="2126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8" name="Group 34"/>
              <p:cNvGrpSpPr>
                <a:grpSpLocks/>
              </p:cNvGrpSpPr>
              <p:nvPr/>
            </p:nvGrpSpPr>
            <p:grpSpPr bwMode="auto">
              <a:xfrm>
                <a:off x="3339" y="2126"/>
                <a:ext cx="1061" cy="328"/>
                <a:chOff x="3339" y="2126"/>
                <a:chExt cx="1061" cy="328"/>
              </a:xfrm>
            </p:grpSpPr>
            <p:sp>
              <p:nvSpPr>
                <p:cNvPr id="8248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0" y="2131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9" name="Rectangle 36"/>
                <p:cNvSpPr>
                  <a:spLocks noChangeArrowheads="1"/>
                </p:cNvSpPr>
                <p:nvPr/>
              </p:nvSpPr>
              <p:spPr bwMode="auto">
                <a:xfrm>
                  <a:off x="3339" y="2126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9" name="Group 37"/>
              <p:cNvGrpSpPr>
                <a:grpSpLocks/>
              </p:cNvGrpSpPr>
              <p:nvPr/>
            </p:nvGrpSpPr>
            <p:grpSpPr bwMode="auto">
              <a:xfrm>
                <a:off x="4401" y="2126"/>
                <a:ext cx="634" cy="328"/>
                <a:chOff x="4401" y="2126"/>
                <a:chExt cx="634" cy="328"/>
              </a:xfrm>
            </p:grpSpPr>
            <p:sp>
              <p:nvSpPr>
                <p:cNvPr id="8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2" y="2131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1" y="2126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0" name="Group 40"/>
              <p:cNvGrpSpPr>
                <a:grpSpLocks/>
              </p:cNvGrpSpPr>
              <p:nvPr/>
            </p:nvGrpSpPr>
            <p:grpSpPr bwMode="auto">
              <a:xfrm>
                <a:off x="484" y="2465"/>
                <a:ext cx="2854" cy="328"/>
                <a:chOff x="484" y="2465"/>
                <a:chExt cx="2854" cy="328"/>
              </a:xfrm>
            </p:grpSpPr>
            <p:sp>
              <p:nvSpPr>
                <p:cNvPr id="82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95" y="2470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Facilitates allocation of resources</a:t>
                  </a:r>
                </a:p>
              </p:txBody>
            </p:sp>
            <p:sp>
              <p:nvSpPr>
                <p:cNvPr id="8245" name="Rectangle 42"/>
                <p:cNvSpPr>
                  <a:spLocks noChangeArrowheads="1"/>
                </p:cNvSpPr>
                <p:nvPr/>
              </p:nvSpPr>
              <p:spPr bwMode="auto">
                <a:xfrm>
                  <a:off x="484" y="2465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1" name="Group 43"/>
              <p:cNvGrpSpPr>
                <a:grpSpLocks/>
              </p:cNvGrpSpPr>
              <p:nvPr/>
            </p:nvGrpSpPr>
            <p:grpSpPr bwMode="auto">
              <a:xfrm>
                <a:off x="3339" y="2465"/>
                <a:ext cx="1061" cy="328"/>
                <a:chOff x="3339" y="2465"/>
                <a:chExt cx="1061" cy="328"/>
              </a:xfrm>
            </p:grpSpPr>
            <p:sp>
              <p:nvSpPr>
                <p:cNvPr id="82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350" y="2470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3" name="Rectangle 45"/>
                <p:cNvSpPr>
                  <a:spLocks noChangeArrowheads="1"/>
                </p:cNvSpPr>
                <p:nvPr/>
              </p:nvSpPr>
              <p:spPr bwMode="auto">
                <a:xfrm>
                  <a:off x="3339" y="2465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2" name="Group 46"/>
              <p:cNvGrpSpPr>
                <a:grpSpLocks/>
              </p:cNvGrpSpPr>
              <p:nvPr/>
            </p:nvGrpSpPr>
            <p:grpSpPr bwMode="auto">
              <a:xfrm>
                <a:off x="4401" y="2465"/>
                <a:ext cx="634" cy="328"/>
                <a:chOff x="4401" y="2465"/>
                <a:chExt cx="634" cy="328"/>
              </a:xfrm>
            </p:grpSpPr>
            <p:sp>
              <p:nvSpPr>
                <p:cNvPr id="8240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2" y="2470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?</a:t>
                  </a:r>
                </a:p>
              </p:txBody>
            </p:sp>
            <p:sp>
              <p:nvSpPr>
                <p:cNvPr id="82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401" y="2465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3" name="Group 49"/>
              <p:cNvGrpSpPr>
                <a:grpSpLocks/>
              </p:cNvGrpSpPr>
              <p:nvPr/>
            </p:nvGrpSpPr>
            <p:grpSpPr bwMode="auto">
              <a:xfrm>
                <a:off x="484" y="2804"/>
                <a:ext cx="2854" cy="328"/>
                <a:chOff x="484" y="2804"/>
                <a:chExt cx="2854" cy="328"/>
              </a:xfrm>
            </p:grpSpPr>
            <p:sp>
              <p:nvSpPr>
                <p:cNvPr id="8238" name="Rectangle 50"/>
                <p:cNvSpPr>
                  <a:spLocks noChangeArrowheads="1"/>
                </p:cNvSpPr>
                <p:nvPr/>
              </p:nvSpPr>
              <p:spPr bwMode="auto">
                <a:xfrm>
                  <a:off x="495" y="2809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Early functionality</a:t>
                  </a:r>
                </a:p>
              </p:txBody>
            </p:sp>
            <p:sp>
              <p:nvSpPr>
                <p:cNvPr id="8239" name="Rectangle 51"/>
                <p:cNvSpPr>
                  <a:spLocks noChangeArrowheads="1"/>
                </p:cNvSpPr>
                <p:nvPr/>
              </p:nvSpPr>
              <p:spPr bwMode="auto">
                <a:xfrm>
                  <a:off x="484" y="2804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4" name="Group 52"/>
              <p:cNvGrpSpPr>
                <a:grpSpLocks/>
              </p:cNvGrpSpPr>
              <p:nvPr/>
            </p:nvGrpSpPr>
            <p:grpSpPr bwMode="auto">
              <a:xfrm>
                <a:off x="3339" y="2804"/>
                <a:ext cx="1061" cy="328"/>
                <a:chOff x="3339" y="2804"/>
                <a:chExt cx="1061" cy="328"/>
              </a:xfrm>
            </p:grpSpPr>
            <p:sp>
              <p:nvSpPr>
                <p:cNvPr id="8236" name="Rectangle 53"/>
                <p:cNvSpPr>
                  <a:spLocks noChangeArrowheads="1"/>
                </p:cNvSpPr>
                <p:nvPr/>
              </p:nvSpPr>
              <p:spPr bwMode="auto">
                <a:xfrm>
                  <a:off x="3350" y="2809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37" name="Rectangle 54"/>
                <p:cNvSpPr>
                  <a:spLocks noChangeArrowheads="1"/>
                </p:cNvSpPr>
                <p:nvPr/>
              </p:nvSpPr>
              <p:spPr bwMode="auto">
                <a:xfrm>
                  <a:off x="3339" y="2804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5" name="Group 55"/>
              <p:cNvGrpSpPr>
                <a:grpSpLocks/>
              </p:cNvGrpSpPr>
              <p:nvPr/>
            </p:nvGrpSpPr>
            <p:grpSpPr bwMode="auto">
              <a:xfrm>
                <a:off x="4401" y="2804"/>
                <a:ext cx="634" cy="328"/>
                <a:chOff x="4401" y="2804"/>
                <a:chExt cx="634" cy="328"/>
              </a:xfrm>
            </p:grpSpPr>
            <p:sp>
              <p:nvSpPr>
                <p:cNvPr id="8234" name="Rectangle 56"/>
                <p:cNvSpPr>
                  <a:spLocks noChangeArrowheads="1"/>
                </p:cNvSpPr>
                <p:nvPr/>
              </p:nvSpPr>
              <p:spPr bwMode="auto">
                <a:xfrm>
                  <a:off x="4412" y="2809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35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1" y="2804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6" name="Group 58"/>
              <p:cNvGrpSpPr>
                <a:grpSpLocks/>
              </p:cNvGrpSpPr>
              <p:nvPr/>
            </p:nvGrpSpPr>
            <p:grpSpPr bwMode="auto">
              <a:xfrm>
                <a:off x="484" y="3144"/>
                <a:ext cx="2854" cy="425"/>
                <a:chOff x="484" y="3144"/>
                <a:chExt cx="2854" cy="425"/>
              </a:xfrm>
            </p:grpSpPr>
            <p:sp>
              <p:nvSpPr>
                <p:cNvPr id="82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95" y="3149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Does not require a complete set of requirements at the onset</a:t>
                  </a:r>
                </a:p>
              </p:txBody>
            </p:sp>
            <p:sp>
              <p:nvSpPr>
                <p:cNvPr id="82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84" y="3144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7" name="Group 61"/>
              <p:cNvGrpSpPr>
                <a:grpSpLocks/>
              </p:cNvGrpSpPr>
              <p:nvPr/>
            </p:nvGrpSpPr>
            <p:grpSpPr bwMode="auto">
              <a:xfrm>
                <a:off x="3339" y="3144"/>
                <a:ext cx="1061" cy="425"/>
                <a:chOff x="3339" y="3144"/>
                <a:chExt cx="1061" cy="425"/>
              </a:xfrm>
            </p:grpSpPr>
            <p:sp>
              <p:nvSpPr>
                <p:cNvPr id="8230" name="Rectangle 62"/>
                <p:cNvSpPr>
                  <a:spLocks noChangeArrowheads="1"/>
                </p:cNvSpPr>
                <p:nvPr/>
              </p:nvSpPr>
              <p:spPr bwMode="auto">
                <a:xfrm>
                  <a:off x="3350" y="3149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31" name="Rectangle 63"/>
                <p:cNvSpPr>
                  <a:spLocks noChangeArrowheads="1"/>
                </p:cNvSpPr>
                <p:nvPr/>
              </p:nvSpPr>
              <p:spPr bwMode="auto">
                <a:xfrm>
                  <a:off x="3339" y="3144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8" name="Group 64"/>
              <p:cNvGrpSpPr>
                <a:grpSpLocks/>
              </p:cNvGrpSpPr>
              <p:nvPr/>
            </p:nvGrpSpPr>
            <p:grpSpPr bwMode="auto">
              <a:xfrm>
                <a:off x="4401" y="3144"/>
                <a:ext cx="634" cy="425"/>
                <a:chOff x="4401" y="3144"/>
                <a:chExt cx="634" cy="425"/>
              </a:xfrm>
            </p:grpSpPr>
            <p:sp>
              <p:nvSpPr>
                <p:cNvPr id="8228" name="Rectangle 65"/>
                <p:cNvSpPr>
                  <a:spLocks noChangeArrowheads="1"/>
                </p:cNvSpPr>
                <p:nvPr/>
              </p:nvSpPr>
              <p:spPr bwMode="auto">
                <a:xfrm>
                  <a:off x="4412" y="3149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29" name="Rectangle 66"/>
                <p:cNvSpPr>
                  <a:spLocks noChangeArrowheads="1"/>
                </p:cNvSpPr>
                <p:nvPr/>
              </p:nvSpPr>
              <p:spPr bwMode="auto">
                <a:xfrm>
                  <a:off x="4401" y="3144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9" name="Group 67"/>
              <p:cNvGrpSpPr>
                <a:grpSpLocks/>
              </p:cNvGrpSpPr>
              <p:nvPr/>
            </p:nvGrpSpPr>
            <p:grpSpPr bwMode="auto">
              <a:xfrm>
                <a:off x="484" y="3580"/>
                <a:ext cx="2854" cy="425"/>
                <a:chOff x="484" y="3580"/>
                <a:chExt cx="2854" cy="425"/>
              </a:xfrm>
            </p:grpSpPr>
            <p:sp>
              <p:nvSpPr>
                <p:cNvPr id="82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5" y="3585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Control costs and risk through prototyping</a:t>
                  </a:r>
                </a:p>
              </p:txBody>
            </p:sp>
            <p:sp>
              <p:nvSpPr>
                <p:cNvPr id="82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84" y="3580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0" name="Group 70"/>
              <p:cNvGrpSpPr>
                <a:grpSpLocks/>
              </p:cNvGrpSpPr>
              <p:nvPr/>
            </p:nvGrpSpPr>
            <p:grpSpPr bwMode="auto">
              <a:xfrm>
                <a:off x="3339" y="3580"/>
                <a:ext cx="1061" cy="425"/>
                <a:chOff x="3339" y="3580"/>
                <a:chExt cx="1061" cy="425"/>
              </a:xfrm>
            </p:grpSpPr>
            <p:sp>
              <p:nvSpPr>
                <p:cNvPr id="8224" name="Rectangle 71"/>
                <p:cNvSpPr>
                  <a:spLocks noChangeArrowheads="1"/>
                </p:cNvSpPr>
                <p:nvPr/>
              </p:nvSpPr>
              <p:spPr bwMode="auto">
                <a:xfrm>
                  <a:off x="3350" y="3585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25" name="Rectangle 72"/>
                <p:cNvSpPr>
                  <a:spLocks noChangeArrowheads="1"/>
                </p:cNvSpPr>
                <p:nvPr/>
              </p:nvSpPr>
              <p:spPr bwMode="auto">
                <a:xfrm>
                  <a:off x="3339" y="3580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1" name="Group 73"/>
              <p:cNvGrpSpPr>
                <a:grpSpLocks/>
              </p:cNvGrpSpPr>
              <p:nvPr/>
            </p:nvGrpSpPr>
            <p:grpSpPr bwMode="auto">
              <a:xfrm>
                <a:off x="4401" y="3580"/>
                <a:ext cx="634" cy="425"/>
                <a:chOff x="4401" y="3580"/>
                <a:chExt cx="634" cy="425"/>
              </a:xfrm>
            </p:grpSpPr>
            <p:sp>
              <p:nvSpPr>
                <p:cNvPr id="8222" name="Rectangle 74"/>
                <p:cNvSpPr>
                  <a:spLocks noChangeArrowheads="1"/>
                </p:cNvSpPr>
                <p:nvPr/>
              </p:nvSpPr>
              <p:spPr bwMode="auto">
                <a:xfrm>
                  <a:off x="4412" y="3585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23" name="Rectangle 75"/>
                <p:cNvSpPr>
                  <a:spLocks noChangeArrowheads="1"/>
                </p:cNvSpPr>
                <p:nvPr/>
              </p:nvSpPr>
              <p:spPr bwMode="auto">
                <a:xfrm>
                  <a:off x="4401" y="3580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7" name="Rectangle 76"/>
            <p:cNvSpPr>
              <a:spLocks noChangeArrowheads="1"/>
            </p:cNvSpPr>
            <p:nvPr/>
          </p:nvSpPr>
          <p:spPr bwMode="auto">
            <a:xfrm>
              <a:off x="480" y="816"/>
              <a:ext cx="4560" cy="3192"/>
            </a:xfrm>
            <a:prstGeom prst="rect">
              <a:avLst/>
            </a:prstGeom>
            <a:noFill/>
            <a:ln w="648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838200" y="1295400"/>
            <a:ext cx="7466013" cy="5049838"/>
            <a:chOff x="528" y="816"/>
            <a:chExt cx="4703" cy="3181"/>
          </a:xfrm>
        </p:grpSpPr>
        <p:grpSp>
          <p:nvGrpSpPr>
            <p:cNvPr id="9220" name="Group 3"/>
            <p:cNvGrpSpPr>
              <a:grpSpLocks/>
            </p:cNvGrpSpPr>
            <p:nvPr/>
          </p:nvGrpSpPr>
          <p:grpSpPr bwMode="auto">
            <a:xfrm>
              <a:off x="532" y="818"/>
              <a:ext cx="4694" cy="3177"/>
              <a:chOff x="532" y="818"/>
              <a:chExt cx="4694" cy="3177"/>
            </a:xfrm>
          </p:grpSpPr>
          <p:grpSp>
            <p:nvGrpSpPr>
              <p:cNvPr id="9222" name="Group 4"/>
              <p:cNvGrpSpPr>
                <a:grpSpLocks/>
              </p:cNvGrpSpPr>
              <p:nvPr/>
            </p:nvGrpSpPr>
            <p:grpSpPr bwMode="auto">
              <a:xfrm>
                <a:off x="532" y="818"/>
                <a:ext cx="2944" cy="437"/>
                <a:chOff x="532" y="818"/>
                <a:chExt cx="2944" cy="437"/>
              </a:xfrm>
            </p:grpSpPr>
            <p:sp>
              <p:nvSpPr>
                <p:cNvPr id="9274" name="Rectangle 5"/>
                <p:cNvSpPr>
                  <a:spLocks noChangeArrowheads="1"/>
                </p:cNvSpPr>
                <p:nvPr/>
              </p:nvSpPr>
              <p:spPr bwMode="auto">
                <a:xfrm>
                  <a:off x="543" y="823"/>
                  <a:ext cx="2921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WEAKNESSES</a:t>
                  </a:r>
                </a:p>
              </p:txBody>
            </p:sp>
            <p:sp>
              <p:nvSpPr>
                <p:cNvPr id="9275" name="Rectangle 6"/>
                <p:cNvSpPr>
                  <a:spLocks noChangeArrowheads="1"/>
                </p:cNvSpPr>
                <p:nvPr/>
              </p:nvSpPr>
              <p:spPr bwMode="auto">
                <a:xfrm>
                  <a:off x="532" y="818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3" name="Group 7"/>
              <p:cNvGrpSpPr>
                <a:grpSpLocks/>
              </p:cNvGrpSpPr>
              <p:nvPr/>
            </p:nvGrpSpPr>
            <p:grpSpPr bwMode="auto">
              <a:xfrm>
                <a:off x="3477" y="818"/>
                <a:ext cx="1094" cy="437"/>
                <a:chOff x="3477" y="818"/>
                <a:chExt cx="1094" cy="437"/>
              </a:xfrm>
            </p:grpSpPr>
            <p:sp>
              <p:nvSpPr>
                <p:cNvPr id="9272" name="Rectangle 8"/>
                <p:cNvSpPr>
                  <a:spLocks noChangeArrowheads="1"/>
                </p:cNvSpPr>
                <p:nvPr/>
              </p:nvSpPr>
              <p:spPr bwMode="auto">
                <a:xfrm>
                  <a:off x="3488" y="823"/>
                  <a:ext cx="1071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Waterfall</a:t>
                  </a:r>
                </a:p>
              </p:txBody>
            </p:sp>
            <p:sp>
              <p:nvSpPr>
                <p:cNvPr id="9273" name="Rectangle 9"/>
                <p:cNvSpPr>
                  <a:spLocks noChangeArrowheads="1"/>
                </p:cNvSpPr>
                <p:nvPr/>
              </p:nvSpPr>
              <p:spPr bwMode="auto">
                <a:xfrm>
                  <a:off x="3477" y="818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4" name="Group 10"/>
              <p:cNvGrpSpPr>
                <a:grpSpLocks/>
              </p:cNvGrpSpPr>
              <p:nvPr/>
            </p:nvGrpSpPr>
            <p:grpSpPr bwMode="auto">
              <a:xfrm>
                <a:off x="4572" y="818"/>
                <a:ext cx="653" cy="437"/>
                <a:chOff x="4572" y="818"/>
                <a:chExt cx="653" cy="437"/>
              </a:xfrm>
            </p:grpSpPr>
            <p:sp>
              <p:nvSpPr>
                <p:cNvPr id="927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84" y="823"/>
                  <a:ext cx="630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Extreme</a:t>
                  </a:r>
                </a:p>
              </p:txBody>
            </p:sp>
            <p:sp>
              <p:nvSpPr>
                <p:cNvPr id="9271" name="Rectangle 12"/>
                <p:cNvSpPr>
                  <a:spLocks noChangeArrowheads="1"/>
                </p:cNvSpPr>
                <p:nvPr/>
              </p:nvSpPr>
              <p:spPr bwMode="auto">
                <a:xfrm>
                  <a:off x="4572" y="818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5" name="Group 13"/>
              <p:cNvGrpSpPr>
                <a:grpSpLocks/>
              </p:cNvGrpSpPr>
              <p:nvPr/>
            </p:nvGrpSpPr>
            <p:grpSpPr bwMode="auto">
              <a:xfrm>
                <a:off x="532" y="1266"/>
                <a:ext cx="2944" cy="437"/>
                <a:chOff x="532" y="1266"/>
                <a:chExt cx="2944" cy="437"/>
              </a:xfrm>
            </p:grpSpPr>
            <p:sp>
              <p:nvSpPr>
                <p:cNvPr id="9268" name="Rectangle 14"/>
                <p:cNvSpPr>
                  <a:spLocks noChangeArrowheads="1"/>
                </p:cNvSpPr>
                <p:nvPr/>
              </p:nvSpPr>
              <p:spPr bwMode="auto">
                <a:xfrm>
                  <a:off x="543" y="1271"/>
                  <a:ext cx="292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Requires a complete set of requirements at the onset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69" name="Rectangle 15"/>
                <p:cNvSpPr>
                  <a:spLocks noChangeArrowheads="1"/>
                </p:cNvSpPr>
                <p:nvPr/>
              </p:nvSpPr>
              <p:spPr bwMode="auto">
                <a:xfrm>
                  <a:off x="532" y="1266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6"/>
              <p:cNvGrpSpPr>
                <a:grpSpLocks/>
              </p:cNvGrpSpPr>
              <p:nvPr/>
            </p:nvGrpSpPr>
            <p:grpSpPr bwMode="auto">
              <a:xfrm>
                <a:off x="3477" y="1266"/>
                <a:ext cx="1094" cy="437"/>
                <a:chOff x="3477" y="1266"/>
                <a:chExt cx="1094" cy="437"/>
              </a:xfrm>
            </p:grpSpPr>
            <p:sp>
              <p:nvSpPr>
                <p:cNvPr id="9266" name="Rectangle 17"/>
                <p:cNvSpPr>
                  <a:spLocks noChangeArrowheads="1"/>
                </p:cNvSpPr>
                <p:nvPr/>
              </p:nvSpPr>
              <p:spPr bwMode="auto">
                <a:xfrm>
                  <a:off x="3488" y="1271"/>
                  <a:ext cx="107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67" name="Rectangle 18"/>
                <p:cNvSpPr>
                  <a:spLocks noChangeArrowheads="1"/>
                </p:cNvSpPr>
                <p:nvPr/>
              </p:nvSpPr>
              <p:spPr bwMode="auto">
                <a:xfrm>
                  <a:off x="3477" y="1266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7" name="Group 19"/>
              <p:cNvGrpSpPr>
                <a:grpSpLocks/>
              </p:cNvGrpSpPr>
              <p:nvPr/>
            </p:nvGrpSpPr>
            <p:grpSpPr bwMode="auto">
              <a:xfrm>
                <a:off x="4572" y="1266"/>
                <a:ext cx="653" cy="437"/>
                <a:chOff x="4572" y="1266"/>
                <a:chExt cx="653" cy="437"/>
              </a:xfrm>
            </p:grpSpPr>
            <p:sp>
              <p:nvSpPr>
                <p:cNvPr id="92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584" y="1271"/>
                  <a:ext cx="630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4572" y="1266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8" name="Group 22"/>
              <p:cNvGrpSpPr>
                <a:grpSpLocks/>
              </p:cNvGrpSpPr>
              <p:nvPr/>
            </p:nvGrpSpPr>
            <p:grpSpPr bwMode="auto">
              <a:xfrm>
                <a:off x="532" y="1714"/>
                <a:ext cx="2944" cy="537"/>
                <a:chOff x="532" y="1714"/>
                <a:chExt cx="2944" cy="537"/>
              </a:xfrm>
            </p:grpSpPr>
            <p:sp>
              <p:nvSpPr>
                <p:cNvPr id="9262" name="Rectangle 23"/>
                <p:cNvSpPr>
                  <a:spLocks noChangeArrowheads="1"/>
                </p:cNvSpPr>
                <p:nvPr/>
              </p:nvSpPr>
              <p:spPr bwMode="auto">
                <a:xfrm>
                  <a:off x="543" y="1720"/>
                  <a:ext cx="292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Enforcement of non-implementation attitude hampers analyst/designer communications</a:t>
                  </a:r>
                </a:p>
              </p:txBody>
            </p:sp>
            <p:sp>
              <p:nvSpPr>
                <p:cNvPr id="9263" name="Rectangle 24"/>
                <p:cNvSpPr>
                  <a:spLocks noChangeArrowheads="1"/>
                </p:cNvSpPr>
                <p:nvPr/>
              </p:nvSpPr>
              <p:spPr bwMode="auto">
                <a:xfrm>
                  <a:off x="532" y="1714"/>
                  <a:ext cx="2945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9" name="Group 25"/>
              <p:cNvGrpSpPr>
                <a:grpSpLocks/>
              </p:cNvGrpSpPr>
              <p:nvPr/>
            </p:nvGrpSpPr>
            <p:grpSpPr bwMode="auto">
              <a:xfrm>
                <a:off x="3477" y="1714"/>
                <a:ext cx="1094" cy="537"/>
                <a:chOff x="3477" y="1714"/>
                <a:chExt cx="1094" cy="537"/>
              </a:xfrm>
            </p:grpSpPr>
            <p:sp>
              <p:nvSpPr>
                <p:cNvPr id="9260" name="Rectangle 26"/>
                <p:cNvSpPr>
                  <a:spLocks noChangeArrowheads="1"/>
                </p:cNvSpPr>
                <p:nvPr/>
              </p:nvSpPr>
              <p:spPr bwMode="auto">
                <a:xfrm>
                  <a:off x="3488" y="1720"/>
                  <a:ext cx="107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477" y="1714"/>
                  <a:ext cx="1095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28"/>
              <p:cNvGrpSpPr>
                <a:grpSpLocks/>
              </p:cNvGrpSpPr>
              <p:nvPr/>
            </p:nvGrpSpPr>
            <p:grpSpPr bwMode="auto">
              <a:xfrm>
                <a:off x="4572" y="1714"/>
                <a:ext cx="653" cy="537"/>
                <a:chOff x="4572" y="1714"/>
                <a:chExt cx="653" cy="537"/>
              </a:xfrm>
            </p:grpSpPr>
            <p:sp>
              <p:nvSpPr>
                <p:cNvPr id="9258" name="Rectangle 29"/>
                <p:cNvSpPr>
                  <a:spLocks noChangeArrowheads="1"/>
                </p:cNvSpPr>
                <p:nvPr/>
              </p:nvSpPr>
              <p:spPr bwMode="auto">
                <a:xfrm>
                  <a:off x="4584" y="1720"/>
                  <a:ext cx="630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59" name="Rectangle 30"/>
                <p:cNvSpPr>
                  <a:spLocks noChangeArrowheads="1"/>
                </p:cNvSpPr>
                <p:nvPr/>
              </p:nvSpPr>
              <p:spPr bwMode="auto">
                <a:xfrm>
                  <a:off x="4572" y="1714"/>
                  <a:ext cx="654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532" y="2263"/>
                <a:ext cx="2944" cy="536"/>
                <a:chOff x="532" y="2263"/>
                <a:chExt cx="2944" cy="536"/>
              </a:xfrm>
            </p:grpSpPr>
            <p:sp>
              <p:nvSpPr>
                <p:cNvPr id="9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543" y="2267"/>
                  <a:ext cx="292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Beginning with less defined general objectives may be uncomfortable for management</a:t>
                  </a:r>
                </a:p>
              </p:txBody>
            </p:sp>
            <p:sp>
              <p:nvSpPr>
                <p:cNvPr id="9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532" y="2263"/>
                  <a:ext cx="2945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2" name="Group 34"/>
              <p:cNvGrpSpPr>
                <a:grpSpLocks/>
              </p:cNvGrpSpPr>
              <p:nvPr/>
            </p:nvGrpSpPr>
            <p:grpSpPr bwMode="auto">
              <a:xfrm>
                <a:off x="3477" y="2263"/>
                <a:ext cx="1094" cy="536"/>
                <a:chOff x="3477" y="2263"/>
                <a:chExt cx="1094" cy="536"/>
              </a:xfrm>
            </p:grpSpPr>
            <p:sp>
              <p:nvSpPr>
                <p:cNvPr id="9254" name="Rectangle 35"/>
                <p:cNvSpPr>
                  <a:spLocks noChangeArrowheads="1"/>
                </p:cNvSpPr>
                <p:nvPr/>
              </p:nvSpPr>
              <p:spPr bwMode="auto">
                <a:xfrm>
                  <a:off x="3488" y="2267"/>
                  <a:ext cx="107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55" name="Rectangle 36"/>
                <p:cNvSpPr>
                  <a:spLocks noChangeArrowheads="1"/>
                </p:cNvSpPr>
                <p:nvPr/>
              </p:nvSpPr>
              <p:spPr bwMode="auto">
                <a:xfrm>
                  <a:off x="3477" y="2263"/>
                  <a:ext cx="1095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3" name="Group 37"/>
              <p:cNvGrpSpPr>
                <a:grpSpLocks/>
              </p:cNvGrpSpPr>
              <p:nvPr/>
            </p:nvGrpSpPr>
            <p:grpSpPr bwMode="auto">
              <a:xfrm>
                <a:off x="4572" y="2263"/>
                <a:ext cx="653" cy="536"/>
                <a:chOff x="4572" y="2263"/>
                <a:chExt cx="653" cy="536"/>
              </a:xfrm>
            </p:grpSpPr>
            <p:sp>
              <p:nvSpPr>
                <p:cNvPr id="92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267"/>
                  <a:ext cx="630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572" y="2263"/>
                  <a:ext cx="654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4" name="Group 40"/>
              <p:cNvGrpSpPr>
                <a:grpSpLocks/>
              </p:cNvGrpSpPr>
              <p:nvPr/>
            </p:nvGrpSpPr>
            <p:grpSpPr bwMode="auto">
              <a:xfrm>
                <a:off x="532" y="2811"/>
                <a:ext cx="2944" cy="437"/>
                <a:chOff x="532" y="2811"/>
                <a:chExt cx="2944" cy="437"/>
              </a:xfrm>
            </p:grpSpPr>
            <p:sp>
              <p:nvSpPr>
                <p:cNvPr id="9250" name="Rectangle 41"/>
                <p:cNvSpPr>
                  <a:spLocks noChangeArrowheads="1"/>
                </p:cNvSpPr>
                <p:nvPr/>
              </p:nvSpPr>
              <p:spPr bwMode="auto">
                <a:xfrm>
                  <a:off x="543" y="2816"/>
                  <a:ext cx="292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Incompatibility with a formal review and audit procedure</a:t>
                  </a:r>
                </a:p>
              </p:txBody>
            </p:sp>
            <p:sp>
              <p:nvSpPr>
                <p:cNvPr id="9251" name="Rectangle 42"/>
                <p:cNvSpPr>
                  <a:spLocks noChangeArrowheads="1"/>
                </p:cNvSpPr>
                <p:nvPr/>
              </p:nvSpPr>
              <p:spPr bwMode="auto">
                <a:xfrm>
                  <a:off x="532" y="2811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5" name="Group 43"/>
              <p:cNvGrpSpPr>
                <a:grpSpLocks/>
              </p:cNvGrpSpPr>
              <p:nvPr/>
            </p:nvGrpSpPr>
            <p:grpSpPr bwMode="auto">
              <a:xfrm>
                <a:off x="3477" y="2811"/>
                <a:ext cx="1094" cy="437"/>
                <a:chOff x="3477" y="2811"/>
                <a:chExt cx="1094" cy="437"/>
              </a:xfrm>
            </p:grpSpPr>
            <p:sp>
              <p:nvSpPr>
                <p:cNvPr id="9248" name="Rectangle 44"/>
                <p:cNvSpPr>
                  <a:spLocks noChangeArrowheads="1"/>
                </p:cNvSpPr>
                <p:nvPr/>
              </p:nvSpPr>
              <p:spPr bwMode="auto">
                <a:xfrm>
                  <a:off x="3488" y="2816"/>
                  <a:ext cx="107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49" name="Rectangle 45"/>
                <p:cNvSpPr>
                  <a:spLocks noChangeArrowheads="1"/>
                </p:cNvSpPr>
                <p:nvPr/>
              </p:nvSpPr>
              <p:spPr bwMode="auto">
                <a:xfrm>
                  <a:off x="3477" y="2811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6" name="Group 46"/>
              <p:cNvGrpSpPr>
                <a:grpSpLocks/>
              </p:cNvGrpSpPr>
              <p:nvPr/>
            </p:nvGrpSpPr>
            <p:grpSpPr bwMode="auto">
              <a:xfrm>
                <a:off x="4572" y="2811"/>
                <a:ext cx="653" cy="437"/>
                <a:chOff x="4572" y="2811"/>
                <a:chExt cx="653" cy="437"/>
              </a:xfrm>
            </p:grpSpPr>
            <p:sp>
              <p:nvSpPr>
                <p:cNvPr id="9246" name="Rectangle 47"/>
                <p:cNvSpPr>
                  <a:spLocks noChangeArrowheads="1"/>
                </p:cNvSpPr>
                <p:nvPr/>
              </p:nvSpPr>
              <p:spPr bwMode="auto">
                <a:xfrm>
                  <a:off x="4584" y="2816"/>
                  <a:ext cx="630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47" name="Rectangle 48"/>
                <p:cNvSpPr>
                  <a:spLocks noChangeArrowheads="1"/>
                </p:cNvSpPr>
                <p:nvPr/>
              </p:nvSpPr>
              <p:spPr bwMode="auto">
                <a:xfrm>
                  <a:off x="4572" y="2811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7" name="Group 49"/>
              <p:cNvGrpSpPr>
                <a:grpSpLocks/>
              </p:cNvGrpSpPr>
              <p:nvPr/>
            </p:nvGrpSpPr>
            <p:grpSpPr bwMode="auto">
              <a:xfrm>
                <a:off x="532" y="3259"/>
                <a:ext cx="2944" cy="736"/>
                <a:chOff x="532" y="3259"/>
                <a:chExt cx="2944" cy="736"/>
              </a:xfrm>
            </p:grpSpPr>
            <p:sp>
              <p:nvSpPr>
                <p:cNvPr id="924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" y="3264"/>
                  <a:ext cx="2921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Tendency for difficult problems to be pushed to the future so that the initial promise of the first increment is not met by subsequent products</a:t>
                  </a:r>
                </a:p>
              </p:txBody>
            </p:sp>
            <p:sp>
              <p:nvSpPr>
                <p:cNvPr id="9245" name="Rectangle 51"/>
                <p:cNvSpPr>
                  <a:spLocks noChangeArrowheads="1"/>
                </p:cNvSpPr>
                <p:nvPr/>
              </p:nvSpPr>
              <p:spPr bwMode="auto">
                <a:xfrm>
                  <a:off x="532" y="3259"/>
                  <a:ext cx="2945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8" name="Group 52"/>
              <p:cNvGrpSpPr>
                <a:grpSpLocks/>
              </p:cNvGrpSpPr>
              <p:nvPr/>
            </p:nvGrpSpPr>
            <p:grpSpPr bwMode="auto">
              <a:xfrm>
                <a:off x="3477" y="3259"/>
                <a:ext cx="1094" cy="736"/>
                <a:chOff x="3477" y="3259"/>
                <a:chExt cx="1094" cy="736"/>
              </a:xfrm>
            </p:grpSpPr>
            <p:sp>
              <p:nvSpPr>
                <p:cNvPr id="9242" name="Rectangle 53"/>
                <p:cNvSpPr>
                  <a:spLocks noChangeArrowheads="1"/>
                </p:cNvSpPr>
                <p:nvPr/>
              </p:nvSpPr>
              <p:spPr bwMode="auto">
                <a:xfrm>
                  <a:off x="3488" y="3264"/>
                  <a:ext cx="1071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43" name="Rectangle 54"/>
                <p:cNvSpPr>
                  <a:spLocks noChangeArrowheads="1"/>
                </p:cNvSpPr>
                <p:nvPr/>
              </p:nvSpPr>
              <p:spPr bwMode="auto">
                <a:xfrm>
                  <a:off x="3477" y="3259"/>
                  <a:ext cx="1095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55"/>
              <p:cNvGrpSpPr>
                <a:grpSpLocks/>
              </p:cNvGrpSpPr>
              <p:nvPr/>
            </p:nvGrpSpPr>
            <p:grpSpPr bwMode="auto">
              <a:xfrm>
                <a:off x="4572" y="3259"/>
                <a:ext cx="653" cy="736"/>
                <a:chOff x="4572" y="3259"/>
                <a:chExt cx="653" cy="736"/>
              </a:xfrm>
            </p:grpSpPr>
            <p:sp>
              <p:nvSpPr>
                <p:cNvPr id="92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584" y="3264"/>
                  <a:ext cx="630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41" name="Rectangle 57"/>
                <p:cNvSpPr>
                  <a:spLocks noChangeArrowheads="1"/>
                </p:cNvSpPr>
                <p:nvPr/>
              </p:nvSpPr>
              <p:spPr bwMode="auto">
                <a:xfrm>
                  <a:off x="4572" y="3259"/>
                  <a:ext cx="654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21" name="Rectangle 58"/>
            <p:cNvSpPr>
              <a:spLocks noChangeArrowheads="1"/>
            </p:cNvSpPr>
            <p:nvPr/>
          </p:nvSpPr>
          <p:spPr bwMode="auto">
            <a:xfrm>
              <a:off x="528" y="816"/>
              <a:ext cx="4704" cy="3182"/>
            </a:xfrm>
            <a:prstGeom prst="rect">
              <a:avLst/>
            </a:prstGeom>
            <a:noFill/>
            <a:ln w="648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294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Lucida Sans Unicode</vt:lpstr>
      <vt:lpstr>Tahoma</vt:lpstr>
      <vt:lpstr>Times New Roman</vt:lpstr>
      <vt:lpstr>Wingdings</vt:lpstr>
      <vt:lpstr>Office Theme</vt:lpstr>
      <vt:lpstr>1_Office Theme</vt:lpstr>
      <vt:lpstr>ICS4 – Project Management</vt:lpstr>
      <vt:lpstr>Software Development Models</vt:lpstr>
      <vt:lpstr>PowerPoint Presentation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Reid, Greg</dc:creator>
  <cp:lastModifiedBy>Reid, Greg</cp:lastModifiedBy>
  <cp:revision>12</cp:revision>
  <cp:lastPrinted>1601-01-01T00:00:00Z</cp:lastPrinted>
  <dcterms:created xsi:type="dcterms:W3CDTF">1601-01-01T00:00:00Z</dcterms:created>
  <dcterms:modified xsi:type="dcterms:W3CDTF">2015-02-26T17:58:51Z</dcterms:modified>
</cp:coreProperties>
</file>