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Analysis of Khan Academy Student Engagement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In-depth Look at Student Registration, Activity, and Learning Time</a:t>
            </a:r>
          </a:p>
          <a:p>
            <a:r>
              <a:t>[Aman Verma]</a:t>
            </a:r>
          </a:p>
          <a:p>
            <a:r>
              <a:t>[24-06-24]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Number of Students Registered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number of students registered on Khan Academy: 47166.0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Active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Number of active students each month:</a:t>
            </a:r>
          </a:p>
          <a:p>
            <a:r>
              <a:t>0</a:t>
            </a:r>
          </a:p>
          <a:p>
            <a:r>
              <a:t>M1     2964.062842</a:t>
            </a:r>
          </a:p>
          <a:p>
            <a:r>
              <a:t>M1          2812.0</a:t>
            </a:r>
          </a:p>
          <a:p>
            <a:r>
              <a:t>M2     2526.053556</a:t>
            </a:r>
          </a:p>
          <a:p>
            <a:r>
              <a:t>M2          3516.5</a:t>
            </a:r>
          </a:p>
          <a:p>
            <a:r>
              <a:t>M3     4562.096722</a:t>
            </a:r>
          </a:p>
          <a:p>
            <a:r>
              <a:t>M3          4495.0</a:t>
            </a:r>
          </a:p>
          <a:p>
            <a:r>
              <a:t>M4     9246.196031</a:t>
            </a:r>
          </a:p>
          <a:p>
            <a:r>
              <a:t>M4          4357.5</a:t>
            </a:r>
          </a:p>
          <a:p>
            <a:r>
              <a:t>M5     8942.189586</a:t>
            </a:r>
          </a:p>
          <a:p>
            <a:r>
              <a:t>M5          3784.8</a:t>
            </a:r>
          </a:p>
          <a:p>
            <a:r>
              <a:t>M6     8498.180172</a:t>
            </a:r>
          </a:p>
          <a:p>
            <a:r>
              <a:t>M6          3292.3</a:t>
            </a:r>
          </a:p>
          <a:p>
            <a:r>
              <a:t>M7     6756.143239</a:t>
            </a:r>
          </a:p>
          <a:p>
            <a:r>
              <a:t>M7          3086.2</a:t>
            </a:r>
          </a:p>
          <a:p>
            <a:r>
              <a:t>M8     5538.117415</a:t>
            </a:r>
          </a:p>
          <a:p>
            <a:r>
              <a:t>M8          2988.4</a:t>
            </a:r>
          </a:p>
          <a:p>
            <a:r>
              <a:t>M9     4384.092948</a:t>
            </a:r>
          </a:p>
          <a:p>
            <a:r>
              <a:t>M9          2522.0</a:t>
            </a:r>
          </a:p>
          <a:p>
            <a:r>
              <a:t>M10    4322.091634</a:t>
            </a:r>
          </a:p>
          <a:p>
            <a:r>
              <a:t>M10         2008.1</a:t>
            </a:r>
          </a:p>
          <a:p>
            <a:r>
              <a:t>M11     930.019718</a:t>
            </a:r>
          </a:p>
          <a:p>
            <a:r>
              <a:t>M11         1849.6</a:t>
            </a:r>
          </a:p>
          <a:p>
            <a:r>
              <a:t>M12      982.02082</a:t>
            </a:r>
          </a:p>
          <a:p>
            <a:r>
              <a:t>M12         1210.5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on Active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Highest activity in month X</a:t>
            </a:r>
          </a:p>
          <a:p>
            <a:r>
              <a:t>- Lowest activity in month Y</a:t>
            </a:r>
          </a:p>
          <a:p>
            <a:r>
              <a:t>- Possible reasons: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Learning Time Per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Average learning time per student each month:</a:t>
            </a:r>
          </a:p>
          <a:p>
            <a:r>
              <a:t>0</a:t>
            </a:r>
          </a:p>
          <a:p>
            <a:r>
              <a:t>M1     18.879381</a:t>
            </a:r>
          </a:p>
          <a:p>
            <a:r>
              <a:t>M1     18.141935</a:t>
            </a:r>
          </a:p>
          <a:p>
            <a:r>
              <a:t>M2     16.089513</a:t>
            </a:r>
          </a:p>
          <a:p>
            <a:r>
              <a:t>M2     22.687097</a:t>
            </a:r>
          </a:p>
          <a:p>
            <a:r>
              <a:t>M3     29.057941</a:t>
            </a:r>
          </a:p>
          <a:p>
            <a:r>
              <a:t>M3     29.000000</a:t>
            </a:r>
          </a:p>
          <a:p>
            <a:r>
              <a:t>M4     58.892968</a:t>
            </a:r>
          </a:p>
          <a:p>
            <a:r>
              <a:t>M4     28.112903</a:t>
            </a:r>
          </a:p>
          <a:p>
            <a:r>
              <a:t>M5     56.956622</a:t>
            </a:r>
          </a:p>
          <a:p>
            <a:r>
              <a:t>M5     24.418065</a:t>
            </a:r>
          </a:p>
          <a:p>
            <a:r>
              <a:t>M6     54.128536</a:t>
            </a:r>
          </a:p>
          <a:p>
            <a:r>
              <a:t>M6     21.240645</a:t>
            </a:r>
          </a:p>
          <a:p>
            <a:r>
              <a:t>M7     43.032759</a:t>
            </a:r>
          </a:p>
          <a:p>
            <a:r>
              <a:t>M7     19.910968</a:t>
            </a:r>
          </a:p>
          <a:p>
            <a:r>
              <a:t>M8     35.274633</a:t>
            </a:r>
          </a:p>
          <a:p>
            <a:r>
              <a:t>M8     19.280000</a:t>
            </a:r>
          </a:p>
          <a:p>
            <a:r>
              <a:t>M9     27.924159</a:t>
            </a:r>
          </a:p>
          <a:p>
            <a:r>
              <a:t>M9     16.270968</a:t>
            </a:r>
          </a:p>
          <a:p>
            <a:r>
              <a:t>M10    27.529246</a:t>
            </a:r>
          </a:p>
          <a:p>
            <a:r>
              <a:t>M10    12.955484</a:t>
            </a:r>
          </a:p>
          <a:p>
            <a:r>
              <a:t>M11     5.923692</a:t>
            </a:r>
          </a:p>
          <a:p>
            <a:r>
              <a:t>M11    11.932903</a:t>
            </a:r>
          </a:p>
          <a:p>
            <a:r>
              <a:t>M12     6.254910</a:t>
            </a:r>
          </a:p>
          <a:p>
            <a:r>
              <a:t>M12     7.809677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 of Active Students per Month</a:t>
            </a:r>
          </a:p>
        </p:txBody>
      </p:sp>
      <p:pic>
        <p:nvPicPr>
          <p:cNvPr id="3" name="Picture 2" descr="Figure 2024-06-24 1335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52833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Learning Time per Student per Month</a:t>
            </a:r>
          </a:p>
        </p:txBody>
      </p:sp>
      <p:pic>
        <p:nvPicPr>
          <p:cNvPr id="3" name="Picture 2" descr="Figure 2024-06-24 1335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94265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